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4469" r:id="rId3"/>
    <p:sldId id="4478" r:id="rId4"/>
    <p:sldId id="4480" r:id="rId5"/>
    <p:sldId id="4473" r:id="rId6"/>
    <p:sldId id="275" r:id="rId7"/>
    <p:sldId id="4470" r:id="rId8"/>
    <p:sldId id="266" r:id="rId9"/>
    <p:sldId id="4467" r:id="rId10"/>
    <p:sldId id="258" r:id="rId11"/>
    <p:sldId id="4474" r:id="rId12"/>
    <p:sldId id="4475" r:id="rId13"/>
    <p:sldId id="4482" r:id="rId14"/>
    <p:sldId id="268" r:id="rId15"/>
    <p:sldId id="4483" r:id="rId16"/>
    <p:sldId id="4481" r:id="rId17"/>
    <p:sldId id="4484" r:id="rId18"/>
    <p:sldId id="4485" r:id="rId19"/>
    <p:sldId id="4487" r:id="rId20"/>
    <p:sldId id="4486" r:id="rId21"/>
    <p:sldId id="264" r:id="rId22"/>
    <p:sldId id="446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91B490-3F6D-4C8D-A46F-F81A8ED653A4}" v="296" dt="2021-12-03T07:42:55.2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3501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135D9-2563-487F-9420-3E6203CEBB55}" type="datetimeFigureOut">
              <a:rPr lang="pl-PL" smtClean="0"/>
              <a:t>03.12.2021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2C1324-FA78-4A9D-9740-16CF06A509F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8448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PIU 7,8%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2C1324-FA78-4A9D-9740-16CF06A509F2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3203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BF3C3-4699-4ACE-A00E-902C359704A3}" type="datetimeFigureOut">
              <a:rPr lang="pl-PL" smtClean="0"/>
              <a:t>03.12.2021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55DB-1648-4257-8856-A81D19D7ED4C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0526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BF3C3-4699-4ACE-A00E-902C359704A3}" type="datetimeFigureOut">
              <a:rPr lang="pl-PL" smtClean="0"/>
              <a:t>03.12.2021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55DB-1648-4257-8856-A81D19D7ED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0815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BF3C3-4699-4ACE-A00E-902C359704A3}" type="datetimeFigureOut">
              <a:rPr lang="pl-PL" smtClean="0"/>
              <a:t>03.12.2021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55DB-1648-4257-8856-A81D19D7ED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4436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BF3C3-4699-4ACE-A00E-902C359704A3}" type="datetimeFigureOut">
              <a:rPr lang="pl-PL" smtClean="0"/>
              <a:t>03.12.2021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55DB-1648-4257-8856-A81D19D7ED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070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BF3C3-4699-4ACE-A00E-902C359704A3}" type="datetimeFigureOut">
              <a:rPr lang="pl-PL" smtClean="0"/>
              <a:t>03.12.2021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55DB-1648-4257-8856-A81D19D7ED4C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067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BF3C3-4699-4ACE-A00E-902C359704A3}" type="datetimeFigureOut">
              <a:rPr lang="pl-PL" smtClean="0"/>
              <a:t>03.12.2021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55DB-1648-4257-8856-A81D19D7ED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7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BF3C3-4699-4ACE-A00E-902C359704A3}" type="datetimeFigureOut">
              <a:rPr lang="pl-PL" smtClean="0"/>
              <a:t>03.12.2021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55DB-1648-4257-8856-A81D19D7ED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7266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BF3C3-4699-4ACE-A00E-902C359704A3}" type="datetimeFigureOut">
              <a:rPr lang="pl-PL" smtClean="0"/>
              <a:t>03.12.2021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55DB-1648-4257-8856-A81D19D7ED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0250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BF3C3-4699-4ACE-A00E-902C359704A3}" type="datetimeFigureOut">
              <a:rPr lang="pl-PL" smtClean="0"/>
              <a:t>03.12.2021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55DB-1648-4257-8856-A81D19D7ED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6111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E9BF3C3-4699-4ACE-A00E-902C359704A3}" type="datetimeFigureOut">
              <a:rPr lang="pl-PL" smtClean="0"/>
              <a:t>03.12.2021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CF55DB-1648-4257-8856-A81D19D7ED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701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BF3C3-4699-4ACE-A00E-902C359704A3}" type="datetimeFigureOut">
              <a:rPr lang="pl-PL" smtClean="0"/>
              <a:t>03.12.2021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55DB-1648-4257-8856-A81D19D7ED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6192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E9BF3C3-4699-4ACE-A00E-902C359704A3}" type="datetimeFigureOut">
              <a:rPr lang="pl-PL" smtClean="0"/>
              <a:t>03.12.2021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ACF55DB-1648-4257-8856-A81D19D7ED4C}" type="slidenum">
              <a:rPr lang="pl-PL" smtClean="0"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260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xmlns="" id="{8C6E698C-8155-4B8B-BDC9-B7299772B5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56B2958-A3CF-4E10-B69E-A72BA92663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906" y="643467"/>
            <a:ext cx="6878321" cy="5054008"/>
          </a:xfrm>
        </p:spPr>
        <p:txBody>
          <a:bodyPr anchor="ctr">
            <a:normAutofit/>
          </a:bodyPr>
          <a:lstStyle/>
          <a:p>
            <a:pPr algn="r"/>
            <a:r>
              <a:rPr lang="pl-PL" sz="4800" b="0" i="0" dirty="0" smtClean="0">
                <a:effectLst/>
              </a:rPr>
              <a:t>E-</a:t>
            </a:r>
            <a:r>
              <a:rPr lang="en-US" sz="4800" b="0" i="0" dirty="0" smtClean="0">
                <a:effectLst/>
              </a:rPr>
              <a:t> </a:t>
            </a:r>
            <a:r>
              <a:rPr lang="en-US" sz="4800" dirty="0" smtClean="0"/>
              <a:t> </a:t>
            </a:r>
            <a:r>
              <a:rPr lang="ru-RU" sz="4800" dirty="0" smtClean="0"/>
              <a:t> </a:t>
            </a:r>
            <a:r>
              <a:rPr lang="ru-RU" sz="4800" dirty="0" err="1"/>
              <a:t>залежність</a:t>
            </a:r>
            <a:r>
              <a:rPr lang="ru-RU" sz="4800" dirty="0"/>
              <a:t> </a:t>
            </a:r>
            <a:r>
              <a:rPr lang="ru-RU" sz="4800" dirty="0" smtClean="0"/>
              <a:t>у</a:t>
            </a:r>
            <a:r>
              <a:rPr lang="en-US" sz="4800" dirty="0" smtClean="0"/>
              <a:t> </a:t>
            </a:r>
            <a:r>
              <a:rPr lang="pl-PL" sz="4800" dirty="0" smtClean="0"/>
              <a:t> </a:t>
            </a:r>
            <a:r>
              <a:rPr lang="uk-UA" sz="4800" dirty="0" smtClean="0"/>
              <a:t>час </a:t>
            </a:r>
            <a:r>
              <a:rPr lang="ru-RU" sz="4800" dirty="0" smtClean="0"/>
              <a:t> </a:t>
            </a:r>
            <a:r>
              <a:rPr lang="ru-RU" sz="4800" dirty="0" err="1"/>
              <a:t>пандемії</a:t>
            </a:r>
            <a:r>
              <a:rPr lang="ru-RU" sz="4800" dirty="0"/>
              <a:t> </a:t>
            </a:r>
            <a:r>
              <a:rPr lang="ru-RU" sz="4800" cap="all" dirty="0"/>
              <a:t>Covid</a:t>
            </a:r>
            <a:r>
              <a:rPr lang="ru-RU" sz="4800" dirty="0"/>
              <a:t>-19 – </a:t>
            </a:r>
            <a:r>
              <a:rPr lang="ru-RU" sz="4800" dirty="0" err="1"/>
              <a:t>порівняння</a:t>
            </a:r>
            <a:r>
              <a:rPr lang="ru-RU" sz="4800" dirty="0"/>
              <a:t> </a:t>
            </a:r>
            <a:r>
              <a:rPr lang="ru-RU" sz="4800" dirty="0" err="1"/>
              <a:t>результатів</a:t>
            </a:r>
            <a:r>
              <a:rPr lang="ru-RU" sz="4800" dirty="0"/>
              <a:t> </a:t>
            </a:r>
            <a:r>
              <a:rPr lang="ru-RU" sz="4800" dirty="0" err="1"/>
              <a:t>польських</a:t>
            </a:r>
            <a:r>
              <a:rPr lang="ru-RU" sz="4800" dirty="0"/>
              <a:t> та </a:t>
            </a:r>
            <a:r>
              <a:rPr lang="ru-RU" sz="4800" dirty="0" err="1"/>
              <a:t>українських</a:t>
            </a:r>
            <a:r>
              <a:rPr lang="ru-RU" sz="4800" dirty="0"/>
              <a:t> </a:t>
            </a:r>
            <a:r>
              <a:rPr lang="ru-RU" sz="4800" dirty="0" err="1" smtClean="0"/>
              <a:t>досліджень</a:t>
            </a:r>
            <a:r>
              <a:rPr lang="uk-UA" sz="4800" b="0" i="0" dirty="0" smtClean="0">
                <a:effectLst/>
              </a:rPr>
              <a:t> </a:t>
            </a:r>
            <a:endParaRPr lang="pl-PL" sz="4800" i="1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030F34DB-DB53-40F4-A3C2-0B0D159721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70995" y="643467"/>
            <a:ext cx="4095718" cy="5054008"/>
          </a:xfrm>
        </p:spPr>
        <p:txBody>
          <a:bodyPr anchor="ctr">
            <a:normAutofit/>
          </a:bodyPr>
          <a:lstStyle/>
          <a:p>
            <a:r>
              <a:rPr lang="uk-UA" cap="none" dirty="0" smtClean="0">
                <a:solidFill>
                  <a:schemeClr val="tx1"/>
                </a:solidFill>
              </a:rPr>
              <a:t> Д-Р Магдалена </a:t>
            </a:r>
            <a:r>
              <a:rPr lang="uk-UA" cap="none" dirty="0" err="1" smtClean="0">
                <a:solidFill>
                  <a:schemeClr val="tx1"/>
                </a:solidFill>
              </a:rPr>
              <a:t>Ровіцька</a:t>
            </a:r>
            <a:r>
              <a:rPr lang="uk-UA" cap="none" dirty="0" smtClean="0">
                <a:solidFill>
                  <a:schemeClr val="tx1"/>
                </a:solidFill>
              </a:rPr>
              <a:t> </a:t>
            </a:r>
            <a:endParaRPr lang="pl-PL" cap="none" dirty="0">
              <a:solidFill>
                <a:schemeClr val="tx1"/>
              </a:solidFill>
            </a:endParaRPr>
          </a:p>
          <a:p>
            <a:r>
              <a:rPr lang="pl-PL" cap="none" dirty="0">
                <a:solidFill>
                  <a:schemeClr val="tx1"/>
                </a:solidFill>
              </a:rPr>
              <a:t>mrowicka@aps.edu.pl</a:t>
            </a:r>
          </a:p>
          <a:p>
            <a:endParaRPr lang="pl-PL" cap="none" dirty="0">
              <a:solidFill>
                <a:schemeClr val="tx1"/>
              </a:solidFill>
            </a:endParaRPr>
          </a:p>
          <a:p>
            <a:r>
              <a:rPr lang="uk-UA" cap="none" dirty="0" smtClean="0">
                <a:solidFill>
                  <a:schemeClr val="tx1"/>
                </a:solidFill>
              </a:rPr>
              <a:t> Академія спеціальної педагогіки ім. М. </a:t>
            </a:r>
            <a:r>
              <a:rPr lang="uk-UA" cap="none" dirty="0" err="1" smtClean="0">
                <a:solidFill>
                  <a:schemeClr val="tx1"/>
                </a:solidFill>
              </a:rPr>
              <a:t>Гжегожевської</a:t>
            </a:r>
            <a:r>
              <a:rPr lang="uk-UA" cap="none" dirty="0" smtClean="0">
                <a:solidFill>
                  <a:schemeClr val="tx1"/>
                </a:solidFill>
              </a:rPr>
              <a:t>   </a:t>
            </a:r>
            <a:r>
              <a:rPr lang="en-US" cap="none" dirty="0" smtClean="0">
                <a:solidFill>
                  <a:schemeClr val="tx1"/>
                </a:solidFill>
              </a:rPr>
              <a:t>(APS) </a:t>
            </a:r>
            <a:endParaRPr lang="pl-PL" cap="none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9">
            <a:extLst>
              <a:ext uri="{FF2B5EF4-FFF2-40B4-BE49-F238E27FC236}">
                <a16:creationId xmlns:a16="http://schemas.microsoft.com/office/drawing/2014/main" xmlns="" id="{09525C9A-1972-4836-BA7A-706C946EF4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534656" y="1391367"/>
            <a:ext cx="0" cy="355820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1">
            <a:extLst>
              <a:ext uri="{FF2B5EF4-FFF2-40B4-BE49-F238E27FC236}">
                <a16:creationId xmlns:a16="http://schemas.microsoft.com/office/drawing/2014/main" xmlns="" id="{8A549DE7-671D-4575-AF43-858FD99981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22D9B36-9BE7-472B-8808-7E0D681073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40942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77553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D1DA964-7172-4F69-B835-5742C3115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Методологія </a:t>
            </a:r>
            <a:r>
              <a:rPr lang="pl-PL" dirty="0" smtClean="0"/>
              <a:t> </a:t>
            </a:r>
            <a:r>
              <a:rPr lang="pl-PL" dirty="0"/>
              <a:t>- </a:t>
            </a:r>
            <a:r>
              <a:rPr lang="uk-UA" dirty="0" smtClean="0"/>
              <a:t>Інструментарій 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BEB23AA6-732F-4804-A181-C722C3090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577189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uk-UA" sz="2400" dirty="0" smtClean="0">
                <a:latin typeface="+mj-lt"/>
              </a:rPr>
              <a:t> Психічне </a:t>
            </a:r>
            <a:r>
              <a:rPr lang="uk-UA" sz="2400" dirty="0" err="1" smtClean="0">
                <a:latin typeface="+mj-lt"/>
              </a:rPr>
              <a:t>здоров</a:t>
            </a:r>
            <a:r>
              <a:rPr lang="pl-PL" sz="2400" dirty="0" smtClean="0">
                <a:latin typeface="+mj-lt"/>
              </a:rPr>
              <a:t>’</a:t>
            </a:r>
            <a:r>
              <a:rPr lang="uk-UA" sz="2400" dirty="0" smtClean="0">
                <a:latin typeface="+mj-lt"/>
              </a:rPr>
              <a:t>я </a:t>
            </a:r>
            <a:r>
              <a:rPr lang="pl-PL" sz="2400" dirty="0" smtClean="0">
                <a:latin typeface="+mj-lt"/>
              </a:rPr>
              <a:t>: </a:t>
            </a:r>
            <a:endParaRPr lang="pl-PL" sz="2400" dirty="0">
              <a:latin typeface="+mj-lt"/>
            </a:endParaRPr>
          </a:p>
          <a:p>
            <a:pPr lvl="1">
              <a:lnSpc>
                <a:spcPct val="100000"/>
              </a:lnSpc>
            </a:pPr>
            <a:r>
              <a:rPr lang="uk-UA" sz="2400" dirty="0" smtClean="0">
                <a:latin typeface="+mj-lt"/>
              </a:rPr>
              <a:t> Депресія </a:t>
            </a:r>
            <a:r>
              <a:rPr lang="pl-PL" sz="2400" dirty="0" smtClean="0">
                <a:latin typeface="+mj-lt"/>
              </a:rPr>
              <a:t>(PHQ-9</a:t>
            </a:r>
            <a:r>
              <a:rPr lang="pl-PL" sz="2400" dirty="0">
                <a:latin typeface="+mj-lt"/>
              </a:rPr>
              <a:t>), </a:t>
            </a:r>
            <a:r>
              <a:rPr lang="uk-UA" sz="2400" dirty="0" smtClean="0">
                <a:latin typeface="+mj-lt"/>
              </a:rPr>
              <a:t> страх </a:t>
            </a:r>
            <a:r>
              <a:rPr lang="pl-PL" sz="2400" dirty="0" smtClean="0">
                <a:latin typeface="+mj-lt"/>
              </a:rPr>
              <a:t> </a:t>
            </a:r>
            <a:r>
              <a:rPr lang="pl-PL" sz="2400" dirty="0">
                <a:latin typeface="+mj-lt"/>
              </a:rPr>
              <a:t>(GAD-7)</a:t>
            </a:r>
          </a:p>
          <a:p>
            <a:pPr>
              <a:lnSpc>
                <a:spcPct val="100000"/>
              </a:lnSpc>
            </a:pPr>
            <a:r>
              <a:rPr lang="uk-UA" sz="2600" dirty="0" smtClean="0">
                <a:solidFill>
                  <a:srgbClr val="2E2E2E"/>
                </a:solidFill>
                <a:latin typeface="+mj-lt"/>
              </a:rPr>
              <a:t> Вживання /зловживання </a:t>
            </a:r>
            <a:r>
              <a:rPr lang="uk-UA" sz="2600" dirty="0">
                <a:solidFill>
                  <a:srgbClr val="2E2E2E"/>
                </a:solidFill>
                <a:latin typeface="+mj-lt"/>
              </a:rPr>
              <a:t>новими технологіями</a:t>
            </a:r>
            <a:r>
              <a:rPr lang="uk-UA" sz="2600" dirty="0" smtClean="0">
                <a:solidFill>
                  <a:srgbClr val="2E2E2E"/>
                </a:solidFill>
                <a:latin typeface="+mj-lt"/>
              </a:rPr>
              <a:t>:</a:t>
            </a:r>
            <a:r>
              <a:rPr lang="uk-UA" sz="2600" dirty="0" smtClean="0">
                <a:solidFill>
                  <a:srgbClr val="2E2E2E"/>
                </a:solidFill>
                <a:latin typeface="+mj-lt"/>
              </a:rPr>
              <a:t> </a:t>
            </a:r>
            <a:endParaRPr lang="pl-PL" sz="2600" dirty="0">
              <a:solidFill>
                <a:srgbClr val="2E2E2E"/>
              </a:solidFill>
              <a:latin typeface="+mj-lt"/>
            </a:endParaRPr>
          </a:p>
          <a:p>
            <a:pPr lvl="1">
              <a:lnSpc>
                <a:spcPct val="100000"/>
              </a:lnSpc>
            </a:pPr>
            <a:r>
              <a:rPr lang="uk-UA" sz="2400" dirty="0">
                <a:latin typeface="+mj-lt"/>
              </a:rPr>
              <a:t> </a:t>
            </a:r>
            <a:r>
              <a:rPr lang="uk-UA" sz="2400" dirty="0" smtClean="0">
                <a:latin typeface="+mj-lt"/>
              </a:rPr>
              <a:t>Порушення </a:t>
            </a:r>
            <a:r>
              <a:rPr lang="uk-UA" sz="2400" dirty="0" err="1" smtClean="0">
                <a:latin typeface="+mj-lt"/>
              </a:rPr>
              <a:t>пов</a:t>
            </a:r>
            <a:r>
              <a:rPr lang="en-US" sz="2400" dirty="0" smtClean="0">
                <a:latin typeface="+mj-lt"/>
              </a:rPr>
              <a:t>’</a:t>
            </a:r>
            <a:r>
              <a:rPr lang="uk-UA" sz="2400" dirty="0" err="1" smtClean="0">
                <a:latin typeface="+mj-lt"/>
              </a:rPr>
              <a:t>язані</a:t>
            </a:r>
            <a:r>
              <a:rPr lang="uk-UA" sz="2400" dirty="0" smtClean="0">
                <a:latin typeface="+mj-lt"/>
              </a:rPr>
              <a:t>  з  комп’ютерними іграми  </a:t>
            </a:r>
            <a:r>
              <a:rPr lang="uk-UA" sz="2400" dirty="0" smtClean="0">
                <a:latin typeface="+mj-lt"/>
              </a:rPr>
              <a:t> </a:t>
            </a:r>
            <a:r>
              <a:rPr lang="pl-PL" sz="2400" dirty="0" smtClean="0">
                <a:latin typeface="+mj-lt"/>
              </a:rPr>
              <a:t>(</a:t>
            </a:r>
            <a:r>
              <a:rPr lang="pl-PL" sz="2400" dirty="0">
                <a:latin typeface="+mj-lt"/>
              </a:rPr>
              <a:t>IGD9)</a:t>
            </a:r>
          </a:p>
          <a:p>
            <a:pPr lvl="1">
              <a:lnSpc>
                <a:spcPct val="100000"/>
              </a:lnSpc>
            </a:pPr>
            <a:r>
              <a:rPr lang="uk-UA" sz="2400" dirty="0" smtClean="0">
                <a:latin typeface="+mj-lt"/>
              </a:rPr>
              <a:t> Проблемне використання соціальних мереж </a:t>
            </a:r>
            <a:r>
              <a:rPr lang="pl-PL" sz="2400" dirty="0" smtClean="0">
                <a:latin typeface="+mj-lt"/>
              </a:rPr>
              <a:t> </a:t>
            </a:r>
            <a:r>
              <a:rPr lang="pl-PL" sz="2400" dirty="0">
                <a:latin typeface="+mj-lt"/>
              </a:rPr>
              <a:t>(</a:t>
            </a:r>
            <a:r>
              <a:rPr lang="it-IT" sz="2400" i="0" dirty="0">
                <a:solidFill>
                  <a:srgbClr val="3E3D40"/>
                </a:solidFill>
                <a:effectLst/>
                <a:latin typeface="+mj-lt"/>
              </a:rPr>
              <a:t>Bergen Social Media Addiction Scale</a:t>
            </a:r>
            <a:r>
              <a:rPr lang="pl-PL" sz="2400" dirty="0">
                <a:latin typeface="+mj-lt"/>
              </a:rPr>
              <a:t>)</a:t>
            </a:r>
          </a:p>
          <a:p>
            <a:pPr lvl="1">
              <a:lnSpc>
                <a:spcPct val="100000"/>
              </a:lnSpc>
            </a:pPr>
            <a:r>
              <a:rPr lang="uk-UA" sz="2400" dirty="0" smtClean="0">
                <a:latin typeface="+mj-lt"/>
              </a:rPr>
              <a:t> </a:t>
            </a:r>
            <a:r>
              <a:rPr lang="uk-UA" sz="2400" dirty="0" err="1" smtClean="0">
                <a:latin typeface="+mj-lt"/>
              </a:rPr>
              <a:t>Впроблемне</a:t>
            </a:r>
            <a:r>
              <a:rPr lang="uk-UA" sz="2400" dirty="0" smtClean="0">
                <a:latin typeface="+mj-lt"/>
              </a:rPr>
              <a:t> використання смартфонів</a:t>
            </a:r>
            <a:r>
              <a:rPr lang="pl-PL" sz="2400" dirty="0" smtClean="0">
                <a:latin typeface="+mj-lt"/>
              </a:rPr>
              <a:t> </a:t>
            </a:r>
            <a:r>
              <a:rPr lang="pl-PL" sz="2400" dirty="0">
                <a:latin typeface="+mj-lt"/>
              </a:rPr>
              <a:t>(</a:t>
            </a:r>
            <a:r>
              <a:rPr lang="pl-PL" sz="2400" i="0" dirty="0">
                <a:solidFill>
                  <a:srgbClr val="3E3D40"/>
                </a:solidFill>
                <a:effectLst/>
                <a:latin typeface="+mj-lt"/>
              </a:rPr>
              <a:t>Smartphone Application-Based Addiction Scale)</a:t>
            </a:r>
          </a:p>
          <a:p>
            <a:pPr>
              <a:lnSpc>
                <a:spcPct val="100000"/>
              </a:lnSpc>
            </a:pPr>
            <a:r>
              <a:rPr lang="uk-UA" sz="2400" dirty="0" err="1" smtClean="0">
                <a:solidFill>
                  <a:srgbClr val="3E3D40"/>
                </a:solidFill>
                <a:latin typeface="+mj-lt"/>
              </a:rPr>
              <a:t>Змінюна</a:t>
            </a:r>
            <a:r>
              <a:rPr lang="uk-UA" sz="2400" dirty="0" smtClean="0">
                <a:solidFill>
                  <a:srgbClr val="3E3D40"/>
                </a:solidFill>
                <a:latin typeface="+mj-lt"/>
              </a:rPr>
              <a:t> </a:t>
            </a:r>
            <a:r>
              <a:rPr lang="uk-UA" sz="2400" dirty="0">
                <a:solidFill>
                  <a:srgbClr val="3E3D40"/>
                </a:solidFill>
                <a:latin typeface="+mj-lt"/>
              </a:rPr>
              <a:t>з часом</a:t>
            </a:r>
            <a:r>
              <a:rPr lang="uk-UA" sz="2400" dirty="0" smtClean="0">
                <a:solidFill>
                  <a:srgbClr val="3E3D40"/>
                </a:solidFill>
                <a:latin typeface="+mj-lt"/>
              </a:rPr>
              <a:t>:</a:t>
            </a:r>
            <a:r>
              <a:rPr lang="uk-UA" sz="2400" dirty="0" smtClean="0">
                <a:solidFill>
                  <a:srgbClr val="3E3D40"/>
                </a:solidFill>
                <a:latin typeface="+mj-lt"/>
              </a:rPr>
              <a:t> </a:t>
            </a:r>
            <a:r>
              <a:rPr lang="pl-PL" sz="2400" dirty="0" smtClean="0">
                <a:solidFill>
                  <a:srgbClr val="3E3D40"/>
                </a:solidFill>
                <a:latin typeface="+mj-lt"/>
              </a:rPr>
              <a:t>:</a:t>
            </a:r>
            <a:endParaRPr lang="pl-PL" sz="2400" dirty="0">
              <a:solidFill>
                <a:srgbClr val="3E3D40"/>
              </a:solidFill>
              <a:latin typeface="+mj-lt"/>
            </a:endParaRPr>
          </a:p>
          <a:p>
            <a:pPr lvl="1">
              <a:lnSpc>
                <a:spcPct val="100000"/>
              </a:lnSpc>
            </a:pPr>
            <a:r>
              <a:rPr lang="uk-UA" sz="2400" dirty="0" smtClean="0">
                <a:solidFill>
                  <a:srgbClr val="3E3D40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rgbClr val="3E3D40"/>
                </a:solidFill>
                <a:latin typeface="+mj-lt"/>
              </a:rPr>
              <a:t>Оцінка</a:t>
            </a:r>
            <a:r>
              <a:rPr lang="ru-RU" sz="2400" dirty="0">
                <a:solidFill>
                  <a:srgbClr val="3E3D40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rgbClr val="3E3D40"/>
                </a:solidFill>
                <a:latin typeface="+mj-lt"/>
              </a:rPr>
              <a:t>зміни</a:t>
            </a:r>
            <a:r>
              <a:rPr lang="ru-RU" sz="2400" dirty="0">
                <a:solidFill>
                  <a:srgbClr val="3E3D40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rgbClr val="3E3D40"/>
                </a:solidFill>
                <a:latin typeface="+mj-lt"/>
              </a:rPr>
              <a:t>сприйняття</a:t>
            </a:r>
            <a:r>
              <a:rPr lang="ru-RU" sz="2400" dirty="0">
                <a:solidFill>
                  <a:srgbClr val="3E3D40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rgbClr val="3E3D40"/>
                </a:solidFill>
                <a:latin typeface="+mj-lt"/>
              </a:rPr>
              <a:t>окремих</a:t>
            </a:r>
            <a:r>
              <a:rPr lang="ru-RU" sz="2400" dirty="0">
                <a:solidFill>
                  <a:srgbClr val="3E3D40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rgbClr val="3E3D40"/>
                </a:solidFill>
                <a:latin typeface="+mj-lt"/>
              </a:rPr>
              <a:t>симптомів</a:t>
            </a:r>
            <a:r>
              <a:rPr lang="ru-RU" sz="2400" dirty="0">
                <a:solidFill>
                  <a:srgbClr val="3E3D40"/>
                </a:solidFill>
                <a:latin typeface="+mj-lt"/>
              </a:rPr>
              <a:t> у </a:t>
            </a:r>
            <a:r>
              <a:rPr lang="ru-RU" sz="2400" dirty="0" err="1">
                <a:solidFill>
                  <a:srgbClr val="3E3D40"/>
                </a:solidFill>
                <a:latin typeface="+mj-lt"/>
              </a:rPr>
              <a:t>порівнянні</a:t>
            </a:r>
            <a:r>
              <a:rPr lang="ru-RU" sz="2400" dirty="0">
                <a:solidFill>
                  <a:srgbClr val="3E3D40"/>
                </a:solidFill>
                <a:latin typeface="+mj-lt"/>
              </a:rPr>
              <a:t> з </a:t>
            </a:r>
            <a:r>
              <a:rPr lang="ru-RU" sz="2400" dirty="0" err="1">
                <a:solidFill>
                  <a:srgbClr val="3E3D40"/>
                </a:solidFill>
                <a:latin typeface="+mj-lt"/>
              </a:rPr>
              <a:t>періодом</a:t>
            </a:r>
            <a:r>
              <a:rPr lang="ru-RU" sz="2400" dirty="0">
                <a:solidFill>
                  <a:srgbClr val="3E3D40"/>
                </a:solidFill>
                <a:latin typeface="+mj-lt"/>
              </a:rPr>
              <a:t> до </a:t>
            </a:r>
            <a:r>
              <a:rPr lang="ru-RU" sz="2400" dirty="0" err="1">
                <a:solidFill>
                  <a:srgbClr val="3E3D40"/>
                </a:solidFill>
                <a:latin typeface="+mj-lt"/>
              </a:rPr>
              <a:t>пандемії</a:t>
            </a:r>
            <a:endParaRPr lang="pl-PL" sz="1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2161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5F3FC86-F9EF-462C-A2A0-0AEEE3DE4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Досліджувані групи </a:t>
            </a:r>
            <a:endParaRPr lang="pl-PL" dirty="0"/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xmlns="" id="{E789E34B-151C-4939-AAE2-D30825CFAC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475128"/>
              </p:ext>
            </p:extLst>
          </p:nvPr>
        </p:nvGraphicFramePr>
        <p:xfrm>
          <a:off x="1183977" y="1802018"/>
          <a:ext cx="9971703" cy="450273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038546">
                  <a:extLst>
                    <a:ext uri="{9D8B030D-6E8A-4147-A177-3AD203B41FA5}">
                      <a16:colId xmlns:a16="http://schemas.microsoft.com/office/drawing/2014/main" xmlns="" val="3939721020"/>
                    </a:ext>
                  </a:extLst>
                </a:gridCol>
                <a:gridCol w="3967316">
                  <a:extLst>
                    <a:ext uri="{9D8B030D-6E8A-4147-A177-3AD203B41FA5}">
                      <a16:colId xmlns:a16="http://schemas.microsoft.com/office/drawing/2014/main" xmlns="" val="2545323351"/>
                    </a:ext>
                  </a:extLst>
                </a:gridCol>
                <a:gridCol w="3965841">
                  <a:extLst>
                    <a:ext uri="{9D8B030D-6E8A-4147-A177-3AD203B41FA5}">
                      <a16:colId xmlns:a16="http://schemas.microsoft.com/office/drawing/2014/main" xmlns="" val="2366405282"/>
                    </a:ext>
                  </a:extLst>
                </a:gridCol>
              </a:tblGrid>
              <a:tr h="516776">
                <a:tc>
                  <a:txBody>
                    <a:bodyPr/>
                    <a:lstStyle/>
                    <a:p>
                      <a:endParaRPr lang="pl-PL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+mj-lt"/>
                        </a:rPr>
                        <a:t> Польща </a:t>
                      </a:r>
                      <a:endParaRPr lang="pl-PL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+mj-lt"/>
                        </a:rPr>
                        <a:t> Україна</a:t>
                      </a:r>
                      <a:r>
                        <a:rPr lang="uk-UA" sz="2000" baseline="0" dirty="0" smtClean="0">
                          <a:latin typeface="+mj-lt"/>
                        </a:rPr>
                        <a:t> </a:t>
                      </a:r>
                      <a:endParaRPr lang="pl-PL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87715226"/>
                  </a:ext>
                </a:extLst>
              </a:tr>
              <a:tr h="5167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kern="1200" dirty="0">
                          <a:solidFill>
                            <a:schemeClr val="tx1"/>
                          </a:solidFill>
                          <a:latin typeface="+mj-lt"/>
                        </a:rPr>
                        <a:t>N</a:t>
                      </a:r>
                      <a:endParaRPr lang="pl-PL" sz="20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kern="1200" dirty="0">
                          <a:solidFill>
                            <a:schemeClr val="tx1"/>
                          </a:solidFill>
                          <a:latin typeface="+mj-lt"/>
                        </a:rPr>
                        <a:t>1023</a:t>
                      </a:r>
                      <a:endParaRPr lang="pl-PL" sz="20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+mj-lt"/>
                        </a:rPr>
                        <a:t>561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86956857"/>
                  </a:ext>
                </a:extLst>
              </a:tr>
              <a:tr h="5167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Стать </a:t>
                      </a:r>
                      <a:endParaRPr lang="pl-PL" sz="20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Жінки </a:t>
                      </a:r>
                      <a:r>
                        <a:rPr lang="pl-PL" sz="20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pl-PL" sz="2000" kern="1200" dirty="0">
                          <a:solidFill>
                            <a:schemeClr val="tx1"/>
                          </a:solidFill>
                          <a:latin typeface="+mj-lt"/>
                        </a:rPr>
                        <a:t>n=497  (48,6%)</a:t>
                      </a:r>
                      <a:endParaRPr lang="pl-PL" sz="20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+mj-lt"/>
                        </a:rPr>
                        <a:t> Жінки </a:t>
                      </a:r>
                      <a:r>
                        <a:rPr lang="pl-PL" sz="2000" dirty="0" smtClean="0">
                          <a:latin typeface="+mj-lt"/>
                        </a:rPr>
                        <a:t> </a:t>
                      </a:r>
                      <a:r>
                        <a:rPr lang="pl-PL" sz="2000" dirty="0">
                          <a:latin typeface="+mj-lt"/>
                        </a:rPr>
                        <a:t>n=428 (76%)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03977717"/>
                  </a:ext>
                </a:extLst>
              </a:tr>
              <a:tr h="516776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+mj-lt"/>
                        </a:rPr>
                        <a:t> Вік </a:t>
                      </a:r>
                      <a:r>
                        <a:rPr lang="pl-PL" sz="2000" dirty="0" smtClean="0">
                          <a:latin typeface="+mj-lt"/>
                        </a:rPr>
                        <a:t> (</a:t>
                      </a:r>
                      <a:r>
                        <a:rPr lang="uk-UA" sz="2000" dirty="0" smtClean="0">
                          <a:latin typeface="+mj-lt"/>
                        </a:rPr>
                        <a:t> межі</a:t>
                      </a:r>
                      <a:r>
                        <a:rPr lang="pl-PL" sz="2000" dirty="0" smtClean="0">
                          <a:latin typeface="+mj-lt"/>
                        </a:rPr>
                        <a:t>)</a:t>
                      </a:r>
                      <a:endParaRPr lang="pl-PL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kern="1200" dirty="0">
                          <a:solidFill>
                            <a:schemeClr val="tx1"/>
                          </a:solidFill>
                          <a:latin typeface="+mj-lt"/>
                        </a:rPr>
                        <a:t>18 – 50</a:t>
                      </a:r>
                      <a:endParaRPr lang="pl-PL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+mj-lt"/>
                        </a:rPr>
                        <a:t>16 </a:t>
                      </a:r>
                      <a:r>
                        <a:rPr lang="pl-PL" sz="20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–</a:t>
                      </a:r>
                      <a:r>
                        <a:rPr lang="pl-PL" sz="2000" dirty="0">
                          <a:latin typeface="+mj-lt"/>
                        </a:rPr>
                        <a:t> 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71505255"/>
                  </a:ext>
                </a:extLst>
              </a:tr>
              <a:tr h="516776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+mj-lt"/>
                        </a:rPr>
                        <a:t> Вік</a:t>
                      </a:r>
                      <a:r>
                        <a:rPr lang="pl-PL" sz="2000" dirty="0" smtClean="0">
                          <a:latin typeface="+mj-lt"/>
                        </a:rPr>
                        <a:t> (</a:t>
                      </a:r>
                      <a:r>
                        <a:rPr lang="uk-UA" sz="2000" dirty="0" smtClean="0">
                          <a:latin typeface="+mj-lt"/>
                        </a:rPr>
                        <a:t> середній </a:t>
                      </a:r>
                      <a:r>
                        <a:rPr lang="pl-PL" sz="2000" dirty="0" smtClean="0">
                          <a:latin typeface="+mj-lt"/>
                        </a:rPr>
                        <a:t>)</a:t>
                      </a:r>
                      <a:endParaRPr lang="pl-PL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M=32</a:t>
                      </a:r>
                      <a:r>
                        <a:rPr lang="pl-PL" sz="2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,</a:t>
                      </a:r>
                      <a:r>
                        <a:rPr lang="en-GB" sz="2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77; SD=8</a:t>
                      </a:r>
                      <a:r>
                        <a:rPr lang="pl-PL" sz="2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,</a:t>
                      </a:r>
                      <a:r>
                        <a:rPr lang="en-GB" sz="2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46</a:t>
                      </a:r>
                      <a:endParaRPr lang="pl-PL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+mj-lt"/>
                        </a:rPr>
                        <a:t>M=26,5 (SD=10,22)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93985489"/>
                  </a:ext>
                </a:extLst>
              </a:tr>
              <a:tr h="516776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+mj-lt"/>
                        </a:rPr>
                        <a:t>Гра в ігри </a:t>
                      </a:r>
                      <a:endParaRPr lang="pl-PL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kern="1200" dirty="0">
                          <a:solidFill>
                            <a:schemeClr val="tx1"/>
                          </a:solidFill>
                          <a:latin typeface="+mj-lt"/>
                        </a:rPr>
                        <a:t>codziennie (51%) lub kilka razy w tygodniu (42%)</a:t>
                      </a:r>
                      <a:endParaRPr lang="pl-PL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66593602"/>
                  </a:ext>
                </a:extLst>
              </a:tr>
              <a:tr h="5167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Гра в ігри </a:t>
                      </a:r>
                      <a:endParaRPr lang="pl-PL" sz="20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kern="1200" dirty="0">
                          <a:solidFill>
                            <a:schemeClr val="tx1"/>
                          </a:solidFill>
                          <a:latin typeface="+mj-lt"/>
                        </a:rPr>
                        <a:t>Większa preferencja gier typu single-</a:t>
                      </a:r>
                      <a:r>
                        <a:rPr lang="pl-PL" sz="2000" kern="1200" dirty="0" err="1">
                          <a:solidFill>
                            <a:schemeClr val="tx1"/>
                          </a:solidFill>
                          <a:latin typeface="+mj-lt"/>
                        </a:rPr>
                        <a:t>player</a:t>
                      </a:r>
                      <a:r>
                        <a:rPr lang="pl-PL" sz="2000" kern="1200" dirty="0">
                          <a:solidFill>
                            <a:schemeClr val="tx1"/>
                          </a:solidFill>
                          <a:latin typeface="+mj-lt"/>
                        </a:rPr>
                        <a:t> (52%) niż </a:t>
                      </a:r>
                      <a:r>
                        <a:rPr lang="pl-PL" sz="2000" kern="1200" dirty="0" err="1">
                          <a:solidFill>
                            <a:schemeClr val="tx1"/>
                          </a:solidFill>
                          <a:latin typeface="+mj-lt"/>
                        </a:rPr>
                        <a:t>multiplayer</a:t>
                      </a:r>
                      <a:r>
                        <a:rPr lang="pl-PL" sz="2000" kern="1200" dirty="0">
                          <a:solidFill>
                            <a:schemeClr val="tx1"/>
                          </a:solidFill>
                          <a:latin typeface="+mj-lt"/>
                        </a:rPr>
                        <a:t> (15%</a:t>
                      </a:r>
                      <a:endParaRPr lang="pl-PL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21295369"/>
                  </a:ext>
                </a:extLst>
              </a:tr>
              <a:tr h="516776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+mj-lt"/>
                        </a:rPr>
                        <a:t> Вибірка </a:t>
                      </a:r>
                      <a:endParaRPr lang="pl-PL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випадкова /репрезентативна </a:t>
                      </a:r>
                      <a:endParaRPr lang="pl-PL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+mj-lt"/>
                        </a:rPr>
                        <a:t> прицільна </a:t>
                      </a:r>
                      <a:endParaRPr lang="pl-PL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631817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1869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783CD7E-703D-4969-9E89-3054821FF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Депресія і страх </a:t>
            </a:r>
            <a:endParaRPr lang="pl-PL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xmlns="" id="{C0E093B9-1D51-40FB-B57B-2197CAB6D8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966655"/>
              </p:ext>
            </p:extLst>
          </p:nvPr>
        </p:nvGraphicFramePr>
        <p:xfrm>
          <a:off x="440437" y="1803729"/>
          <a:ext cx="8283234" cy="4307571"/>
        </p:xfrm>
        <a:graphic>
          <a:graphicData uri="http://schemas.openxmlformats.org/drawingml/2006/table">
            <a:tbl>
              <a:tblPr/>
              <a:tblGrid>
                <a:gridCol w="1277750">
                  <a:extLst>
                    <a:ext uri="{9D8B030D-6E8A-4147-A177-3AD203B41FA5}">
                      <a16:colId xmlns:a16="http://schemas.microsoft.com/office/drawing/2014/main" xmlns="" val="3171874063"/>
                    </a:ext>
                  </a:extLst>
                </a:gridCol>
                <a:gridCol w="1725561">
                  <a:extLst>
                    <a:ext uri="{9D8B030D-6E8A-4147-A177-3AD203B41FA5}">
                      <a16:colId xmlns:a16="http://schemas.microsoft.com/office/drawing/2014/main" xmlns="" val="3361578239"/>
                    </a:ext>
                  </a:extLst>
                </a:gridCol>
                <a:gridCol w="2639961">
                  <a:extLst>
                    <a:ext uri="{9D8B030D-6E8A-4147-A177-3AD203B41FA5}">
                      <a16:colId xmlns:a16="http://schemas.microsoft.com/office/drawing/2014/main" xmlns="" val="3256191384"/>
                    </a:ext>
                  </a:extLst>
                </a:gridCol>
                <a:gridCol w="2639962">
                  <a:extLst>
                    <a:ext uri="{9D8B030D-6E8A-4147-A177-3AD203B41FA5}">
                      <a16:colId xmlns:a16="http://schemas.microsoft.com/office/drawing/2014/main" xmlns="" val="3689402799"/>
                    </a:ext>
                  </a:extLst>
                </a:gridCol>
              </a:tblGrid>
              <a:tr h="373695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i="0" u="none" strike="noStrike" dirty="0">
                        <a:effectLst/>
                        <a:latin typeface="+mj-lt"/>
                      </a:endParaRP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b="1" i="0" u="none" strike="noStrike" dirty="0" smtClean="0">
                          <a:effectLst/>
                          <a:latin typeface="+mj-lt"/>
                        </a:rPr>
                        <a:t> результати </a:t>
                      </a:r>
                      <a:endParaRPr lang="en-US" sz="2000" b="1" i="0" u="none" strike="noStrike" dirty="0">
                        <a:effectLst/>
                        <a:latin typeface="+mj-lt"/>
                      </a:endParaRP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576" marR="36576"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Польща </a:t>
                      </a:r>
                      <a:endParaRPr lang="pl-PL" sz="2000" b="1" i="0" u="none" strike="noStrike" dirty="0">
                        <a:effectLst/>
                        <a:latin typeface="+mj-lt"/>
                      </a:endParaRP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576" marR="36576"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b="1" i="0" u="none" strike="noStrike" dirty="0" smtClean="0">
                          <a:effectLst/>
                          <a:latin typeface="+mj-lt"/>
                        </a:rPr>
                        <a:t> Україна </a:t>
                      </a:r>
                      <a:endParaRPr lang="pl-PL" sz="2000" b="1" i="0" u="none" strike="noStrike" dirty="0">
                        <a:effectLst/>
                        <a:latin typeface="+mj-lt"/>
                      </a:endParaRP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611638166"/>
                  </a:ext>
                </a:extLst>
              </a:tr>
              <a:tr h="449348">
                <a:tc rowSpan="4">
                  <a:txBody>
                    <a:bodyPr/>
                    <a:lstStyle/>
                    <a:p>
                      <a:pPr marL="36576" marR="36576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b="0" i="0" u="none" strike="noStrike" dirty="0" smtClean="0">
                          <a:effectLst/>
                          <a:latin typeface="+mj-lt"/>
                        </a:rPr>
                        <a:t> Страх </a:t>
                      </a:r>
                      <a:endParaRPr lang="en-US" sz="2000" b="0" i="0" u="none" strike="noStrike" dirty="0">
                        <a:effectLst/>
                        <a:latin typeface="+mj-lt"/>
                      </a:endParaRP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576" marR="36576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– 4</a:t>
                      </a:r>
                      <a:endParaRPr lang="en-US" sz="2000" b="0" i="0" u="none" strike="noStrike" dirty="0">
                        <a:effectLst/>
                        <a:latin typeface="+mj-lt"/>
                      </a:endParaRP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576" marR="36576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42,3%</a:t>
                      </a:r>
                      <a:endParaRPr lang="pl-PL" sz="2000" b="0" i="0" u="none" strike="noStrike" dirty="0">
                        <a:effectLst/>
                        <a:latin typeface="+mj-lt"/>
                      </a:endParaRP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576" marR="36576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000" b="0" i="0" u="none" strike="noStrike" dirty="0">
                          <a:effectLst/>
                          <a:latin typeface="+mj-lt"/>
                        </a:rPr>
                        <a:t>31%</a:t>
                      </a: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273788208"/>
                  </a:ext>
                </a:extLst>
              </a:tr>
              <a:tr h="449348">
                <a:tc vMerge="1">
                  <a:txBody>
                    <a:bodyPr/>
                    <a:lstStyle/>
                    <a:p>
                      <a:pPr marL="36576" marR="36576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i="0" u="none" strike="noStrike" dirty="0">
                        <a:effectLst/>
                        <a:latin typeface="+mj-lt"/>
                      </a:endParaRP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576" marR="36576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– 9</a:t>
                      </a:r>
                      <a:endParaRPr lang="en-US" sz="2000" b="0" i="0" u="none" strike="noStrike" dirty="0">
                        <a:effectLst/>
                        <a:latin typeface="+mj-lt"/>
                      </a:endParaRP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576" marR="36576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32,6%</a:t>
                      </a:r>
                      <a:endParaRPr lang="pl-PL" sz="2000" b="0" i="0" u="none" strike="noStrike" dirty="0">
                        <a:effectLst/>
                        <a:latin typeface="+mj-lt"/>
                      </a:endParaRP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576" marR="36576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000" b="0" i="0" u="none" strike="noStrike" dirty="0">
                          <a:effectLst/>
                          <a:latin typeface="+mj-lt"/>
                        </a:rPr>
                        <a:t>29,1%</a:t>
                      </a: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269995298"/>
                  </a:ext>
                </a:extLst>
              </a:tr>
              <a:tr h="449348">
                <a:tc vMerge="1">
                  <a:txBody>
                    <a:bodyPr/>
                    <a:lstStyle/>
                    <a:p>
                      <a:pPr marL="36576" marR="36576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i="0" u="none" strike="noStrike" dirty="0">
                        <a:effectLst/>
                        <a:latin typeface="+mj-lt"/>
                      </a:endParaRP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576" marR="36576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– 14</a:t>
                      </a:r>
                      <a:endParaRPr lang="en-US" sz="2000" b="0" i="0" u="none" strike="noStrike" dirty="0">
                        <a:effectLst/>
                        <a:latin typeface="+mj-lt"/>
                      </a:endParaRP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576" marR="36576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15,5%</a:t>
                      </a:r>
                      <a:endParaRPr lang="pl-PL" sz="2000" b="0" i="0" u="none" strike="noStrike" dirty="0">
                        <a:effectLst/>
                        <a:latin typeface="+mj-lt"/>
                      </a:endParaRP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576" marR="36576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000" b="0" i="0" u="none" strike="noStrike" dirty="0">
                          <a:effectLst/>
                          <a:latin typeface="+mj-lt"/>
                        </a:rPr>
                        <a:t>21,4%</a:t>
                      </a: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46610921"/>
                  </a:ext>
                </a:extLst>
              </a:tr>
              <a:tr h="449348">
                <a:tc vMerge="1">
                  <a:txBody>
                    <a:bodyPr/>
                    <a:lstStyle/>
                    <a:p>
                      <a:pPr marL="36576" marR="36576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i="0" u="none" strike="noStrike" dirty="0">
                        <a:effectLst/>
                        <a:latin typeface="+mj-lt"/>
                      </a:endParaRP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576" marR="36576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15+</a:t>
                      </a:r>
                      <a:endParaRPr lang="en-US" sz="2000" b="0" i="0" u="none" strike="noStrike" dirty="0">
                        <a:effectLst/>
                        <a:latin typeface="+mj-lt"/>
                      </a:endParaRP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576" marR="36576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9,6%</a:t>
                      </a:r>
                      <a:endParaRPr lang="pl-PL" sz="2000" b="0" i="0" u="none" strike="noStrike" dirty="0">
                        <a:effectLst/>
                        <a:latin typeface="+mj-lt"/>
                      </a:endParaRP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576" marR="36576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000" b="0" i="0" u="none" strike="noStrike" dirty="0">
                          <a:effectLst/>
                          <a:latin typeface="+mj-lt"/>
                        </a:rPr>
                        <a:t>18,5%</a:t>
                      </a: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327619218"/>
                  </a:ext>
                </a:extLst>
              </a:tr>
              <a:tr h="449348">
                <a:tc rowSpan="4">
                  <a:txBody>
                    <a:bodyPr/>
                    <a:lstStyle/>
                    <a:p>
                      <a:pPr marL="36576" marR="36576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b="0" i="0" u="none" strike="noStrike" dirty="0" smtClean="0">
                          <a:effectLst/>
                          <a:latin typeface="+mj-lt"/>
                        </a:rPr>
                        <a:t> Депресія </a:t>
                      </a:r>
                      <a:endParaRPr lang="en-US" sz="2000" b="0" i="0" u="none" strike="noStrike" dirty="0">
                        <a:effectLst/>
                        <a:latin typeface="+mj-lt"/>
                      </a:endParaRP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576" marR="36576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– 4</a:t>
                      </a:r>
                      <a:endParaRPr lang="en-US" sz="2000" b="0" i="0" u="none" strike="noStrike" dirty="0">
                        <a:effectLst/>
                        <a:latin typeface="+mj-lt"/>
                      </a:endParaRP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</a:rPr>
                        <a:t>31</a:t>
                      </a:r>
                      <a:r>
                        <a:rPr lang="pl-PL" sz="2000" dirty="0">
                          <a:effectLst/>
                          <a:latin typeface="+mj-lt"/>
                        </a:rPr>
                        <a:t>,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4%</a:t>
                      </a:r>
                      <a:endParaRPr lang="pl-PL" sz="2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576" marR="36576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000" b="0" i="0" u="none" strike="noStrike" dirty="0">
                          <a:effectLst/>
                          <a:latin typeface="+mj-lt"/>
                        </a:rPr>
                        <a:t>17,3%</a:t>
                      </a: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428693989"/>
                  </a:ext>
                </a:extLst>
              </a:tr>
              <a:tr h="449348">
                <a:tc vMerge="1">
                  <a:txBody>
                    <a:bodyPr/>
                    <a:lstStyle/>
                    <a:p>
                      <a:pPr marL="36576" marR="36576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i="0" u="none" strike="noStrike" dirty="0">
                        <a:effectLst/>
                        <a:latin typeface="+mj-lt"/>
                      </a:endParaRP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576" marR="36576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– 9</a:t>
                      </a:r>
                      <a:endParaRPr lang="en-US" sz="2000" b="0" i="0" u="none" strike="noStrike" dirty="0">
                        <a:effectLst/>
                        <a:latin typeface="+mj-lt"/>
                      </a:endParaRP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</a:rPr>
                        <a:t>33</a:t>
                      </a:r>
                      <a:r>
                        <a:rPr lang="pl-PL" sz="2000" dirty="0">
                          <a:effectLst/>
                          <a:latin typeface="+mj-lt"/>
                        </a:rPr>
                        <a:t>,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3%</a:t>
                      </a:r>
                      <a:endParaRPr lang="pl-PL" sz="2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576" marR="36576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000" b="0" i="0" u="none" strike="noStrike" dirty="0">
                          <a:effectLst/>
                          <a:latin typeface="+mj-lt"/>
                        </a:rPr>
                        <a:t>26,2%</a:t>
                      </a: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75904389"/>
                  </a:ext>
                </a:extLst>
              </a:tr>
              <a:tr h="449348">
                <a:tc vMerge="1">
                  <a:txBody>
                    <a:bodyPr/>
                    <a:lstStyle/>
                    <a:p>
                      <a:pPr marL="36576" marR="36576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i="0" u="none" strike="noStrike" dirty="0">
                        <a:effectLst/>
                        <a:latin typeface="+mj-lt"/>
                      </a:endParaRP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576" marR="36576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– 14</a:t>
                      </a:r>
                      <a:endParaRPr lang="en-US" sz="2000" b="0" i="0" u="none" strike="noStrike" dirty="0">
                        <a:effectLst/>
                        <a:latin typeface="+mj-lt"/>
                      </a:endParaRP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</a:rPr>
                        <a:t>18</a:t>
                      </a:r>
                      <a:r>
                        <a:rPr lang="pl-PL" sz="2000" dirty="0">
                          <a:effectLst/>
                          <a:latin typeface="+mj-lt"/>
                        </a:rPr>
                        <a:t>,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5%</a:t>
                      </a:r>
                      <a:endParaRPr lang="pl-PL" sz="2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576" marR="36576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000" b="0" i="0" u="none" strike="noStrike" dirty="0">
                          <a:effectLst/>
                          <a:latin typeface="+mj-lt"/>
                        </a:rPr>
                        <a:t>24,8%</a:t>
                      </a: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14666878"/>
                  </a:ext>
                </a:extLst>
              </a:tr>
              <a:tr h="449348">
                <a:tc vMerge="1">
                  <a:txBody>
                    <a:bodyPr/>
                    <a:lstStyle/>
                    <a:p>
                      <a:pPr marL="36576" marR="36576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i="0" u="none" strike="noStrike" dirty="0">
                        <a:effectLst/>
                        <a:latin typeface="+mj-lt"/>
                      </a:endParaRP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576" marR="36576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b="0" i="0" u="none" strike="noStrike" dirty="0">
                        <a:effectLst/>
                        <a:latin typeface="+mj-lt"/>
                      </a:endParaRP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</a:rPr>
                        <a:t>1</a:t>
                      </a:r>
                      <a:r>
                        <a:rPr lang="pl-PL" sz="2000" dirty="0">
                          <a:effectLst/>
                          <a:latin typeface="+mj-lt"/>
                        </a:rPr>
                        <a:t>6,8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%</a:t>
                      </a:r>
                      <a:endParaRPr lang="pl-PL" sz="2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576" marR="36576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000" b="0" i="0" u="none" strike="noStrike" dirty="0">
                          <a:effectLst/>
                          <a:latin typeface="+mj-lt"/>
                        </a:rPr>
                        <a:t>31,7%</a:t>
                      </a: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584813827"/>
                  </a:ext>
                </a:extLst>
              </a:tr>
            </a:tbl>
          </a:graphicData>
        </a:graphic>
      </p:graphicFrame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xmlns="" id="{D5B829C2-5D29-4571-8F17-EDD650F33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720" y="6484278"/>
            <a:ext cx="10629955" cy="483293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Результати</a:t>
            </a:r>
            <a:r>
              <a:rPr lang="ru-RU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 PL </a:t>
            </a:r>
            <a:r>
              <a:rPr lang="ru-RU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дуже</a:t>
            </a:r>
            <a:r>
              <a:rPr lang="ru-RU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схожі</a:t>
            </a:r>
            <a:r>
              <a:rPr lang="ru-RU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 на </a:t>
            </a:r>
            <a:r>
              <a:rPr lang="ru-RU" dirty="0" err="1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загальні</a:t>
            </a:r>
            <a:r>
              <a:rPr lang="ru-RU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серед</a:t>
            </a:r>
            <a:r>
              <a:rPr lang="ru-RU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  </a:t>
            </a:r>
            <a:r>
              <a:rPr lang="ru-RU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населення</a:t>
            </a:r>
            <a:r>
              <a:rPr lang="ru-RU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поляків</a:t>
            </a:r>
            <a:r>
              <a:rPr lang="ru-RU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 (за </a:t>
            </a:r>
            <a:r>
              <a:rPr lang="ru-RU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порівняний</a:t>
            </a:r>
            <a:r>
              <a:rPr lang="ru-RU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період</a:t>
            </a:r>
            <a:r>
              <a:rPr lang="ru-RU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)</a:t>
            </a:r>
            <a:r>
              <a:rPr lang="pl-PL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pl-PL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(Gambin et al., 2021)</a:t>
            </a:r>
            <a:endParaRPr lang="pl-PL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pl-PL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8D951863-641B-488A-8F73-725D22074BF3}"/>
              </a:ext>
            </a:extLst>
          </p:cNvPr>
          <p:cNvSpPr txBox="1"/>
          <p:nvPr/>
        </p:nvSpPr>
        <p:spPr>
          <a:xfrm>
            <a:off x="9163466" y="2560724"/>
            <a:ext cx="3028534" cy="458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uk-UA" sz="2800" spc="-50" dirty="0" smtClean="0">
                <a:latin typeface="+mj-lt"/>
                <a:ea typeface="+mj-ea"/>
                <a:cs typeface="+mj-cs"/>
              </a:rPr>
              <a:t> Україна </a:t>
            </a:r>
            <a:r>
              <a:rPr lang="pl-PL" sz="2800" spc="-50" dirty="0" smtClean="0">
                <a:latin typeface="+mj-lt"/>
                <a:ea typeface="+mj-ea"/>
                <a:cs typeface="+mj-cs"/>
              </a:rPr>
              <a:t>&gt; </a:t>
            </a:r>
            <a:r>
              <a:rPr lang="uk-UA" sz="2800" spc="-50" dirty="0" smtClean="0">
                <a:latin typeface="+mj-lt"/>
                <a:ea typeface="+mj-ea"/>
                <a:cs typeface="+mj-cs"/>
              </a:rPr>
              <a:t> </a:t>
            </a:r>
            <a:r>
              <a:rPr lang="uk-UA" sz="2800" spc="-50" dirty="0">
                <a:latin typeface="+mj-lt"/>
                <a:ea typeface="+mj-ea"/>
                <a:cs typeface="+mj-cs"/>
              </a:rPr>
              <a:t>П</a:t>
            </a:r>
            <a:r>
              <a:rPr lang="uk-UA" sz="2800" spc="-50" dirty="0" smtClean="0">
                <a:latin typeface="+mj-lt"/>
                <a:ea typeface="+mj-ea"/>
                <a:cs typeface="+mj-cs"/>
              </a:rPr>
              <a:t>ольща </a:t>
            </a:r>
            <a:endParaRPr lang="pl-PL" sz="2800" spc="-50" dirty="0">
              <a:latin typeface="+mj-lt"/>
              <a:ea typeface="+mj-ea"/>
              <a:cs typeface="+mj-cs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6D30E9D8-7010-49F1-940C-F66A04911B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5" t="12258" r="56030" b="13764"/>
          <a:stretch/>
        </p:blipFill>
        <p:spPr>
          <a:xfrm>
            <a:off x="9799125" y="3169861"/>
            <a:ext cx="316092" cy="596759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DE887B77-AFA8-49E8-9274-D021D222BE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30" t="12258" r="5838" b="13764"/>
          <a:stretch/>
        </p:blipFill>
        <p:spPr>
          <a:xfrm>
            <a:off x="10818789" y="3169860"/>
            <a:ext cx="283393" cy="59676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8D35D7EB-1C43-420D-ADE4-7157D186B1B8}"/>
              </a:ext>
            </a:extLst>
          </p:cNvPr>
          <p:cNvSpPr txBox="1"/>
          <p:nvPr/>
        </p:nvSpPr>
        <p:spPr>
          <a:xfrm>
            <a:off x="10278665" y="3187802"/>
            <a:ext cx="427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&gt;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xmlns="" id="{DFE43C39-D3EF-40A6-BF66-61E3BF70D428}"/>
              </a:ext>
            </a:extLst>
          </p:cNvPr>
          <p:cNvSpPr txBox="1"/>
          <p:nvPr/>
        </p:nvSpPr>
        <p:spPr>
          <a:xfrm>
            <a:off x="9175760" y="4645158"/>
            <a:ext cx="3016240" cy="458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uk-UA" sz="2800" spc="-50" dirty="0" smtClean="0">
                <a:latin typeface="+mj-lt"/>
                <a:ea typeface="+mj-ea"/>
                <a:cs typeface="+mj-cs"/>
              </a:rPr>
              <a:t> Україна</a:t>
            </a:r>
            <a:r>
              <a:rPr lang="pl-PL" sz="2800" spc="-50" dirty="0" smtClean="0">
                <a:latin typeface="+mj-lt"/>
                <a:ea typeface="+mj-ea"/>
                <a:cs typeface="+mj-cs"/>
              </a:rPr>
              <a:t>&gt; </a:t>
            </a:r>
            <a:r>
              <a:rPr lang="uk-UA" sz="2800" spc="-50" dirty="0" smtClean="0">
                <a:latin typeface="+mj-lt"/>
                <a:ea typeface="+mj-ea"/>
                <a:cs typeface="+mj-cs"/>
              </a:rPr>
              <a:t>Польща </a:t>
            </a:r>
            <a:endParaRPr lang="pl-PL" sz="2800" spc="-50" dirty="0">
              <a:latin typeface="+mj-lt"/>
              <a:ea typeface="+mj-ea"/>
              <a:cs typeface="+mj-cs"/>
            </a:endParaRP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xmlns="" id="{398863E1-E9EB-4152-9687-13CA863043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5" t="12258" r="56030" b="13764"/>
          <a:stretch/>
        </p:blipFill>
        <p:spPr>
          <a:xfrm>
            <a:off x="9811419" y="5254295"/>
            <a:ext cx="316092" cy="596759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xmlns="" id="{767E5024-4EF2-4885-907C-96D9949003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30" t="12258" r="5838" b="13764"/>
          <a:stretch/>
        </p:blipFill>
        <p:spPr>
          <a:xfrm>
            <a:off x="10831083" y="5254294"/>
            <a:ext cx="283393" cy="596760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xmlns="" id="{0565FB9E-2CEC-4155-9753-77DE084026B3}"/>
              </a:ext>
            </a:extLst>
          </p:cNvPr>
          <p:cNvSpPr txBox="1"/>
          <p:nvPr/>
        </p:nvSpPr>
        <p:spPr>
          <a:xfrm>
            <a:off x="10290959" y="5272236"/>
            <a:ext cx="427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74049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98348B54-57A3-438F-90A8-43752A17E16E}"/>
              </a:ext>
            </a:extLst>
          </p:cNvPr>
          <p:cNvSpPr txBox="1"/>
          <p:nvPr/>
        </p:nvSpPr>
        <p:spPr>
          <a:xfrm>
            <a:off x="7978343" y="1401097"/>
            <a:ext cx="3659246" cy="31302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spc="-5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LĘK</a:t>
            </a:r>
            <a:endParaRPr lang="pl-PL" sz="4800" b="1" spc="-5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spc="-5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xmlns="" id="{5B340AC1-F04F-40D9-B364-71BBD11235D0}"/>
              </a:ext>
            </a:extLst>
          </p:cNvPr>
          <p:cNvSpPr txBox="1"/>
          <p:nvPr/>
        </p:nvSpPr>
        <p:spPr>
          <a:xfrm>
            <a:off x="2609899" y="401948"/>
            <a:ext cx="24514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4000" dirty="0" smtClean="0"/>
              <a:t>Страх </a:t>
            </a:r>
            <a:endParaRPr lang="pl-PL" sz="4000" dirty="0"/>
          </a:p>
        </p:txBody>
      </p:sp>
      <p:pic>
        <p:nvPicPr>
          <p:cNvPr id="28" name="Obraz 27">
            <a:extLst>
              <a:ext uri="{FF2B5EF4-FFF2-40B4-BE49-F238E27FC236}">
                <a16:creationId xmlns:a16="http://schemas.microsoft.com/office/drawing/2014/main" xmlns="" id="{A9A46C5C-B377-4C51-9058-D376E6F51A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07" t="7891" r="24684" b="13260"/>
          <a:stretch/>
        </p:blipFill>
        <p:spPr>
          <a:xfrm>
            <a:off x="116758" y="1113503"/>
            <a:ext cx="5849431" cy="3893574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xmlns="" id="{DA39E74B-05E0-4DB0-A8AD-CEFB2D1242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32" t="8267" r="25065" b="12929"/>
          <a:stretch/>
        </p:blipFill>
        <p:spPr>
          <a:xfrm>
            <a:off x="6225813" y="1231490"/>
            <a:ext cx="5671400" cy="3775587"/>
          </a:xfrm>
          <a:prstGeom prst="rect">
            <a:avLst/>
          </a:prstGeom>
        </p:spPr>
      </p:pic>
      <p:sp>
        <p:nvSpPr>
          <p:cNvPr id="30" name="pole tekstowe 29">
            <a:extLst>
              <a:ext uri="{FF2B5EF4-FFF2-40B4-BE49-F238E27FC236}">
                <a16:creationId xmlns:a16="http://schemas.microsoft.com/office/drawing/2014/main" xmlns="" id="{03E1D590-6409-4FC8-9C87-792E513257B7}"/>
              </a:ext>
            </a:extLst>
          </p:cNvPr>
          <p:cNvSpPr txBox="1"/>
          <p:nvPr/>
        </p:nvSpPr>
        <p:spPr>
          <a:xfrm>
            <a:off x="8406240" y="401948"/>
            <a:ext cx="28034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4000" dirty="0" smtClean="0"/>
              <a:t> Депресія </a:t>
            </a:r>
            <a:endParaRPr lang="pl-PL" sz="4000" dirty="0"/>
          </a:p>
        </p:txBody>
      </p:sp>
      <p:cxnSp>
        <p:nvCxnSpPr>
          <p:cNvPr id="32" name="Łącznik prosty 31">
            <a:extLst>
              <a:ext uri="{FF2B5EF4-FFF2-40B4-BE49-F238E27FC236}">
                <a16:creationId xmlns:a16="http://schemas.microsoft.com/office/drawing/2014/main" xmlns="" id="{48E6BC8A-CBB3-4F82-B539-9637CFBC285E}"/>
              </a:ext>
            </a:extLst>
          </p:cNvPr>
          <p:cNvCxnSpPr/>
          <p:nvPr/>
        </p:nvCxnSpPr>
        <p:spPr>
          <a:xfrm>
            <a:off x="6112742" y="154857"/>
            <a:ext cx="0" cy="592885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430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C1CE6BC-B8B4-4126-8BA3-5282F311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455" y="286603"/>
            <a:ext cx="11513713" cy="1450757"/>
          </a:xfrm>
        </p:spPr>
        <p:txBody>
          <a:bodyPr/>
          <a:lstStyle/>
          <a:p>
            <a:r>
              <a:rPr lang="uk-UA" dirty="0" smtClean="0"/>
              <a:t> </a:t>
            </a:r>
            <a:r>
              <a:rPr lang="uk-UA" sz="4400" dirty="0" smtClean="0"/>
              <a:t>Результати </a:t>
            </a:r>
            <a:r>
              <a:rPr lang="pl-PL" sz="4400" dirty="0" smtClean="0"/>
              <a:t> –</a:t>
            </a:r>
            <a:r>
              <a:rPr lang="uk-UA" sz="4400" dirty="0" smtClean="0"/>
              <a:t>розлади </a:t>
            </a:r>
            <a:r>
              <a:rPr lang="uk-UA" sz="4400" dirty="0" err="1"/>
              <a:t>пов</a:t>
            </a:r>
            <a:r>
              <a:rPr lang="en-US" sz="4400" dirty="0"/>
              <a:t>’</a:t>
            </a:r>
            <a:r>
              <a:rPr lang="uk-UA" sz="4400" dirty="0" err="1"/>
              <a:t>язані</a:t>
            </a:r>
            <a:r>
              <a:rPr lang="uk-UA" sz="4400" dirty="0"/>
              <a:t> </a:t>
            </a:r>
            <a:r>
              <a:rPr lang="pl-PL" sz="4400" dirty="0"/>
              <a:t/>
            </a:r>
            <a:br>
              <a:rPr lang="pl-PL" sz="4400" dirty="0"/>
            </a:br>
            <a:r>
              <a:rPr lang="uk-UA" sz="4400" dirty="0" smtClean="0"/>
              <a:t>з використанням </a:t>
            </a:r>
            <a:r>
              <a:rPr lang="uk-UA" sz="4400" dirty="0" smtClean="0"/>
              <a:t>ігор</a:t>
            </a:r>
            <a:endParaRPr lang="pl-PL" sz="4400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03DE3416-115D-449D-BE93-0798E40EE2D3}"/>
              </a:ext>
            </a:extLst>
          </p:cNvPr>
          <p:cNvSpPr txBox="1"/>
          <p:nvPr/>
        </p:nvSpPr>
        <p:spPr>
          <a:xfrm>
            <a:off x="1097280" y="1991181"/>
            <a:ext cx="9129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+mj-lt"/>
              </a:rPr>
              <a:t> Рівень розповсюдження  розладу </a:t>
            </a:r>
            <a:r>
              <a:rPr lang="pl-PL" sz="2400" dirty="0" smtClean="0">
                <a:latin typeface="+mj-lt"/>
              </a:rPr>
              <a:t> </a:t>
            </a:r>
            <a:r>
              <a:rPr lang="pl-PL" sz="2400" dirty="0">
                <a:latin typeface="+mj-lt"/>
              </a:rPr>
              <a:t>(IGDSF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≥ </a:t>
            </a:r>
            <a:r>
              <a:rPr lang="pl-PL" sz="2400" dirty="0">
                <a:latin typeface="+mj-lt"/>
              </a:rPr>
              <a:t>32 </a:t>
            </a:r>
            <a:r>
              <a:rPr lang="uk-UA" sz="2400" dirty="0" smtClean="0">
                <a:latin typeface="+mj-lt"/>
              </a:rPr>
              <a:t> балів </a:t>
            </a:r>
            <a:r>
              <a:rPr lang="pl-PL" sz="2400" dirty="0" smtClean="0">
                <a:latin typeface="+mj-lt"/>
              </a:rPr>
              <a:t>)</a:t>
            </a:r>
            <a:endParaRPr lang="pl-PL" sz="2400" dirty="0">
              <a:latin typeface="+mj-lt"/>
            </a:endParaRP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xmlns="" id="{8642D709-04D1-48EC-A3B7-8BB43DC1D2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712995"/>
              </p:ext>
            </p:extLst>
          </p:nvPr>
        </p:nvGraphicFramePr>
        <p:xfrm>
          <a:off x="1388197" y="2706667"/>
          <a:ext cx="6907770" cy="1977424"/>
        </p:xfrm>
        <a:graphic>
          <a:graphicData uri="http://schemas.openxmlformats.org/drawingml/2006/table">
            <a:tbl>
              <a:tblPr/>
              <a:tblGrid>
                <a:gridCol w="2055551">
                  <a:extLst>
                    <a:ext uri="{9D8B030D-6E8A-4147-A177-3AD203B41FA5}">
                      <a16:colId xmlns:a16="http://schemas.microsoft.com/office/drawing/2014/main" xmlns="" val="3361578239"/>
                    </a:ext>
                  </a:extLst>
                </a:gridCol>
                <a:gridCol w="2551471">
                  <a:extLst>
                    <a:ext uri="{9D8B030D-6E8A-4147-A177-3AD203B41FA5}">
                      <a16:colId xmlns:a16="http://schemas.microsoft.com/office/drawing/2014/main" xmlns="" val="3256191384"/>
                    </a:ext>
                  </a:extLst>
                </a:gridCol>
                <a:gridCol w="2300748">
                  <a:extLst>
                    <a:ext uri="{9D8B030D-6E8A-4147-A177-3AD203B41FA5}">
                      <a16:colId xmlns:a16="http://schemas.microsoft.com/office/drawing/2014/main" xmlns="" val="3230397369"/>
                    </a:ext>
                  </a:extLst>
                </a:gridCol>
              </a:tblGrid>
              <a:tr h="580124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IGD</a:t>
                      </a:r>
                      <a:endParaRPr lang="en-US" sz="2400" b="1" i="0" u="none" strike="noStrike" dirty="0">
                        <a:effectLst/>
                        <a:latin typeface="+mj-lt"/>
                      </a:endParaRP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576" marR="36576"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Польща </a:t>
                      </a:r>
                      <a:endParaRPr lang="pl-PL" sz="2400" b="1" i="0" u="none" strike="noStrike" dirty="0">
                        <a:effectLst/>
                        <a:latin typeface="+mj-lt"/>
                      </a:endParaRP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576" marR="36576"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400" b="1" i="0" u="none" strike="noStrike" dirty="0" smtClean="0">
                          <a:effectLst/>
                          <a:latin typeface="+mj-lt"/>
                        </a:rPr>
                        <a:t> Україна </a:t>
                      </a:r>
                      <a:endParaRPr lang="pl-PL" sz="2400" b="1" i="0" u="none" strike="noStrike" dirty="0">
                        <a:effectLst/>
                        <a:latin typeface="+mj-lt"/>
                      </a:endParaRP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611638166"/>
                  </a:ext>
                </a:extLst>
              </a:tr>
              <a:tr h="698650">
                <a:tc>
                  <a:txBody>
                    <a:bodyPr/>
                    <a:lstStyle/>
                    <a:p>
                      <a:pPr marL="36576" marR="36576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– 31</a:t>
                      </a: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576" marR="36576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93,7%</a:t>
                      </a:r>
                      <a:endParaRPr lang="pl-PL" sz="2400" b="0" i="0" u="none" strike="noStrike" dirty="0">
                        <a:effectLst/>
                        <a:latin typeface="+mj-lt"/>
                      </a:endParaRP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576" marR="36576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400" b="0" i="0" u="none" strike="noStrike" dirty="0">
                          <a:effectLst/>
                          <a:latin typeface="+mj-lt"/>
                        </a:rPr>
                        <a:t>99%</a:t>
                      </a: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273788208"/>
                  </a:ext>
                </a:extLst>
              </a:tr>
              <a:tr h="698650">
                <a:tc>
                  <a:txBody>
                    <a:bodyPr/>
                    <a:lstStyle/>
                    <a:p>
                      <a:pPr marL="36576" marR="36576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 – 45</a:t>
                      </a: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576" marR="36576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6,3%</a:t>
                      </a:r>
                      <a:endParaRPr lang="pl-PL" sz="2400" b="0" i="0" u="none" strike="noStrike" dirty="0">
                        <a:effectLst/>
                        <a:latin typeface="+mj-lt"/>
                      </a:endParaRP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576" marR="36576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400" b="0" i="0" u="none" strike="noStrike" dirty="0">
                          <a:effectLst/>
                          <a:latin typeface="+mj-lt"/>
                        </a:rPr>
                        <a:t>1%</a:t>
                      </a: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269995298"/>
                  </a:ext>
                </a:extLst>
              </a:tr>
            </a:tbl>
          </a:graphicData>
        </a:graphic>
      </p:graphicFrame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2029A6EC-54C5-467A-9EC0-62CDF52933A8}"/>
              </a:ext>
            </a:extLst>
          </p:cNvPr>
          <p:cNvSpPr txBox="1"/>
          <p:nvPr/>
        </p:nvSpPr>
        <p:spPr>
          <a:xfrm>
            <a:off x="1255461" y="6473920"/>
            <a:ext cx="60947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 dirty="0">
                <a:solidFill>
                  <a:schemeClr val="bg1"/>
                </a:solidFill>
                <a:effectLst/>
                <a:latin typeface="BlinkMacSystemFont"/>
              </a:rPr>
              <a:t>4.6% (95% CI = 3.4%-6.0%)</a:t>
            </a:r>
            <a:r>
              <a:rPr lang="pl-PL" b="0" i="0" dirty="0">
                <a:solidFill>
                  <a:schemeClr val="bg1"/>
                </a:solidFill>
                <a:effectLst/>
                <a:latin typeface="BlinkMacSystemFont"/>
              </a:rPr>
              <a:t> Fam (2018)</a:t>
            </a:r>
            <a:r>
              <a:rPr lang="it-IT" b="0" i="0" dirty="0">
                <a:solidFill>
                  <a:schemeClr val="bg1"/>
                </a:solidFill>
                <a:effectLst/>
                <a:latin typeface="BlinkMacSystemFont"/>
              </a:rPr>
              <a:t> 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1D24FFF2-886A-45E0-847B-345BBEC1B873}"/>
              </a:ext>
            </a:extLst>
          </p:cNvPr>
          <p:cNvSpPr txBox="1"/>
          <p:nvPr/>
        </p:nvSpPr>
        <p:spPr>
          <a:xfrm>
            <a:off x="8295968" y="3695379"/>
            <a:ext cx="3896032" cy="563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uk-UA" sz="3600" spc="-50" dirty="0" smtClean="0">
                <a:latin typeface="+mj-lt"/>
                <a:ea typeface="+mj-ea"/>
                <a:cs typeface="+mj-cs"/>
              </a:rPr>
              <a:t> Польща </a:t>
            </a:r>
            <a:r>
              <a:rPr lang="pl-PL" sz="3600" spc="-50" dirty="0" smtClean="0">
                <a:latin typeface="+mj-lt"/>
                <a:ea typeface="+mj-ea"/>
                <a:cs typeface="+mj-cs"/>
              </a:rPr>
              <a:t>&gt; </a:t>
            </a:r>
            <a:r>
              <a:rPr lang="uk-UA" sz="3600" spc="-50" dirty="0" smtClean="0">
                <a:latin typeface="+mj-lt"/>
                <a:ea typeface="+mj-ea"/>
                <a:cs typeface="+mj-cs"/>
              </a:rPr>
              <a:t> Україна </a:t>
            </a:r>
            <a:r>
              <a:rPr lang="pl-PL" sz="3600" spc="-50" dirty="0" smtClean="0">
                <a:latin typeface="+mj-lt"/>
                <a:ea typeface="+mj-ea"/>
                <a:cs typeface="+mj-cs"/>
              </a:rPr>
              <a:t> </a:t>
            </a:r>
            <a:endParaRPr lang="pl-PL" sz="3600" spc="-5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09606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3287154B-079B-46CF-A951-40FEAD8E40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8" t="6998" r="24988" b="12267"/>
          <a:stretch/>
        </p:blipFill>
        <p:spPr>
          <a:xfrm>
            <a:off x="637082" y="940342"/>
            <a:ext cx="7809875" cy="5324024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0D300FE6-BDB6-4299-83BA-6B5FEB533AB9}"/>
              </a:ext>
            </a:extLst>
          </p:cNvPr>
          <p:cNvSpPr txBox="1"/>
          <p:nvPr/>
        </p:nvSpPr>
        <p:spPr>
          <a:xfrm>
            <a:off x="8281115" y="2795969"/>
            <a:ext cx="3910885" cy="563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uk-UA" sz="3600" spc="-50" dirty="0" smtClean="0">
                <a:latin typeface="+mj-lt"/>
                <a:ea typeface="+mj-ea"/>
                <a:cs typeface="+mj-cs"/>
              </a:rPr>
              <a:t> Польща </a:t>
            </a:r>
            <a:r>
              <a:rPr lang="pl-PL" sz="3600" spc="-50" dirty="0" smtClean="0">
                <a:latin typeface="+mj-lt"/>
                <a:ea typeface="+mj-ea"/>
                <a:cs typeface="+mj-cs"/>
              </a:rPr>
              <a:t> </a:t>
            </a:r>
            <a:r>
              <a:rPr lang="pl-PL" sz="3600" spc="-50" dirty="0">
                <a:latin typeface="+mj-lt"/>
                <a:ea typeface="+mj-ea"/>
                <a:cs typeface="+mj-cs"/>
              </a:rPr>
              <a:t>&gt; </a:t>
            </a:r>
            <a:r>
              <a:rPr lang="uk-UA" sz="3600" spc="-50" dirty="0" smtClean="0">
                <a:latin typeface="+mj-lt"/>
                <a:ea typeface="+mj-ea"/>
                <a:cs typeface="+mj-cs"/>
              </a:rPr>
              <a:t> Україна </a:t>
            </a:r>
            <a:endParaRPr lang="pl-PL" sz="3600" spc="-5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3540F98C-6845-48C6-A419-7A06786CA026}"/>
              </a:ext>
            </a:extLst>
          </p:cNvPr>
          <p:cNvSpPr txBox="1"/>
          <p:nvPr/>
        </p:nvSpPr>
        <p:spPr>
          <a:xfrm>
            <a:off x="637082" y="132425"/>
            <a:ext cx="870154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4000" dirty="0" smtClean="0"/>
              <a:t> Порушення пов'язане з </a:t>
            </a:r>
            <a:r>
              <a:rPr lang="uk-UA" sz="4000" dirty="0" err="1" smtClean="0"/>
              <a:t>компютерними</a:t>
            </a:r>
            <a:r>
              <a:rPr lang="uk-UA" sz="4000" dirty="0" smtClean="0"/>
              <a:t> іграми </a:t>
            </a:r>
            <a:endParaRPr lang="pl-PL" sz="4000" dirty="0"/>
          </a:p>
        </p:txBody>
      </p:sp>
      <p:pic>
        <p:nvPicPr>
          <p:cNvPr id="11" name="Obraz 10" descr="Obraz zawierający zegar&#10;&#10;Opis wygenerowany automatycznie">
            <a:extLst>
              <a:ext uri="{FF2B5EF4-FFF2-40B4-BE49-F238E27FC236}">
                <a16:creationId xmlns:a16="http://schemas.microsoft.com/office/drawing/2014/main" xmlns="" id="{2BBDB250-1052-4BB1-ADE9-C73581379B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53" r="12355"/>
          <a:stretch/>
        </p:blipFill>
        <p:spPr>
          <a:xfrm>
            <a:off x="11113403" y="110716"/>
            <a:ext cx="883029" cy="117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092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879ADDE-1F06-487B-BE84-C82C4BA7A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Депресія</a:t>
            </a:r>
            <a:r>
              <a:rPr lang="pl-PL" dirty="0" smtClean="0"/>
              <a:t>, </a:t>
            </a:r>
            <a:r>
              <a:rPr lang="uk-UA" dirty="0" smtClean="0"/>
              <a:t>страх і </a:t>
            </a:r>
            <a:r>
              <a:rPr lang="pl-PL" dirty="0" smtClean="0"/>
              <a:t>i</a:t>
            </a:r>
            <a:r>
              <a:rPr lang="uk-UA" dirty="0" err="1" smtClean="0"/>
              <a:t>грові</a:t>
            </a:r>
            <a:r>
              <a:rPr lang="uk-UA" dirty="0" smtClean="0"/>
              <a:t> порушення </a:t>
            </a:r>
            <a:endParaRPr lang="pl-PL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xmlns="" id="{B82AC4E7-3110-40E2-A39D-190B248DAB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190057"/>
              </p:ext>
            </p:extLst>
          </p:nvPr>
        </p:nvGraphicFramePr>
        <p:xfrm>
          <a:off x="1156273" y="2086897"/>
          <a:ext cx="10177862" cy="4015858"/>
        </p:xfrm>
        <a:graphic>
          <a:graphicData uri="http://schemas.openxmlformats.org/drawingml/2006/table">
            <a:tbl>
              <a:tblPr/>
              <a:tblGrid>
                <a:gridCol w="1779007">
                  <a:extLst>
                    <a:ext uri="{9D8B030D-6E8A-4147-A177-3AD203B41FA5}">
                      <a16:colId xmlns:a16="http://schemas.microsoft.com/office/drawing/2014/main" xmlns="" val="3361578239"/>
                    </a:ext>
                  </a:extLst>
                </a:gridCol>
                <a:gridCol w="2208209">
                  <a:extLst>
                    <a:ext uri="{9D8B030D-6E8A-4147-A177-3AD203B41FA5}">
                      <a16:colId xmlns:a16="http://schemas.microsoft.com/office/drawing/2014/main" xmlns="" val="3256191384"/>
                    </a:ext>
                  </a:extLst>
                </a:gridCol>
                <a:gridCol w="1104105">
                  <a:extLst>
                    <a:ext uri="{9D8B030D-6E8A-4147-A177-3AD203B41FA5}">
                      <a16:colId xmlns:a16="http://schemas.microsoft.com/office/drawing/2014/main" xmlns="" val="2269422964"/>
                    </a:ext>
                  </a:extLst>
                </a:gridCol>
                <a:gridCol w="1104105">
                  <a:extLst>
                    <a:ext uri="{9D8B030D-6E8A-4147-A177-3AD203B41FA5}">
                      <a16:colId xmlns:a16="http://schemas.microsoft.com/office/drawing/2014/main" xmlns="" val="2750130293"/>
                    </a:ext>
                  </a:extLst>
                </a:gridCol>
                <a:gridCol w="1991218">
                  <a:extLst>
                    <a:ext uri="{9D8B030D-6E8A-4147-A177-3AD203B41FA5}">
                      <a16:colId xmlns:a16="http://schemas.microsoft.com/office/drawing/2014/main" xmlns="" val="3230397369"/>
                    </a:ext>
                  </a:extLst>
                </a:gridCol>
                <a:gridCol w="995609">
                  <a:extLst>
                    <a:ext uri="{9D8B030D-6E8A-4147-A177-3AD203B41FA5}">
                      <a16:colId xmlns:a16="http://schemas.microsoft.com/office/drawing/2014/main" xmlns="" val="2546582638"/>
                    </a:ext>
                  </a:extLst>
                </a:gridCol>
                <a:gridCol w="995609">
                  <a:extLst>
                    <a:ext uri="{9D8B030D-6E8A-4147-A177-3AD203B41FA5}">
                      <a16:colId xmlns:a16="http://schemas.microsoft.com/office/drawing/2014/main" xmlns="" val="4044324545"/>
                    </a:ext>
                  </a:extLst>
                </a:gridCol>
              </a:tblGrid>
              <a:tr h="608770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IGD</a:t>
                      </a:r>
                      <a:endParaRPr lang="en-US" sz="2400" b="1" i="0" u="none" strike="noStrike" dirty="0">
                        <a:effectLst/>
                        <a:latin typeface="+mj-lt"/>
                      </a:endParaRP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36576" marR="36576"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Польща </a:t>
                      </a:r>
                      <a:endParaRPr lang="pl-PL" sz="2400" b="1" i="0" u="none" strike="noStrike" dirty="0">
                        <a:effectLst/>
                        <a:latin typeface="+mj-lt"/>
                      </a:endParaRP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6576" marR="36576"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2400" b="1" i="0" u="none" strike="noStrike" dirty="0">
                        <a:effectLst/>
                        <a:latin typeface="+mj-lt"/>
                      </a:endParaRP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36576" marR="36576"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400" b="1" i="0" u="none" strike="noStrike" dirty="0" smtClean="0">
                          <a:effectLst/>
                          <a:latin typeface="+mj-lt"/>
                        </a:rPr>
                        <a:t> Україна </a:t>
                      </a:r>
                      <a:endParaRPr lang="pl-PL" sz="2400" b="1" i="0" u="none" strike="noStrike" dirty="0">
                        <a:effectLst/>
                        <a:latin typeface="+mj-lt"/>
                      </a:endParaRPr>
                    </a:p>
                  </a:txBody>
                  <a:tcPr marL="21419" marR="21419" marT="21419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6576" marR="36576"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2400" b="1" i="0" u="none" strike="noStrike" dirty="0">
                        <a:effectLst/>
                        <a:latin typeface="+mj-lt"/>
                      </a:endParaRP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11638166"/>
                  </a:ext>
                </a:extLst>
              </a:tr>
              <a:tr h="851772">
                <a:tc rowSpan="2">
                  <a:txBody>
                    <a:bodyPr/>
                    <a:lstStyle/>
                    <a:p>
                      <a:pPr marL="36576" marR="36576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Депресія 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36576" marR="36576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400" b="0" i="0" u="none" strike="noStrike" dirty="0">
                          <a:effectLst/>
                          <a:latin typeface="+mj-lt"/>
                        </a:rPr>
                        <a:t>r=0,43</a:t>
                      </a: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576" marR="36576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2400" b="0" i="0" u="none" strike="noStrike" dirty="0">
                        <a:effectLst/>
                        <a:latin typeface="+mj-lt"/>
                      </a:endParaRP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576" marR="36576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400" b="0" i="0" u="none" strike="noStrike" dirty="0">
                          <a:effectLst/>
                          <a:latin typeface="+mj-lt"/>
                        </a:rPr>
                        <a:t>r=0,38</a:t>
                      </a: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36576" marR="36576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400" b="0" i="0" u="none" strike="noStrike" dirty="0">
                          <a:effectLst/>
                          <a:latin typeface="+mj-lt"/>
                        </a:rPr>
                        <a:t>r=0,27</a:t>
                      </a: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576" marR="36576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2400" b="0" i="0" u="none" strike="noStrike" dirty="0">
                        <a:effectLst/>
                        <a:latin typeface="+mj-lt"/>
                      </a:endParaRP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576" marR="36576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400" b="0" i="0" u="none" strike="noStrike" dirty="0">
                          <a:effectLst/>
                          <a:latin typeface="+mj-lt"/>
                        </a:rPr>
                        <a:t>r=0,24</a:t>
                      </a: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273788208"/>
                  </a:ext>
                </a:extLst>
              </a:tr>
              <a:tr h="85177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576" marR="36576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2400" b="0" i="0" u="none" strike="noStrike" dirty="0">
                        <a:effectLst/>
                        <a:latin typeface="+mj-lt"/>
                      </a:endParaRP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576" marR="36576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400" b="0" i="0" u="none" strike="noStrike" dirty="0">
                          <a:effectLst/>
                          <a:latin typeface="+mj-lt"/>
                        </a:rPr>
                        <a:t>r=0,50</a:t>
                      </a: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576" marR="36576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2400" b="0" i="0" u="none" strike="noStrike" dirty="0">
                        <a:effectLst/>
                        <a:latin typeface="+mj-lt"/>
                      </a:endParaRP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576" marR="36576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400" b="0" i="0" u="none" strike="noStrike" dirty="0">
                          <a:effectLst/>
                          <a:latin typeface="+mj-lt"/>
                        </a:rPr>
                        <a:t>r=0,64</a:t>
                      </a: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949991637"/>
                  </a:ext>
                </a:extLst>
              </a:tr>
              <a:tr h="851772">
                <a:tc rowSpan="2">
                  <a:txBody>
                    <a:bodyPr/>
                    <a:lstStyle/>
                    <a:p>
                      <a:pPr marL="36576" marR="36576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Страх 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36576" marR="36576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400" b="0" i="0" u="none" strike="noStrike" dirty="0">
                          <a:effectLst/>
                          <a:latin typeface="+mj-lt"/>
                        </a:rPr>
                        <a:t>r=0,40</a:t>
                      </a: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576" marR="36576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2400" b="0" i="0" u="none" strike="noStrike" dirty="0">
                        <a:effectLst/>
                        <a:latin typeface="+mj-lt"/>
                      </a:endParaRP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576" marR="36576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400" b="0" i="0" u="none" strike="noStrike" dirty="0">
                          <a:effectLst/>
                          <a:latin typeface="+mj-lt"/>
                        </a:rPr>
                        <a:t>r=0,39</a:t>
                      </a: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36576" marR="36576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400" b="0" i="0" u="none" strike="noStrike" dirty="0">
                          <a:effectLst/>
                          <a:latin typeface="+mj-lt"/>
                        </a:rPr>
                        <a:t>r=0,23</a:t>
                      </a: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576" marR="36576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2400" b="0" i="0" u="none" strike="noStrike" dirty="0">
                        <a:effectLst/>
                        <a:latin typeface="+mj-lt"/>
                      </a:endParaRP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576" marR="36576" lvl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r=0,27</a:t>
                      </a: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269995298"/>
                  </a:ext>
                </a:extLst>
              </a:tr>
              <a:tr h="85177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576" marR="36576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2400" b="0" i="0" u="none" strike="noStrike" dirty="0">
                        <a:effectLst/>
                        <a:latin typeface="+mj-lt"/>
                      </a:endParaRP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576" marR="36576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400" b="0" i="0" u="none" strike="noStrike" dirty="0">
                          <a:effectLst/>
                          <a:latin typeface="+mj-lt"/>
                        </a:rPr>
                        <a:t>r=0,44</a:t>
                      </a: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576" marR="36576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2400" b="0" i="0" u="none" strike="noStrike" dirty="0">
                        <a:effectLst/>
                        <a:latin typeface="+mj-lt"/>
                      </a:endParaRP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576" marR="36576" lvl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r=0,40</a:t>
                      </a: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850081118"/>
                  </a:ext>
                </a:extLst>
              </a:tr>
            </a:tbl>
          </a:graphicData>
        </a:graphic>
      </p:graphicFrame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9D37E48D-B609-4F6F-88DF-73EA191760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5" t="12258" r="56030" b="13764"/>
          <a:stretch/>
        </p:blipFill>
        <p:spPr>
          <a:xfrm>
            <a:off x="5373761" y="2836386"/>
            <a:ext cx="316092" cy="596759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300927F1-428F-4064-8F89-312C51BA44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30" t="12258" r="5838" b="13764"/>
          <a:stretch/>
        </p:blipFill>
        <p:spPr>
          <a:xfrm>
            <a:off x="5373761" y="3679492"/>
            <a:ext cx="283393" cy="59676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xmlns="" id="{2AA65AE0-CA24-4D0F-9FA0-EBF08799F9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5" t="12258" r="56030" b="13764"/>
          <a:stretch/>
        </p:blipFill>
        <p:spPr>
          <a:xfrm>
            <a:off x="9732945" y="2836386"/>
            <a:ext cx="316092" cy="596759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xmlns="" id="{D01560C4-11F2-4588-ACCE-3E21198079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30" t="12258" r="5838" b="13764"/>
          <a:stretch/>
        </p:blipFill>
        <p:spPr>
          <a:xfrm>
            <a:off x="9732945" y="3679492"/>
            <a:ext cx="283393" cy="59676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xmlns="" id="{E1EAEE92-3777-4D6B-8011-E268C61D1C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5" t="12258" r="56030" b="13764"/>
          <a:stretch/>
        </p:blipFill>
        <p:spPr>
          <a:xfrm>
            <a:off x="5526161" y="4537366"/>
            <a:ext cx="316092" cy="596759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xmlns="" id="{12852D93-B9FE-450A-844A-692459FCA0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30" t="12258" r="5838" b="13764"/>
          <a:stretch/>
        </p:blipFill>
        <p:spPr>
          <a:xfrm>
            <a:off x="5526161" y="5380472"/>
            <a:ext cx="283393" cy="596760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xmlns="" id="{C3823675-8F68-4BCD-88E6-2353E0162F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5" t="12258" r="56030" b="13764"/>
          <a:stretch/>
        </p:blipFill>
        <p:spPr>
          <a:xfrm>
            <a:off x="9885345" y="4544739"/>
            <a:ext cx="316092" cy="596759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xmlns="" id="{8986DD08-C8EF-41B5-8226-3639F87AE9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30" t="12258" r="5838" b="13764"/>
          <a:stretch/>
        </p:blipFill>
        <p:spPr>
          <a:xfrm>
            <a:off x="9885345" y="5387845"/>
            <a:ext cx="283393" cy="59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572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C9CF3E7-ADD9-444E-83AC-4258BBAF0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6603"/>
            <a:ext cx="11155680" cy="1450757"/>
          </a:xfrm>
        </p:spPr>
        <p:txBody>
          <a:bodyPr>
            <a:normAutofit/>
          </a:bodyPr>
          <a:lstStyle/>
          <a:p>
            <a:r>
              <a:rPr lang="uk-UA" sz="4800" dirty="0" smtClean="0">
                <a:latin typeface="+mj-lt"/>
              </a:rPr>
              <a:t> Проблемне використання </a:t>
            </a:r>
            <a:r>
              <a:rPr lang="uk-UA" sz="4800" dirty="0" err="1" smtClean="0">
                <a:latin typeface="+mj-lt"/>
              </a:rPr>
              <a:t>сматфонів</a:t>
            </a:r>
            <a:r>
              <a:rPr lang="uk-UA" sz="4800" dirty="0" smtClean="0">
                <a:latin typeface="+mj-lt"/>
              </a:rPr>
              <a:t> </a:t>
            </a: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45137FDE-75B6-4300-80BC-0BB5DFCA7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34" t="7016" r="25086" b="12840"/>
          <a:stretch/>
        </p:blipFill>
        <p:spPr>
          <a:xfrm>
            <a:off x="1169233" y="1941227"/>
            <a:ext cx="6490741" cy="4377128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256A9865-FFFD-4AD7-A33B-83F98E13DB0A}"/>
              </a:ext>
            </a:extLst>
          </p:cNvPr>
          <p:cNvSpPr txBox="1"/>
          <p:nvPr/>
        </p:nvSpPr>
        <p:spPr>
          <a:xfrm>
            <a:off x="7843234" y="4182317"/>
            <a:ext cx="4172755" cy="563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uk-UA" sz="3600" spc="-50" dirty="0" smtClean="0">
                <a:latin typeface="+mj-lt"/>
                <a:ea typeface="+mj-ea"/>
                <a:cs typeface="+mj-cs"/>
              </a:rPr>
              <a:t> Польща </a:t>
            </a:r>
            <a:r>
              <a:rPr lang="pl-PL" sz="3600" spc="-50" dirty="0" smtClean="0">
                <a:latin typeface="+mj-lt"/>
                <a:ea typeface="+mj-ea"/>
                <a:cs typeface="+mj-cs"/>
              </a:rPr>
              <a:t> = </a:t>
            </a:r>
            <a:r>
              <a:rPr lang="uk-UA" sz="3600" spc="-50" dirty="0" smtClean="0">
                <a:latin typeface="+mj-lt"/>
                <a:ea typeface="+mj-ea"/>
                <a:cs typeface="+mj-cs"/>
              </a:rPr>
              <a:t> Україна </a:t>
            </a:r>
            <a:endParaRPr lang="pl-PL" sz="3600" spc="-50" dirty="0">
              <a:latin typeface="+mj-lt"/>
              <a:ea typeface="+mj-ea"/>
              <a:cs typeface="+mj-cs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56E1E7F5-1E00-42B7-862E-42BD6FB39E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5" t="12258" r="56030" b="13764"/>
          <a:stretch/>
        </p:blipFill>
        <p:spPr>
          <a:xfrm>
            <a:off x="9029754" y="5018321"/>
            <a:ext cx="316092" cy="596759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F339EC2C-0EB6-4F37-ABCD-6A13EB7754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30" t="12258" r="5838" b="13764"/>
          <a:stretch/>
        </p:blipFill>
        <p:spPr>
          <a:xfrm>
            <a:off x="10049418" y="5018320"/>
            <a:ext cx="283393" cy="59676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C465C094-0EC9-4B6B-9558-8DEF38F46D94}"/>
              </a:ext>
            </a:extLst>
          </p:cNvPr>
          <p:cNvSpPr txBox="1"/>
          <p:nvPr/>
        </p:nvSpPr>
        <p:spPr>
          <a:xfrm>
            <a:off x="9509294" y="5036262"/>
            <a:ext cx="427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&gt;</a:t>
            </a:r>
          </a:p>
        </p:txBody>
      </p:sp>
      <p:pic>
        <p:nvPicPr>
          <p:cNvPr id="12" name="Obraz 11" descr="Obraz zawierający sprzęt elektroniczny, telefon komórkowy, osoba, telefon&#10;&#10;Opis wygenerowany automatycznie">
            <a:extLst>
              <a:ext uri="{FF2B5EF4-FFF2-40B4-BE49-F238E27FC236}">
                <a16:creationId xmlns:a16="http://schemas.microsoft.com/office/drawing/2014/main" xmlns="" id="{E6334DB1-4E6C-450A-BADD-92B16A580B0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4" r="22378" b="-1"/>
          <a:stretch/>
        </p:blipFill>
        <p:spPr>
          <a:xfrm>
            <a:off x="9936630" y="152533"/>
            <a:ext cx="1193060" cy="144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75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422016DD-A505-4A14-9319-6A85A8C8D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800" dirty="0" smtClean="0">
                <a:latin typeface="+mj-lt"/>
              </a:rPr>
              <a:t> Проблемне використання  </a:t>
            </a:r>
            <a:r>
              <a:rPr lang="pl-PL" sz="4800" dirty="0" smtClean="0">
                <a:latin typeface="+mj-lt"/>
              </a:rPr>
              <a:t>SNS</a:t>
            </a:r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0D7094B1-D1DE-4A6A-9905-F371D001E1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80" t="7355" r="24829" b="12207"/>
          <a:stretch/>
        </p:blipFill>
        <p:spPr>
          <a:xfrm>
            <a:off x="1097280" y="1909916"/>
            <a:ext cx="6415548" cy="4372862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41C2E3FA-9E7E-41EC-8C0F-35D78866E8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9" b="35072"/>
          <a:stretch/>
        </p:blipFill>
        <p:spPr>
          <a:xfrm>
            <a:off x="9756058" y="845417"/>
            <a:ext cx="1930885" cy="744653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A6D378D8-503B-4957-813D-F67A0FAAA9D8}"/>
              </a:ext>
            </a:extLst>
          </p:cNvPr>
          <p:cNvSpPr txBox="1"/>
          <p:nvPr/>
        </p:nvSpPr>
        <p:spPr>
          <a:xfrm>
            <a:off x="8262121" y="4182317"/>
            <a:ext cx="4101597" cy="563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uk-UA" sz="3600" spc="-50" dirty="0" smtClean="0">
                <a:latin typeface="+mj-lt"/>
                <a:ea typeface="+mj-ea"/>
                <a:cs typeface="+mj-cs"/>
              </a:rPr>
              <a:t> Україна </a:t>
            </a:r>
            <a:r>
              <a:rPr lang="pl-PL" sz="3600" spc="-50" dirty="0" smtClean="0">
                <a:latin typeface="+mj-lt"/>
                <a:ea typeface="+mj-ea"/>
                <a:cs typeface="+mj-cs"/>
              </a:rPr>
              <a:t> </a:t>
            </a:r>
            <a:r>
              <a:rPr lang="pl-PL" sz="3600" spc="-50" dirty="0">
                <a:latin typeface="+mj-lt"/>
                <a:ea typeface="+mj-ea"/>
                <a:cs typeface="+mj-cs"/>
              </a:rPr>
              <a:t>&gt; </a:t>
            </a:r>
            <a:r>
              <a:rPr lang="uk-UA" sz="3600" spc="-50" dirty="0" smtClean="0">
                <a:latin typeface="+mj-lt"/>
                <a:ea typeface="+mj-ea"/>
                <a:cs typeface="+mj-cs"/>
              </a:rPr>
              <a:t> Польща </a:t>
            </a:r>
            <a:endParaRPr lang="pl-PL" sz="3600" spc="-50" dirty="0">
              <a:latin typeface="+mj-lt"/>
              <a:ea typeface="+mj-ea"/>
              <a:cs typeface="+mj-cs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AC07FFC6-813A-4C1F-9A5A-25D286F87D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5" t="12258" r="56030" b="13764"/>
          <a:stretch/>
        </p:blipFill>
        <p:spPr>
          <a:xfrm>
            <a:off x="9029754" y="5018321"/>
            <a:ext cx="316092" cy="596759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BC8C961D-BD2D-46DB-9BC3-19DCDCE416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30" t="12258" r="5838" b="13764"/>
          <a:stretch/>
        </p:blipFill>
        <p:spPr>
          <a:xfrm>
            <a:off x="10049418" y="5018320"/>
            <a:ext cx="283393" cy="59676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A0CAD4C5-690E-4E68-808C-456887B4AD2A}"/>
              </a:ext>
            </a:extLst>
          </p:cNvPr>
          <p:cNvSpPr txBox="1"/>
          <p:nvPr/>
        </p:nvSpPr>
        <p:spPr>
          <a:xfrm>
            <a:off x="9509294" y="5036262"/>
            <a:ext cx="427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97363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BEE9846C-91F0-46AD-A441-A8F4840685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596"/>
          <a:stretch/>
        </p:blipFill>
        <p:spPr>
          <a:xfrm>
            <a:off x="2043749" y="257658"/>
            <a:ext cx="9132186" cy="5993241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86C9C4D2-1BC2-4274-9027-D270A4026315}"/>
              </a:ext>
            </a:extLst>
          </p:cNvPr>
          <p:cNvSpPr txBox="1"/>
          <p:nvPr/>
        </p:nvSpPr>
        <p:spPr>
          <a:xfrm>
            <a:off x="125128" y="257658"/>
            <a:ext cx="2064279" cy="563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uk-UA" sz="3600" spc="-50" dirty="0" smtClean="0">
                <a:latin typeface="+mj-lt"/>
                <a:ea typeface="+mj-ea"/>
                <a:cs typeface="+mj-cs"/>
              </a:rPr>
              <a:t> Польща </a:t>
            </a:r>
            <a:r>
              <a:rPr lang="pl-PL" sz="3600" spc="-50" dirty="0" smtClean="0">
                <a:latin typeface="+mj-lt"/>
                <a:ea typeface="+mj-ea"/>
                <a:cs typeface="+mj-cs"/>
              </a:rPr>
              <a:t> </a:t>
            </a:r>
            <a:endParaRPr lang="pl-PL" sz="3600" spc="-5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93444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00B5AE2-C5CC-499C-8F2D-249888BE22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A7A3698-B350-40E5-8475-9BCC41A089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0AC655C7-EC94-4BE6-84C8-2F9EFBBB27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311973C2-EB8B-452A-A698-4A252FD3AE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10162E77-11AD-44A7-84EC-40C59EEFBD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Ręce z nadgarstkami i wzajemnie połączone w celu utworzenia okręgu">
            <a:extLst>
              <a:ext uri="{FF2B5EF4-FFF2-40B4-BE49-F238E27FC236}">
                <a16:creationId xmlns:a16="http://schemas.microsoft.com/office/drawing/2014/main" xmlns="" id="{1A295E87-2353-4879-970C-A0E17FA416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635" r="25145" b="1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5AB158E9-1B40-4CD6-95F0-95CA11DF7B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BECA25C-B337-4516-A452-2787CE62EDF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145025" y="1057889"/>
            <a:ext cx="7046975" cy="3670180"/>
          </a:xfrm>
        </p:spPr>
        <p:txBody>
          <a:bodyPr vert="horz" lIns="0" tIns="45720" rIns="0" bIns="45720" rtlCol="0">
            <a:noAutofit/>
          </a:bodyPr>
          <a:lstStyle/>
          <a:p>
            <a:r>
              <a:rPr lang="uk-UA" sz="2400" dirty="0" smtClean="0">
                <a:latin typeface="+mj-lt"/>
              </a:rPr>
              <a:t> </a:t>
            </a:r>
            <a:r>
              <a:rPr lang="uk-UA" sz="3600" dirty="0">
                <a:latin typeface="+mj-lt"/>
              </a:rPr>
              <a:t>Дослідження стало можливим завдяки співпраці </a:t>
            </a:r>
            <a:r>
              <a:rPr lang="en-GB" sz="3600" dirty="0">
                <a:latin typeface="+mj-lt"/>
              </a:rPr>
              <a:t>APS </a:t>
            </a:r>
            <a:r>
              <a:rPr lang="uk-UA" sz="3600" dirty="0">
                <a:latin typeface="+mj-lt"/>
              </a:rPr>
              <a:t>з</a:t>
            </a:r>
            <a:r>
              <a:rPr lang="uk-UA" sz="3600" dirty="0" smtClean="0">
                <a:latin typeface="+mj-lt"/>
              </a:rPr>
              <a:t>:</a:t>
            </a:r>
            <a:endParaRPr lang="en-US" sz="3600" dirty="0" smtClean="0">
              <a:latin typeface="+mj-lt"/>
            </a:endParaRPr>
          </a:p>
          <a:p>
            <a:r>
              <a:rPr lang="en-US" sz="3600" dirty="0" smtClean="0">
                <a:latin typeface="+mj-lt"/>
              </a:rPr>
              <a:t>-</a:t>
            </a:r>
            <a:r>
              <a:rPr lang="uk-UA" sz="3200" b="1" dirty="0" smtClean="0">
                <a:latin typeface="+mj-lt"/>
              </a:rPr>
              <a:t>Ларисою </a:t>
            </a:r>
            <a:r>
              <a:rPr lang="uk-UA" sz="3200" b="1" dirty="0" err="1" smtClean="0">
                <a:latin typeface="+mj-lt"/>
              </a:rPr>
              <a:t>Климанською</a:t>
            </a:r>
            <a:r>
              <a:rPr lang="uk-UA" sz="3200" b="1" dirty="0" smtClean="0">
                <a:latin typeface="+mj-lt"/>
              </a:rPr>
              <a:t> та  Галиною Герасим </a:t>
            </a:r>
            <a:r>
              <a:rPr lang="uk-UA" sz="3200" dirty="0" smtClean="0">
                <a:latin typeface="+mj-lt"/>
              </a:rPr>
              <a:t>- </a:t>
            </a:r>
            <a:r>
              <a:rPr lang="uk-UA" sz="3200" dirty="0">
                <a:latin typeface="+mj-lt"/>
              </a:rPr>
              <a:t>Національний університет </a:t>
            </a:r>
            <a:r>
              <a:rPr lang="uk-UA" sz="3200" dirty="0" smtClean="0">
                <a:latin typeface="+mj-lt"/>
              </a:rPr>
              <a:t>«</a:t>
            </a:r>
            <a:r>
              <a:rPr lang="uk-UA" sz="3200" dirty="0">
                <a:latin typeface="+mj-lt"/>
              </a:rPr>
              <a:t>Львівська політехніка</a:t>
            </a:r>
            <a:r>
              <a:rPr lang="uk-UA" sz="3200" dirty="0" smtClean="0">
                <a:latin typeface="+mj-lt"/>
              </a:rPr>
              <a:t>»., </a:t>
            </a:r>
          </a:p>
          <a:p>
            <a:r>
              <a:rPr lang="uk-UA" sz="3200" dirty="0" smtClean="0">
                <a:latin typeface="+mj-lt"/>
              </a:rPr>
              <a:t> -  </a:t>
            </a:r>
            <a:r>
              <a:rPr lang="uk-UA" sz="3200" b="1" dirty="0" smtClean="0">
                <a:latin typeface="+mj-lt"/>
              </a:rPr>
              <a:t>Мариною  </a:t>
            </a:r>
            <a:r>
              <a:rPr lang="uk-UA" sz="3200" b="1" dirty="0" err="1" smtClean="0">
                <a:latin typeface="+mj-lt"/>
              </a:rPr>
              <a:t>Кліманською</a:t>
            </a:r>
            <a:r>
              <a:rPr lang="uk-UA" sz="3200" b="1" dirty="0" smtClean="0">
                <a:latin typeface="+mj-lt"/>
              </a:rPr>
              <a:t> та Інною </a:t>
            </a:r>
            <a:r>
              <a:rPr lang="uk-UA" sz="3200" b="1" dirty="0" err="1" smtClean="0">
                <a:latin typeface="+mj-lt"/>
              </a:rPr>
              <a:t>Галецькою</a:t>
            </a:r>
            <a:r>
              <a:rPr lang="uk-UA" sz="3200" b="1" dirty="0" smtClean="0">
                <a:latin typeface="+mj-lt"/>
              </a:rPr>
              <a:t>- </a:t>
            </a:r>
            <a:r>
              <a:rPr lang="uk-UA" sz="3200" dirty="0">
                <a:latin typeface="+mj-lt"/>
              </a:rPr>
              <a:t>Національний університет </a:t>
            </a:r>
            <a:r>
              <a:rPr lang="uk-UA" sz="3200" dirty="0" smtClean="0">
                <a:latin typeface="+mj-lt"/>
              </a:rPr>
              <a:t>ім. Ів. Франка,  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625778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BA03947D-101E-4EF3-86B9-03AFFE994E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116"/>
          <a:stretch/>
        </p:blipFill>
        <p:spPr>
          <a:xfrm>
            <a:off x="2019054" y="250645"/>
            <a:ext cx="9447014" cy="5958426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3A9B65FF-9E91-4B5E-973D-892A1D1C46C9}"/>
              </a:ext>
            </a:extLst>
          </p:cNvPr>
          <p:cNvSpPr txBox="1"/>
          <p:nvPr/>
        </p:nvSpPr>
        <p:spPr>
          <a:xfrm>
            <a:off x="209501" y="250645"/>
            <a:ext cx="2147333" cy="563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uk-UA" sz="3600" spc="-50" dirty="0" smtClean="0">
                <a:latin typeface="+mj-lt"/>
                <a:ea typeface="+mj-ea"/>
                <a:cs typeface="+mj-cs"/>
              </a:rPr>
              <a:t> Україна </a:t>
            </a:r>
            <a:endParaRPr lang="pl-PL" sz="3600" spc="-5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174421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3EAD5EF-375F-404C-83E3-F6DD915BE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Висновки 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84E240B-08A9-48B2-9F00-7D58E44E9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4160"/>
            <a:ext cx="10058400" cy="391493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pl-PL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113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008F03A5-4595-40A6-920D-A0B1D6116D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5451" y="121537"/>
            <a:ext cx="10074330" cy="4123267"/>
          </a:xfrm>
        </p:spPr>
        <p:txBody>
          <a:bodyPr>
            <a:normAutofit/>
          </a:bodyPr>
          <a:lstStyle/>
          <a:p>
            <a:r>
              <a:rPr lang="uk-UA" sz="9600" dirty="0" smtClean="0">
                <a:solidFill>
                  <a:schemeClr val="accent1">
                    <a:lumMod val="75000"/>
                  </a:schemeClr>
                </a:solidFill>
              </a:rPr>
              <a:t> Дякую за увагу </a:t>
            </a:r>
            <a:endParaRPr lang="pl-PL" sz="9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xmlns="" id="{1D9D4E1D-DC94-47F4-92A5-E7C365B0D4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8454" y="4667044"/>
            <a:ext cx="9228201" cy="800545"/>
          </a:xfrm>
        </p:spPr>
        <p:txBody>
          <a:bodyPr>
            <a:normAutofit fontScale="62500" lnSpcReduction="20000"/>
          </a:bodyPr>
          <a:lstStyle/>
          <a:p>
            <a:r>
              <a:rPr lang="uk-UA" sz="3600" cap="none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Коментарі</a:t>
            </a:r>
            <a:r>
              <a:rPr lang="pl-PL" sz="3600" cap="none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,</a:t>
            </a:r>
            <a:r>
              <a:rPr lang="uk-UA" sz="3600" cap="none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зауваження</a:t>
            </a:r>
            <a:r>
              <a:rPr lang="pl-PL" sz="3600" cap="none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uk-UA" sz="3600" cap="none" smtClean="0">
                <a:latin typeface="Calibri Light" panose="020F0302020204030204" pitchFamily="34" charset="0"/>
                <a:cs typeface="Calibri Light" panose="020F0302020204030204" pitchFamily="34" charset="0"/>
              </a:rPr>
              <a:t> співпраця</a:t>
            </a:r>
            <a:r>
              <a:rPr lang="pl-PL" sz="3600" cap="none" smtClean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endParaRPr lang="pl-PL" sz="3600" cap="non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pl-PL" sz="3600" cap="none" dirty="0">
                <a:latin typeface="Calibri Light" panose="020F0302020204030204" pitchFamily="34" charset="0"/>
                <a:cs typeface="Calibri Light" panose="020F0302020204030204" pitchFamily="34" charset="0"/>
              </a:rPr>
              <a:t>mrowicka@aps.edu.pl</a:t>
            </a:r>
          </a:p>
        </p:txBody>
      </p:sp>
    </p:spTree>
    <p:extLst>
      <p:ext uri="{BB962C8B-B14F-4D97-AF65-F5344CB8AC3E}">
        <p14:creationId xmlns:p14="http://schemas.microsoft.com/office/powerpoint/2010/main" val="3995657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5B94783-84B1-45AF-AAAA-CE53D491A60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7082" y="173194"/>
            <a:ext cx="10058400" cy="1449387"/>
          </a:xfrm>
        </p:spPr>
        <p:txBody>
          <a:bodyPr/>
          <a:lstStyle/>
          <a:p>
            <a:r>
              <a:rPr lang="uk-UA" dirty="0" smtClean="0"/>
              <a:t>ЧИМ Є Е- ЗАЛЕЖНІСТЬ </a:t>
            </a:r>
            <a:r>
              <a:rPr lang="pl-PL" dirty="0"/>
              <a:t>?</a:t>
            </a:r>
            <a:endParaRPr lang="pl-PL" dirty="0"/>
          </a:p>
        </p:txBody>
      </p:sp>
      <p:sp>
        <p:nvSpPr>
          <p:cNvPr id="9" name="Dowolny kształt: kształt 8">
            <a:extLst>
              <a:ext uri="{FF2B5EF4-FFF2-40B4-BE49-F238E27FC236}">
                <a16:creationId xmlns:a16="http://schemas.microsoft.com/office/drawing/2014/main" xmlns="" id="{B58DAE1D-5634-424D-B746-CF01AFAB73F6}"/>
              </a:ext>
            </a:extLst>
          </p:cNvPr>
          <p:cNvSpPr/>
          <p:nvPr/>
        </p:nvSpPr>
        <p:spPr>
          <a:xfrm>
            <a:off x="660244" y="2927507"/>
            <a:ext cx="2643841" cy="1321920"/>
          </a:xfrm>
          <a:custGeom>
            <a:avLst/>
            <a:gdLst>
              <a:gd name="connsiteX0" fmla="*/ 0 w 2643841"/>
              <a:gd name="connsiteY0" fmla="*/ 132192 h 1321920"/>
              <a:gd name="connsiteX1" fmla="*/ 132192 w 2643841"/>
              <a:gd name="connsiteY1" fmla="*/ 0 h 1321920"/>
              <a:gd name="connsiteX2" fmla="*/ 2511649 w 2643841"/>
              <a:gd name="connsiteY2" fmla="*/ 0 h 1321920"/>
              <a:gd name="connsiteX3" fmla="*/ 2643841 w 2643841"/>
              <a:gd name="connsiteY3" fmla="*/ 132192 h 1321920"/>
              <a:gd name="connsiteX4" fmla="*/ 2643841 w 2643841"/>
              <a:gd name="connsiteY4" fmla="*/ 1189728 h 1321920"/>
              <a:gd name="connsiteX5" fmla="*/ 2511649 w 2643841"/>
              <a:gd name="connsiteY5" fmla="*/ 1321920 h 1321920"/>
              <a:gd name="connsiteX6" fmla="*/ 132192 w 2643841"/>
              <a:gd name="connsiteY6" fmla="*/ 1321920 h 1321920"/>
              <a:gd name="connsiteX7" fmla="*/ 0 w 2643841"/>
              <a:gd name="connsiteY7" fmla="*/ 1189728 h 1321920"/>
              <a:gd name="connsiteX8" fmla="*/ 0 w 2643841"/>
              <a:gd name="connsiteY8" fmla="*/ 132192 h 1321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43841" h="1321920">
                <a:moveTo>
                  <a:pt x="0" y="132192"/>
                </a:moveTo>
                <a:cubicBezTo>
                  <a:pt x="0" y="59184"/>
                  <a:pt x="59184" y="0"/>
                  <a:pt x="132192" y="0"/>
                </a:cubicBezTo>
                <a:lnTo>
                  <a:pt x="2511649" y="0"/>
                </a:lnTo>
                <a:cubicBezTo>
                  <a:pt x="2584657" y="0"/>
                  <a:pt x="2643841" y="59184"/>
                  <a:pt x="2643841" y="132192"/>
                </a:cubicBezTo>
                <a:lnTo>
                  <a:pt x="2643841" y="1189728"/>
                </a:lnTo>
                <a:cubicBezTo>
                  <a:pt x="2643841" y="1262736"/>
                  <a:pt x="2584657" y="1321920"/>
                  <a:pt x="2511649" y="1321920"/>
                </a:cubicBezTo>
                <a:lnTo>
                  <a:pt x="132192" y="1321920"/>
                </a:lnTo>
                <a:cubicBezTo>
                  <a:pt x="59184" y="1321920"/>
                  <a:pt x="0" y="1262736"/>
                  <a:pt x="0" y="1189728"/>
                </a:cubicBezTo>
                <a:lnTo>
                  <a:pt x="0" y="132192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6498" tIns="56498" rIns="56498" bIns="56498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uk-UA" sz="2800" kern="1200" dirty="0" smtClean="0">
                <a:latin typeface="+mj-lt"/>
              </a:rPr>
              <a:t> Залежність </a:t>
            </a:r>
            <a:endParaRPr lang="pl-PL" sz="2800" kern="1200" dirty="0">
              <a:latin typeface="+mj-lt"/>
            </a:endParaRPr>
          </a:p>
        </p:txBody>
      </p:sp>
      <p:sp>
        <p:nvSpPr>
          <p:cNvPr id="10" name="Dowolny kształt: kształt 9">
            <a:extLst>
              <a:ext uri="{FF2B5EF4-FFF2-40B4-BE49-F238E27FC236}">
                <a16:creationId xmlns:a16="http://schemas.microsoft.com/office/drawing/2014/main" xmlns="" id="{173CFF0A-2C32-45E1-9391-A0D15C6F144D}"/>
              </a:ext>
            </a:extLst>
          </p:cNvPr>
          <p:cNvSpPr/>
          <p:nvPr/>
        </p:nvSpPr>
        <p:spPr>
          <a:xfrm rot="19457599">
            <a:off x="3164412" y="3202855"/>
            <a:ext cx="1302360" cy="59150"/>
          </a:xfrm>
          <a:custGeom>
            <a:avLst/>
            <a:gdLst>
              <a:gd name="connsiteX0" fmla="*/ 0 w 1302360"/>
              <a:gd name="connsiteY0" fmla="*/ 29575 h 59150"/>
              <a:gd name="connsiteX1" fmla="*/ 1302360 w 1302360"/>
              <a:gd name="connsiteY1" fmla="*/ 29575 h 5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02360" h="59150">
                <a:moveTo>
                  <a:pt x="0" y="29575"/>
                </a:moveTo>
                <a:lnTo>
                  <a:pt x="1302360" y="29575"/>
                </a:lnTo>
              </a:path>
            </a:pathLst>
          </a:custGeom>
          <a:noFill/>
        </p:spPr>
        <p:style>
          <a:lnRef idx="2">
            <a:schemeClr val="dk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31321" tIns="-2985" rIns="631321" bIns="-2985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l-PL" sz="500" kern="1200"/>
          </a:p>
        </p:txBody>
      </p:sp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xmlns="" id="{EC1799B2-80D6-4805-A6E0-32234F2E650D}"/>
              </a:ext>
            </a:extLst>
          </p:cNvPr>
          <p:cNvSpPr/>
          <p:nvPr/>
        </p:nvSpPr>
        <p:spPr>
          <a:xfrm>
            <a:off x="4222668" y="2138133"/>
            <a:ext cx="2643841" cy="1321920"/>
          </a:xfrm>
          <a:custGeom>
            <a:avLst/>
            <a:gdLst>
              <a:gd name="connsiteX0" fmla="*/ 0 w 2643841"/>
              <a:gd name="connsiteY0" fmla="*/ 132192 h 1321920"/>
              <a:gd name="connsiteX1" fmla="*/ 132192 w 2643841"/>
              <a:gd name="connsiteY1" fmla="*/ 0 h 1321920"/>
              <a:gd name="connsiteX2" fmla="*/ 2511649 w 2643841"/>
              <a:gd name="connsiteY2" fmla="*/ 0 h 1321920"/>
              <a:gd name="connsiteX3" fmla="*/ 2643841 w 2643841"/>
              <a:gd name="connsiteY3" fmla="*/ 132192 h 1321920"/>
              <a:gd name="connsiteX4" fmla="*/ 2643841 w 2643841"/>
              <a:gd name="connsiteY4" fmla="*/ 1189728 h 1321920"/>
              <a:gd name="connsiteX5" fmla="*/ 2511649 w 2643841"/>
              <a:gd name="connsiteY5" fmla="*/ 1321920 h 1321920"/>
              <a:gd name="connsiteX6" fmla="*/ 132192 w 2643841"/>
              <a:gd name="connsiteY6" fmla="*/ 1321920 h 1321920"/>
              <a:gd name="connsiteX7" fmla="*/ 0 w 2643841"/>
              <a:gd name="connsiteY7" fmla="*/ 1189728 h 1321920"/>
              <a:gd name="connsiteX8" fmla="*/ 0 w 2643841"/>
              <a:gd name="connsiteY8" fmla="*/ 132192 h 1321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43841" h="1321920">
                <a:moveTo>
                  <a:pt x="0" y="132192"/>
                </a:moveTo>
                <a:cubicBezTo>
                  <a:pt x="0" y="59184"/>
                  <a:pt x="59184" y="0"/>
                  <a:pt x="132192" y="0"/>
                </a:cubicBezTo>
                <a:lnTo>
                  <a:pt x="2511649" y="0"/>
                </a:lnTo>
                <a:cubicBezTo>
                  <a:pt x="2584657" y="0"/>
                  <a:pt x="2643841" y="59184"/>
                  <a:pt x="2643841" y="132192"/>
                </a:cubicBezTo>
                <a:lnTo>
                  <a:pt x="2643841" y="1189728"/>
                </a:lnTo>
                <a:cubicBezTo>
                  <a:pt x="2643841" y="1262736"/>
                  <a:pt x="2584657" y="1321920"/>
                  <a:pt x="2511649" y="1321920"/>
                </a:cubicBezTo>
                <a:lnTo>
                  <a:pt x="132192" y="1321920"/>
                </a:lnTo>
                <a:cubicBezTo>
                  <a:pt x="59184" y="1321920"/>
                  <a:pt x="0" y="1262736"/>
                  <a:pt x="0" y="1189728"/>
                </a:cubicBezTo>
                <a:lnTo>
                  <a:pt x="0" y="132192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6498" tIns="56498" rIns="56498" bIns="56498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uk-UA" sz="2800" dirty="0" smtClean="0">
                <a:latin typeface="+mj-lt"/>
              </a:rPr>
              <a:t>речовини</a:t>
            </a:r>
            <a:endParaRPr lang="pl-PL" sz="2800" kern="1200" dirty="0">
              <a:latin typeface="+mj-lt"/>
            </a:endParaRPr>
          </a:p>
        </p:txBody>
      </p:sp>
      <p:sp>
        <p:nvSpPr>
          <p:cNvPr id="12" name="Dowolny kształt: kształt 11">
            <a:extLst>
              <a:ext uri="{FF2B5EF4-FFF2-40B4-BE49-F238E27FC236}">
                <a16:creationId xmlns:a16="http://schemas.microsoft.com/office/drawing/2014/main" xmlns="" id="{670AED02-8ABB-4BE5-9DAE-E80BD523CE3F}"/>
              </a:ext>
            </a:extLst>
          </p:cNvPr>
          <p:cNvSpPr/>
          <p:nvPr/>
        </p:nvSpPr>
        <p:spPr>
          <a:xfrm rot="2142401">
            <a:off x="3164412" y="3962960"/>
            <a:ext cx="1302360" cy="59150"/>
          </a:xfrm>
          <a:custGeom>
            <a:avLst/>
            <a:gdLst>
              <a:gd name="connsiteX0" fmla="*/ 0 w 1302360"/>
              <a:gd name="connsiteY0" fmla="*/ 29575 h 59150"/>
              <a:gd name="connsiteX1" fmla="*/ 1302360 w 1302360"/>
              <a:gd name="connsiteY1" fmla="*/ 29575 h 5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02360" h="59150">
                <a:moveTo>
                  <a:pt x="0" y="29575"/>
                </a:moveTo>
                <a:lnTo>
                  <a:pt x="1302360" y="29575"/>
                </a:lnTo>
              </a:path>
            </a:pathLst>
          </a:custGeom>
          <a:noFill/>
        </p:spPr>
        <p:style>
          <a:lnRef idx="2">
            <a:schemeClr val="dk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31321" tIns="-2984" rIns="631321" bIns="-2985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l-PL" sz="500" kern="1200"/>
          </a:p>
        </p:txBody>
      </p:sp>
      <p:sp>
        <p:nvSpPr>
          <p:cNvPr id="13" name="Dowolny kształt: kształt 12">
            <a:extLst>
              <a:ext uri="{FF2B5EF4-FFF2-40B4-BE49-F238E27FC236}">
                <a16:creationId xmlns:a16="http://schemas.microsoft.com/office/drawing/2014/main" xmlns="" id="{371E82C6-4038-4B15-97A4-78A86BA3EB79}"/>
              </a:ext>
            </a:extLst>
          </p:cNvPr>
          <p:cNvSpPr/>
          <p:nvPr/>
        </p:nvSpPr>
        <p:spPr>
          <a:xfrm>
            <a:off x="4344361" y="3711627"/>
            <a:ext cx="2643841" cy="1321920"/>
          </a:xfrm>
          <a:custGeom>
            <a:avLst/>
            <a:gdLst>
              <a:gd name="connsiteX0" fmla="*/ 0 w 2643841"/>
              <a:gd name="connsiteY0" fmla="*/ 132192 h 1321920"/>
              <a:gd name="connsiteX1" fmla="*/ 132192 w 2643841"/>
              <a:gd name="connsiteY1" fmla="*/ 0 h 1321920"/>
              <a:gd name="connsiteX2" fmla="*/ 2511649 w 2643841"/>
              <a:gd name="connsiteY2" fmla="*/ 0 h 1321920"/>
              <a:gd name="connsiteX3" fmla="*/ 2643841 w 2643841"/>
              <a:gd name="connsiteY3" fmla="*/ 132192 h 1321920"/>
              <a:gd name="connsiteX4" fmla="*/ 2643841 w 2643841"/>
              <a:gd name="connsiteY4" fmla="*/ 1189728 h 1321920"/>
              <a:gd name="connsiteX5" fmla="*/ 2511649 w 2643841"/>
              <a:gd name="connsiteY5" fmla="*/ 1321920 h 1321920"/>
              <a:gd name="connsiteX6" fmla="*/ 132192 w 2643841"/>
              <a:gd name="connsiteY6" fmla="*/ 1321920 h 1321920"/>
              <a:gd name="connsiteX7" fmla="*/ 0 w 2643841"/>
              <a:gd name="connsiteY7" fmla="*/ 1189728 h 1321920"/>
              <a:gd name="connsiteX8" fmla="*/ 0 w 2643841"/>
              <a:gd name="connsiteY8" fmla="*/ 132192 h 1321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43841" h="1321920">
                <a:moveTo>
                  <a:pt x="0" y="132192"/>
                </a:moveTo>
                <a:cubicBezTo>
                  <a:pt x="0" y="59184"/>
                  <a:pt x="59184" y="0"/>
                  <a:pt x="132192" y="0"/>
                </a:cubicBezTo>
                <a:lnTo>
                  <a:pt x="2511649" y="0"/>
                </a:lnTo>
                <a:cubicBezTo>
                  <a:pt x="2584657" y="0"/>
                  <a:pt x="2643841" y="59184"/>
                  <a:pt x="2643841" y="132192"/>
                </a:cubicBezTo>
                <a:lnTo>
                  <a:pt x="2643841" y="1189728"/>
                </a:lnTo>
                <a:cubicBezTo>
                  <a:pt x="2643841" y="1262736"/>
                  <a:pt x="2584657" y="1321920"/>
                  <a:pt x="2511649" y="1321920"/>
                </a:cubicBezTo>
                <a:lnTo>
                  <a:pt x="132192" y="1321920"/>
                </a:lnTo>
                <a:cubicBezTo>
                  <a:pt x="59184" y="1321920"/>
                  <a:pt x="0" y="1262736"/>
                  <a:pt x="0" y="1189728"/>
                </a:cubicBezTo>
                <a:lnTo>
                  <a:pt x="0" y="132192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6498" tIns="56498" rIns="56498" bIns="56498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uk-UA" sz="2800" kern="1200" dirty="0" smtClean="0">
                <a:latin typeface="+mj-lt"/>
              </a:rPr>
              <a:t> Поведінка </a:t>
            </a:r>
            <a:endParaRPr lang="pl-PL" sz="2800" kern="1200" dirty="0">
              <a:latin typeface="+mj-lt"/>
            </a:endParaRPr>
          </a:p>
        </p:txBody>
      </p:sp>
      <p:sp>
        <p:nvSpPr>
          <p:cNvPr id="14" name="Dowolny kształt: kształt 13">
            <a:extLst>
              <a:ext uri="{FF2B5EF4-FFF2-40B4-BE49-F238E27FC236}">
                <a16:creationId xmlns:a16="http://schemas.microsoft.com/office/drawing/2014/main" xmlns="" id="{51022508-C2A2-45C8-B5CC-E33501DBA14C}"/>
              </a:ext>
            </a:extLst>
          </p:cNvPr>
          <p:cNvSpPr/>
          <p:nvPr/>
        </p:nvSpPr>
        <p:spPr>
          <a:xfrm rot="19457599">
            <a:off x="6865790" y="3962960"/>
            <a:ext cx="1302360" cy="59150"/>
          </a:xfrm>
          <a:custGeom>
            <a:avLst/>
            <a:gdLst>
              <a:gd name="connsiteX0" fmla="*/ 0 w 1302360"/>
              <a:gd name="connsiteY0" fmla="*/ 29575 h 59150"/>
              <a:gd name="connsiteX1" fmla="*/ 1302360 w 1302360"/>
              <a:gd name="connsiteY1" fmla="*/ 29575 h 5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02360" h="59150">
                <a:moveTo>
                  <a:pt x="0" y="29575"/>
                </a:moveTo>
                <a:lnTo>
                  <a:pt x="1302360" y="29575"/>
                </a:lnTo>
              </a:path>
            </a:pathLst>
          </a:cu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31321" tIns="-2984" rIns="631320" bIns="-2985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l-PL" sz="500" kern="1200"/>
          </a:p>
        </p:txBody>
      </p:sp>
      <p:sp>
        <p:nvSpPr>
          <p:cNvPr id="16" name="Dowolny kształt: kształt 15">
            <a:extLst>
              <a:ext uri="{FF2B5EF4-FFF2-40B4-BE49-F238E27FC236}">
                <a16:creationId xmlns:a16="http://schemas.microsoft.com/office/drawing/2014/main" xmlns="" id="{7699A834-83C0-4920-9548-A87F055CA39C}"/>
              </a:ext>
            </a:extLst>
          </p:cNvPr>
          <p:cNvSpPr/>
          <p:nvPr/>
        </p:nvSpPr>
        <p:spPr>
          <a:xfrm rot="2142401">
            <a:off x="6865790" y="4723064"/>
            <a:ext cx="1302360" cy="59150"/>
          </a:xfrm>
          <a:custGeom>
            <a:avLst/>
            <a:gdLst>
              <a:gd name="connsiteX0" fmla="*/ 0 w 1302360"/>
              <a:gd name="connsiteY0" fmla="*/ 29575 h 59150"/>
              <a:gd name="connsiteX1" fmla="*/ 1302360 w 1302360"/>
              <a:gd name="connsiteY1" fmla="*/ 29575 h 5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02360" h="59150">
                <a:moveTo>
                  <a:pt x="0" y="29575"/>
                </a:moveTo>
                <a:lnTo>
                  <a:pt x="1302360" y="29575"/>
                </a:lnTo>
              </a:path>
            </a:pathLst>
          </a:cu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31321" tIns="-2985" rIns="631320" bIns="-2984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l-PL" sz="500" kern="1200"/>
          </a:p>
        </p:txBody>
      </p:sp>
      <p:pic>
        <p:nvPicPr>
          <p:cNvPr id="5" name="Obraz 4" descr="Obraz zawierający zdalny, gra, wewnątrz, kontrolka&#10;&#10;Opis wygenerowany automatycznie">
            <a:extLst>
              <a:ext uri="{FF2B5EF4-FFF2-40B4-BE49-F238E27FC236}">
                <a16:creationId xmlns:a16="http://schemas.microsoft.com/office/drawing/2014/main" xmlns="" id="{50F86CC1-1A5C-415A-9802-05E234865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3859" y="2983730"/>
            <a:ext cx="1406429" cy="1059216"/>
          </a:xfrm>
          <a:prstGeom prst="rect">
            <a:avLst/>
          </a:prstGeom>
        </p:spPr>
      </p:pic>
      <p:pic>
        <p:nvPicPr>
          <p:cNvPr id="6" name="Obraz 5" descr="Obraz zawierający zegar&#10;&#10;Opis wygenerowany automatycznie">
            <a:extLst>
              <a:ext uri="{FF2B5EF4-FFF2-40B4-BE49-F238E27FC236}">
                <a16:creationId xmlns:a16="http://schemas.microsoft.com/office/drawing/2014/main" xmlns="" id="{BCADCDAF-8DE8-46A6-904B-44C7957518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53" r="12355"/>
          <a:stretch/>
        </p:blipFill>
        <p:spPr>
          <a:xfrm>
            <a:off x="8313859" y="4348571"/>
            <a:ext cx="1184036" cy="1572594"/>
          </a:xfrm>
          <a:prstGeom prst="rect">
            <a:avLst/>
          </a:prstGeom>
        </p:spPr>
      </p:pic>
      <p:pic>
        <p:nvPicPr>
          <p:cNvPr id="1026" name="Picture 2" descr="DSM-5-vs-ICD-11 Classifying Diseases and Disorders">
            <a:extLst>
              <a:ext uri="{FF2B5EF4-FFF2-40B4-BE49-F238E27FC236}">
                <a16:creationId xmlns:a16="http://schemas.microsoft.com/office/drawing/2014/main" xmlns="" id="{A9FA63C8-0CA8-49DB-912F-C9752E1964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47" b="34551"/>
          <a:stretch/>
        </p:blipFill>
        <p:spPr bwMode="auto">
          <a:xfrm>
            <a:off x="7330700" y="271445"/>
            <a:ext cx="3150353" cy="215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3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Obraz zawierający zegar&#10;&#10;Opis wygenerowany automatycznie">
            <a:extLst>
              <a:ext uri="{FF2B5EF4-FFF2-40B4-BE49-F238E27FC236}">
                <a16:creationId xmlns:a16="http://schemas.microsoft.com/office/drawing/2014/main" xmlns="" id="{BCADCDAF-8DE8-46A6-904B-44C7957518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53" r="12355"/>
          <a:stretch/>
        </p:blipFill>
        <p:spPr>
          <a:xfrm>
            <a:off x="679097" y="1455523"/>
            <a:ext cx="1184036" cy="1572594"/>
          </a:xfrm>
          <a:prstGeom prst="rect">
            <a:avLst/>
          </a:prstGeom>
        </p:spPr>
      </p:pic>
      <p:sp>
        <p:nvSpPr>
          <p:cNvPr id="15" name="Symbol zastępczy zawartości 2">
            <a:extLst>
              <a:ext uri="{FF2B5EF4-FFF2-40B4-BE49-F238E27FC236}">
                <a16:creationId xmlns:a16="http://schemas.microsoft.com/office/drawing/2014/main" xmlns="" id="{BCB77AEA-E73C-4459-A3A5-336CB18B6D0B}"/>
              </a:ext>
            </a:extLst>
          </p:cNvPr>
          <p:cNvSpPr txBox="1">
            <a:spLocks/>
          </p:cNvSpPr>
          <p:nvPr/>
        </p:nvSpPr>
        <p:spPr>
          <a:xfrm>
            <a:off x="1421460" y="3299210"/>
            <a:ext cx="10459628" cy="2698547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uk-UA" sz="2800" dirty="0" smtClean="0">
                <a:latin typeface="+mj-lt"/>
              </a:rPr>
              <a:t> Загальне проблемне використання інтернету </a:t>
            </a:r>
            <a:r>
              <a:rPr lang="pl-PL" sz="2800" dirty="0" smtClean="0">
                <a:latin typeface="+mj-lt"/>
              </a:rPr>
              <a:t> </a:t>
            </a:r>
            <a:r>
              <a:rPr lang="pl-PL" sz="2800" dirty="0">
                <a:latin typeface="+mj-lt"/>
              </a:rPr>
              <a:t>(ang. GPIU)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uk-UA" sz="2800" dirty="0" smtClean="0">
                <a:latin typeface="+mj-lt"/>
                <a:ea typeface="Open Sans Light" charset="0"/>
                <a:cs typeface="Open Sans Light" charset="0"/>
              </a:rPr>
              <a:t> Специфічне  проблемне </a:t>
            </a:r>
            <a:r>
              <a:rPr lang="uk-UA" sz="2800" dirty="0">
                <a:latin typeface="+mj-lt"/>
                <a:ea typeface="Open Sans Light" charset="0"/>
                <a:cs typeface="Open Sans Light" charset="0"/>
              </a:rPr>
              <a:t>використання </a:t>
            </a:r>
            <a:r>
              <a:rPr lang="uk-UA" sz="2800" dirty="0" smtClean="0">
                <a:latin typeface="+mj-lt"/>
                <a:ea typeface="Open Sans Light" charset="0"/>
                <a:cs typeface="Open Sans Light" charset="0"/>
              </a:rPr>
              <a:t>Інтернету:</a:t>
            </a:r>
            <a:endParaRPr lang="pl-PL" sz="2800" dirty="0">
              <a:latin typeface="+mj-lt"/>
              <a:ea typeface="Open Sans Light" charset="0"/>
              <a:cs typeface="Open Sans Light" charset="0"/>
            </a:endParaRPr>
          </a:p>
          <a:p>
            <a:pPr marL="578351" lvl="1" indent="-285743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uk-UA" sz="2400" dirty="0" smtClean="0">
                <a:latin typeface="+mj-lt"/>
                <a:ea typeface="Open Sans Light" charset="0"/>
                <a:cs typeface="Open Sans Light" charset="0"/>
              </a:rPr>
              <a:t> </a:t>
            </a:r>
            <a:r>
              <a:rPr lang="ru-RU" sz="2400" dirty="0" err="1">
                <a:latin typeface="+mj-lt"/>
                <a:ea typeface="Open Sans Light" charset="0"/>
                <a:cs typeface="Open Sans Light" charset="0"/>
              </a:rPr>
              <a:t>Проблемне</a:t>
            </a:r>
            <a:r>
              <a:rPr lang="ru-RU" sz="2400" dirty="0">
                <a:latin typeface="+mj-lt"/>
                <a:ea typeface="Open Sans Light" charset="0"/>
                <a:cs typeface="Open Sans Light" charset="0"/>
              </a:rPr>
              <a:t> </a:t>
            </a:r>
            <a:r>
              <a:rPr lang="ru-RU" sz="2400" dirty="0" err="1">
                <a:latin typeface="+mj-lt"/>
                <a:ea typeface="Open Sans Light" charset="0"/>
                <a:cs typeface="Open Sans Light" charset="0"/>
              </a:rPr>
              <a:t>використання</a:t>
            </a:r>
            <a:r>
              <a:rPr lang="ru-RU" sz="2400" dirty="0">
                <a:latin typeface="+mj-lt"/>
                <a:ea typeface="Open Sans Light" charset="0"/>
                <a:cs typeface="Open Sans Light" charset="0"/>
              </a:rPr>
              <a:t> </a:t>
            </a:r>
            <a:r>
              <a:rPr lang="ru-RU" sz="2400" dirty="0" err="1">
                <a:latin typeface="+mj-lt"/>
                <a:ea typeface="Open Sans Light" charset="0"/>
                <a:cs typeface="Open Sans Light" charset="0"/>
              </a:rPr>
              <a:t>соціальних</a:t>
            </a:r>
            <a:r>
              <a:rPr lang="ru-RU" sz="2400" dirty="0">
                <a:latin typeface="+mj-lt"/>
                <a:ea typeface="Open Sans Light" charset="0"/>
                <a:cs typeface="Open Sans Light" charset="0"/>
              </a:rPr>
              <a:t> мереж (</a:t>
            </a:r>
            <a:r>
              <a:rPr lang="ru-RU" sz="2400" dirty="0" err="1">
                <a:latin typeface="+mj-lt"/>
                <a:ea typeface="Open Sans Light" charset="0"/>
                <a:cs typeface="Open Sans Light" charset="0"/>
              </a:rPr>
              <a:t>наприклад</a:t>
            </a:r>
            <a:r>
              <a:rPr lang="ru-RU" sz="2400" dirty="0">
                <a:latin typeface="+mj-lt"/>
                <a:ea typeface="Open Sans Light" charset="0"/>
                <a:cs typeface="Open Sans Light" charset="0"/>
              </a:rPr>
              <a:t>, </a:t>
            </a:r>
            <a:r>
              <a:rPr lang="ru-RU" sz="2400" dirty="0" err="1">
                <a:latin typeface="+mj-lt"/>
                <a:ea typeface="Open Sans Light" charset="0"/>
                <a:cs typeface="Open Sans Light" charset="0"/>
              </a:rPr>
              <a:t>Facebook</a:t>
            </a:r>
            <a:r>
              <a:rPr lang="ru-RU" sz="2400" dirty="0" smtClean="0">
                <a:latin typeface="+mj-lt"/>
                <a:ea typeface="Open Sans Light" charset="0"/>
                <a:cs typeface="Open Sans Light" charset="0"/>
              </a:rPr>
              <a:t>)</a:t>
            </a:r>
          </a:p>
          <a:p>
            <a:pPr marL="578351" lvl="1" indent="-285743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400" dirty="0" err="1" smtClean="0">
                <a:latin typeface="+mj-lt"/>
                <a:ea typeface="Open Sans Light" charset="0"/>
                <a:cs typeface="Open Sans Light" charset="0"/>
              </a:rPr>
              <a:t>Проблемне</a:t>
            </a:r>
            <a:r>
              <a:rPr lang="ru-RU" sz="2400" dirty="0" smtClean="0">
                <a:latin typeface="+mj-lt"/>
                <a:ea typeface="Open Sans Light" charset="0"/>
                <a:cs typeface="Open Sans Light" charset="0"/>
              </a:rPr>
              <a:t> </a:t>
            </a:r>
            <a:r>
              <a:rPr lang="ru-RU" sz="2400" dirty="0" err="1">
                <a:latin typeface="+mj-lt"/>
                <a:ea typeface="Open Sans Light" charset="0"/>
                <a:cs typeface="Open Sans Light" charset="0"/>
              </a:rPr>
              <a:t>використання</a:t>
            </a:r>
            <a:r>
              <a:rPr lang="ru-RU" sz="2400" dirty="0">
                <a:latin typeface="+mj-lt"/>
                <a:ea typeface="Open Sans Light" charset="0"/>
                <a:cs typeface="Open Sans Light" charset="0"/>
              </a:rPr>
              <a:t> </a:t>
            </a:r>
            <a:r>
              <a:rPr lang="ru-RU" sz="2400" dirty="0" err="1">
                <a:latin typeface="+mj-lt"/>
                <a:ea typeface="Open Sans Light" charset="0"/>
                <a:cs typeface="Open Sans Light" charset="0"/>
              </a:rPr>
              <a:t>смартфонів</a:t>
            </a:r>
            <a:r>
              <a:rPr lang="ru-RU" sz="2400" dirty="0">
                <a:latin typeface="+mj-lt"/>
                <a:ea typeface="Open Sans Light" charset="0"/>
                <a:cs typeface="Open Sans Light" charset="0"/>
              </a:rPr>
              <a:t> (</a:t>
            </a:r>
            <a:r>
              <a:rPr lang="ru-RU" sz="2400" dirty="0" err="1">
                <a:latin typeface="+mj-lt"/>
                <a:ea typeface="Open Sans Light" charset="0"/>
                <a:cs typeface="Open Sans Light" charset="0"/>
              </a:rPr>
              <a:t>додатків</a:t>
            </a:r>
            <a:r>
              <a:rPr lang="ru-RU" sz="2400" dirty="0">
                <a:latin typeface="+mj-lt"/>
                <a:ea typeface="Open Sans Light" charset="0"/>
                <a:cs typeface="Open Sans Light" charset="0"/>
              </a:rPr>
              <a:t> для </a:t>
            </a:r>
            <a:r>
              <a:rPr lang="ru-RU" sz="2400" dirty="0" err="1">
                <a:latin typeface="+mj-lt"/>
                <a:ea typeface="Open Sans Light" charset="0"/>
                <a:cs typeface="Open Sans Light" charset="0"/>
              </a:rPr>
              <a:t>смартфонів</a:t>
            </a:r>
            <a:r>
              <a:rPr lang="ru-RU" sz="2400" dirty="0" smtClean="0">
                <a:latin typeface="+mj-lt"/>
                <a:ea typeface="Open Sans Light" charset="0"/>
                <a:cs typeface="Open Sans Light" charset="0"/>
              </a:rPr>
              <a:t>)</a:t>
            </a:r>
          </a:p>
          <a:p>
            <a:pPr marL="578351" lvl="1" indent="-285743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400" dirty="0" err="1" smtClean="0">
                <a:latin typeface="+mj-lt"/>
                <a:ea typeface="Open Sans Light" charset="0"/>
                <a:cs typeface="Open Sans Light" charset="0"/>
              </a:rPr>
              <a:t>Розлади</a:t>
            </a:r>
            <a:r>
              <a:rPr lang="ru-RU" sz="2400" dirty="0" smtClean="0">
                <a:latin typeface="+mj-lt"/>
                <a:ea typeface="Open Sans Light" charset="0"/>
                <a:cs typeface="Open Sans Light" charset="0"/>
              </a:rPr>
              <a:t> </a:t>
            </a:r>
            <a:r>
              <a:rPr lang="ru-RU" sz="2400" dirty="0" err="1">
                <a:latin typeface="+mj-lt"/>
                <a:ea typeface="Open Sans Light" charset="0"/>
                <a:cs typeface="Open Sans Light" charset="0"/>
              </a:rPr>
              <a:t>під</a:t>
            </a:r>
            <a:r>
              <a:rPr lang="ru-RU" sz="2400" dirty="0">
                <a:latin typeface="+mj-lt"/>
                <a:ea typeface="Open Sans Light" charset="0"/>
                <a:cs typeface="Open Sans Light" charset="0"/>
              </a:rPr>
              <a:t> час </a:t>
            </a:r>
            <a:r>
              <a:rPr lang="ru-RU" sz="2400" dirty="0" err="1">
                <a:latin typeface="+mj-lt"/>
                <a:ea typeface="Open Sans Light" charset="0"/>
                <a:cs typeface="Open Sans Light" charset="0"/>
              </a:rPr>
              <a:t>гри</a:t>
            </a:r>
            <a:r>
              <a:rPr lang="ru-RU" sz="2400" dirty="0">
                <a:latin typeface="+mj-lt"/>
                <a:ea typeface="Open Sans Light" charset="0"/>
                <a:cs typeface="Open Sans Light" charset="0"/>
              </a:rPr>
              <a:t> в </a:t>
            </a:r>
            <a:r>
              <a:rPr lang="ru-RU" sz="2400" dirty="0" err="1">
                <a:latin typeface="+mj-lt"/>
                <a:ea typeface="Open Sans Light" charset="0"/>
                <a:cs typeface="Open Sans Light" charset="0"/>
              </a:rPr>
              <a:t>комп’ютерні</a:t>
            </a:r>
            <a:r>
              <a:rPr lang="ru-RU" sz="2400" dirty="0">
                <a:latin typeface="+mj-lt"/>
                <a:ea typeface="Open Sans Light" charset="0"/>
                <a:cs typeface="Open Sans Light" charset="0"/>
              </a:rPr>
              <a:t> </a:t>
            </a:r>
            <a:r>
              <a:rPr lang="ru-RU" sz="2400" dirty="0" err="1">
                <a:latin typeface="+mj-lt"/>
                <a:ea typeface="Open Sans Light" charset="0"/>
                <a:cs typeface="Open Sans Light" charset="0"/>
              </a:rPr>
              <a:t>ігри</a:t>
            </a:r>
            <a:endParaRPr lang="pl-PL" sz="2400" dirty="0">
              <a:latin typeface="+mj-lt"/>
              <a:ea typeface="Open Sans Light" charset="0"/>
              <a:cs typeface="Open Sans Light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Calibri" panose="020F0502020204030204" pitchFamily="34" charset="0"/>
              <a:buNone/>
            </a:pPr>
            <a:endParaRPr lang="pl-PL" sz="2400" dirty="0">
              <a:latin typeface="+mj-lt"/>
              <a:ea typeface="Open Sans Light" charset="0"/>
              <a:cs typeface="Open Sans Light" charset="0"/>
            </a:endParaRPr>
          </a:p>
          <a:p>
            <a:pPr>
              <a:lnSpc>
                <a:spcPct val="100000"/>
              </a:lnSpc>
            </a:pPr>
            <a:endParaRPr lang="pl-PL" sz="2400" dirty="0">
              <a:latin typeface="+mj-lt"/>
            </a:endParaRPr>
          </a:p>
          <a:p>
            <a:pPr>
              <a:lnSpc>
                <a:spcPct val="100000"/>
              </a:lnSpc>
            </a:pPr>
            <a:endParaRPr lang="pl-PL" sz="2400" dirty="0">
              <a:latin typeface="+mj-lt"/>
            </a:endParaRPr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xmlns="" id="{4E13F6DB-43C4-4687-8C13-C6A8BBC364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4" r="2" b="2"/>
          <a:stretch/>
        </p:blipFill>
        <p:spPr>
          <a:xfrm>
            <a:off x="4765101" y="1577360"/>
            <a:ext cx="1206242" cy="1450757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xmlns="" id="{CA4457CA-4E84-4BAA-B4B0-2FAA64728E0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9" b="35072"/>
          <a:stretch/>
        </p:blipFill>
        <p:spPr>
          <a:xfrm>
            <a:off x="7663740" y="1759817"/>
            <a:ext cx="2976068" cy="1147731"/>
          </a:xfrm>
          <a:prstGeom prst="rect">
            <a:avLst/>
          </a:prstGeom>
        </p:spPr>
      </p:pic>
      <p:pic>
        <p:nvPicPr>
          <p:cNvPr id="19" name="Obraz 18" descr="Obraz zawierający sprzęt elektroniczny, telefon komórkowy, osoba, telefon&#10;&#10;Opis wygenerowany automatycznie">
            <a:extLst>
              <a:ext uri="{FF2B5EF4-FFF2-40B4-BE49-F238E27FC236}">
                <a16:creationId xmlns:a16="http://schemas.microsoft.com/office/drawing/2014/main" xmlns="" id="{D728285D-3A9B-4B4C-817F-7FAB6BC89A7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4" r="22378" b="-1"/>
          <a:stretch/>
        </p:blipFill>
        <p:spPr>
          <a:xfrm>
            <a:off x="6293137" y="1612624"/>
            <a:ext cx="1193060" cy="1442119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xmlns="" id="{4C92B067-EEF7-42F6-89CF-AFDE96B488B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56" b="21613"/>
          <a:stretch/>
        </p:blipFill>
        <p:spPr>
          <a:xfrm>
            <a:off x="2070473" y="1795584"/>
            <a:ext cx="2366527" cy="884903"/>
          </a:xfrm>
          <a:prstGeom prst="rect">
            <a:avLst/>
          </a:prstGeom>
        </p:spPr>
      </p:pic>
      <p:sp>
        <p:nvSpPr>
          <p:cNvPr id="21" name="Tytuł 1">
            <a:extLst>
              <a:ext uri="{FF2B5EF4-FFF2-40B4-BE49-F238E27FC236}">
                <a16:creationId xmlns:a16="http://schemas.microsoft.com/office/drawing/2014/main" xmlns="" id="{994E3D6A-C729-40FF-9D03-846B66C406CC}"/>
              </a:ext>
            </a:extLst>
          </p:cNvPr>
          <p:cNvSpPr txBox="1">
            <a:spLocks/>
          </p:cNvSpPr>
          <p:nvPr/>
        </p:nvSpPr>
        <p:spPr>
          <a:xfrm>
            <a:off x="1271115" y="821257"/>
            <a:ext cx="10391714" cy="590926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/>
              <a:t>E-</a:t>
            </a:r>
            <a:r>
              <a:rPr lang="uk-UA" dirty="0" smtClean="0"/>
              <a:t> Залежність </a:t>
            </a:r>
            <a:r>
              <a:rPr lang="pl-PL" dirty="0" smtClean="0"/>
              <a:t> (</a:t>
            </a:r>
            <a:r>
              <a:rPr lang="uk-UA" dirty="0" smtClean="0"/>
              <a:t> залежність від інтернету </a:t>
            </a:r>
            <a:r>
              <a:rPr lang="pl-PL" dirty="0" smtClean="0"/>
              <a:t>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639965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045578E-8C4D-440F-BCA7-652A7CC15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399" y="0"/>
            <a:ext cx="11905601" cy="1450757"/>
          </a:xfrm>
        </p:spPr>
        <p:txBody>
          <a:bodyPr/>
          <a:lstStyle/>
          <a:p>
            <a:pPr algn="ctr"/>
            <a:r>
              <a:rPr lang="ru-RU" dirty="0" err="1" smtClean="0"/>
              <a:t>Розлади</a:t>
            </a:r>
            <a:r>
              <a:rPr lang="ru-RU" dirty="0" smtClean="0"/>
              <a:t>  </a:t>
            </a:r>
            <a:r>
              <a:rPr lang="ru-RU" dirty="0" err="1" smtClean="0"/>
              <a:t>пов</a:t>
            </a:r>
            <a:r>
              <a:rPr lang="en-US" dirty="0" smtClean="0"/>
              <a:t>’</a:t>
            </a:r>
            <a:r>
              <a:rPr lang="uk-UA" dirty="0" err="1" smtClean="0"/>
              <a:t>язані</a:t>
            </a:r>
            <a:r>
              <a:rPr lang="uk-UA" dirty="0" smtClean="0"/>
              <a:t> з</a:t>
            </a:r>
            <a:r>
              <a:rPr lang="ru-RU" dirty="0" smtClean="0"/>
              <a:t> </a:t>
            </a:r>
            <a:r>
              <a:rPr lang="ru-RU" dirty="0" err="1" smtClean="0"/>
              <a:t>комп’ютерними</a:t>
            </a:r>
            <a:r>
              <a:rPr lang="ru-RU" dirty="0" smtClean="0"/>
              <a:t> </a:t>
            </a:r>
            <a:r>
              <a:rPr lang="ru-RU" dirty="0" err="1" smtClean="0"/>
              <a:t>іграми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DBD6B56-9E0D-464A-BD15-831655EF2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449" y="1845733"/>
            <a:ext cx="10249231" cy="4451699"/>
          </a:xfrm>
        </p:spPr>
        <p:txBody>
          <a:bodyPr>
            <a:normAutofit/>
          </a:bodyPr>
          <a:lstStyle/>
          <a:p>
            <a:pPr marL="749808" lvl="1" indent="-457200">
              <a:lnSpc>
                <a:spcPct val="100000"/>
              </a:lnSpc>
              <a:buFont typeface="+mj-lt"/>
              <a:buAutoNum type="arabicPeriod"/>
            </a:pPr>
            <a:r>
              <a:rPr lang="uk-UA" sz="2400" dirty="0">
                <a:latin typeface="+mj-lt"/>
              </a:rPr>
              <a:t>Заклопотаність або </a:t>
            </a:r>
            <a:r>
              <a:rPr lang="uk-UA" sz="2400" dirty="0" smtClean="0">
                <a:latin typeface="+mj-lt"/>
              </a:rPr>
              <a:t>одержимість</a:t>
            </a:r>
          </a:p>
          <a:p>
            <a:pPr marL="749808" lvl="1" indent="-457200">
              <a:lnSpc>
                <a:spcPct val="100000"/>
              </a:lnSpc>
              <a:buFont typeface="+mj-lt"/>
              <a:buAutoNum type="arabicPeriod"/>
            </a:pPr>
            <a:r>
              <a:rPr lang="uk-UA" sz="2400" dirty="0" smtClean="0">
                <a:latin typeface="+mj-lt"/>
              </a:rPr>
              <a:t>Симптоми відміни</a:t>
            </a:r>
          </a:p>
          <a:p>
            <a:pPr marL="749808" lvl="1" indent="-457200">
              <a:lnSpc>
                <a:spcPct val="100000"/>
              </a:lnSpc>
              <a:buFont typeface="+mj-lt"/>
              <a:buAutoNum type="arabicPeriod"/>
            </a:pPr>
            <a:r>
              <a:rPr lang="uk-UA" sz="2400" dirty="0" smtClean="0">
                <a:latin typeface="+mj-lt"/>
              </a:rPr>
              <a:t>Ріст толерантності</a:t>
            </a:r>
          </a:p>
          <a:p>
            <a:pPr marL="749808" lvl="1" indent="-457200">
              <a:lnSpc>
                <a:spcPct val="100000"/>
              </a:lnSpc>
              <a:buFont typeface="+mj-lt"/>
              <a:buAutoNum type="arabicPeriod"/>
            </a:pPr>
            <a:r>
              <a:rPr lang="uk-UA" sz="2400" dirty="0" smtClean="0">
                <a:latin typeface="+mj-lt"/>
              </a:rPr>
              <a:t>Синдром відміни </a:t>
            </a:r>
          </a:p>
          <a:p>
            <a:pPr marL="749808" lvl="1" indent="-457200">
              <a:lnSpc>
                <a:spcPct val="100000"/>
              </a:lnSpc>
              <a:buFont typeface="+mj-lt"/>
              <a:buAutoNum type="arabicPeriod"/>
            </a:pPr>
            <a:r>
              <a:rPr lang="uk-UA" sz="2400" dirty="0" smtClean="0">
                <a:latin typeface="+mj-lt"/>
              </a:rPr>
              <a:t>Рецидиви</a:t>
            </a:r>
          </a:p>
          <a:p>
            <a:pPr marL="749808" lvl="1" indent="-457200">
              <a:lnSpc>
                <a:spcPct val="100000"/>
              </a:lnSpc>
              <a:buFont typeface="+mj-lt"/>
              <a:buAutoNum type="arabicPeriod"/>
            </a:pPr>
            <a:r>
              <a:rPr lang="uk-UA" sz="2400" dirty="0" smtClean="0">
                <a:latin typeface="+mj-lt"/>
              </a:rPr>
              <a:t>Негативні </a:t>
            </a:r>
            <a:r>
              <a:rPr lang="uk-UA" sz="2400" dirty="0">
                <a:latin typeface="+mj-lt"/>
              </a:rPr>
              <a:t>наслідки – </a:t>
            </a:r>
            <a:r>
              <a:rPr lang="uk-UA" sz="2400" dirty="0" smtClean="0">
                <a:latin typeface="+mj-lt"/>
              </a:rPr>
              <a:t>інтереси/хобі</a:t>
            </a:r>
          </a:p>
          <a:p>
            <a:pPr marL="749808" lvl="1" indent="-457200">
              <a:lnSpc>
                <a:spcPct val="100000"/>
              </a:lnSpc>
              <a:buFont typeface="+mj-lt"/>
              <a:buAutoNum type="arabicPeriod"/>
            </a:pPr>
            <a:r>
              <a:rPr lang="uk-UA" sz="2400" dirty="0" smtClean="0">
                <a:latin typeface="+mj-lt"/>
              </a:rPr>
              <a:t>Продовження, </a:t>
            </a:r>
            <a:r>
              <a:rPr lang="uk-UA" sz="2400" dirty="0">
                <a:latin typeface="+mj-lt"/>
              </a:rPr>
              <a:t>незважаючи на </a:t>
            </a:r>
            <a:r>
              <a:rPr lang="uk-UA" sz="2400" dirty="0" smtClean="0">
                <a:latin typeface="+mj-lt"/>
              </a:rPr>
              <a:t>усвідомлення негативних </a:t>
            </a:r>
            <a:r>
              <a:rPr lang="uk-UA" sz="2400" dirty="0">
                <a:latin typeface="+mj-lt"/>
              </a:rPr>
              <a:t>наслідків</a:t>
            </a:r>
            <a:r>
              <a:rPr lang="uk-UA" sz="2400" dirty="0" smtClean="0">
                <a:latin typeface="+mj-lt"/>
              </a:rPr>
              <a:t>;</a:t>
            </a:r>
          </a:p>
          <a:p>
            <a:pPr marL="749808" lvl="1" indent="-457200">
              <a:lnSpc>
                <a:spcPct val="100000"/>
              </a:lnSpc>
              <a:buFont typeface="+mj-lt"/>
              <a:buAutoNum type="arabicPeriod"/>
            </a:pPr>
            <a:r>
              <a:rPr lang="uk-UA" sz="2400" dirty="0" smtClean="0">
                <a:latin typeface="+mj-lt"/>
              </a:rPr>
              <a:t> Обман </a:t>
            </a:r>
          </a:p>
          <a:p>
            <a:pPr marL="749808" lvl="1" indent="-457200">
              <a:lnSpc>
                <a:spcPct val="100000"/>
              </a:lnSpc>
              <a:buFont typeface="+mj-lt"/>
              <a:buAutoNum type="arabicPeriod"/>
            </a:pPr>
            <a:r>
              <a:rPr lang="uk-UA" sz="2400" dirty="0" smtClean="0">
                <a:latin typeface="+mj-lt"/>
              </a:rPr>
              <a:t>Регулювання настрою Негативні </a:t>
            </a:r>
            <a:r>
              <a:rPr lang="uk-UA" sz="2400" dirty="0">
                <a:latin typeface="+mj-lt"/>
              </a:rPr>
              <a:t>наслідки </a:t>
            </a:r>
            <a:r>
              <a:rPr lang="uk-UA" sz="2400" dirty="0" smtClean="0">
                <a:latin typeface="+mj-lt"/>
              </a:rPr>
              <a:t>– в стосунках стосунки</a:t>
            </a:r>
            <a:r>
              <a:rPr lang="uk-UA" sz="2400" dirty="0" smtClean="0">
                <a:latin typeface="+mj-lt"/>
              </a:rPr>
              <a:t> </a:t>
            </a:r>
            <a:endParaRPr lang="pl-PL" sz="2400" dirty="0">
              <a:latin typeface="+mj-lt"/>
            </a:endParaRPr>
          </a:p>
          <a:p>
            <a:pPr marL="749808" lvl="1" indent="-457200">
              <a:lnSpc>
                <a:spcPct val="100000"/>
              </a:lnSpc>
              <a:buFont typeface="+mj-lt"/>
              <a:buAutoNum type="arabicPeriod"/>
            </a:pPr>
            <a:endParaRPr lang="pl-PL" sz="2400" dirty="0">
              <a:latin typeface="+mj-lt"/>
            </a:endParaRPr>
          </a:p>
        </p:txBody>
      </p:sp>
      <p:pic>
        <p:nvPicPr>
          <p:cNvPr id="4" name="Obraz 3" descr="Obraz zawierający zegar&#10;&#10;Opis wygenerowany automatycznie">
            <a:extLst>
              <a:ext uri="{FF2B5EF4-FFF2-40B4-BE49-F238E27FC236}">
                <a16:creationId xmlns:a16="http://schemas.microsoft.com/office/drawing/2014/main" xmlns="" id="{03EC61FC-8E73-433D-B748-38A823022C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15" t="10577" r="5422" b="13446"/>
          <a:stretch/>
        </p:blipFill>
        <p:spPr>
          <a:xfrm>
            <a:off x="10975366" y="1700835"/>
            <a:ext cx="1175379" cy="100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408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ytuł 17">
            <a:extLst>
              <a:ext uri="{FF2B5EF4-FFF2-40B4-BE49-F238E27FC236}">
                <a16:creationId xmlns:a16="http://schemas.microsoft.com/office/drawing/2014/main" xmlns="" id="{10DE4704-F25E-4187-A4C5-03764E98A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397" y="286603"/>
            <a:ext cx="10666283" cy="1450757"/>
          </a:xfrm>
        </p:spPr>
        <p:txBody>
          <a:bodyPr>
            <a:normAutofit/>
          </a:bodyPr>
          <a:lstStyle/>
          <a:p>
            <a:r>
              <a:rPr lang="uk-UA" sz="4400" dirty="0" smtClean="0"/>
              <a:t> Модель проблемного  використання інтернету </a:t>
            </a:r>
            <a:endParaRPr lang="pl-PL" sz="1800" dirty="0"/>
          </a:p>
        </p:txBody>
      </p:sp>
      <p:grpSp>
        <p:nvGrpSpPr>
          <p:cNvPr id="20" name="Grupa 19">
            <a:extLst>
              <a:ext uri="{FF2B5EF4-FFF2-40B4-BE49-F238E27FC236}">
                <a16:creationId xmlns:a16="http://schemas.microsoft.com/office/drawing/2014/main" xmlns="" id="{8A92BB6A-470A-4D4E-879D-C6C01699174D}"/>
              </a:ext>
            </a:extLst>
          </p:cNvPr>
          <p:cNvGrpSpPr/>
          <p:nvPr/>
        </p:nvGrpSpPr>
        <p:grpSpPr>
          <a:xfrm>
            <a:off x="2094271" y="1957563"/>
            <a:ext cx="7206432" cy="3742689"/>
            <a:chOff x="1770006" y="2333787"/>
            <a:chExt cx="7624366" cy="3528869"/>
          </a:xfrm>
        </p:grpSpPr>
        <p:sp>
          <p:nvSpPr>
            <p:cNvPr id="21" name="Prostokąt: zaokrąglone rogi 20">
              <a:extLst>
                <a:ext uri="{FF2B5EF4-FFF2-40B4-BE49-F238E27FC236}">
                  <a16:creationId xmlns:a16="http://schemas.microsoft.com/office/drawing/2014/main" xmlns="" id="{17DF21C3-8D6F-4A95-B57D-745078B78915}"/>
                </a:ext>
              </a:extLst>
            </p:cNvPr>
            <p:cNvSpPr/>
            <p:nvPr/>
          </p:nvSpPr>
          <p:spPr>
            <a:xfrm>
              <a:off x="1770006" y="3976194"/>
              <a:ext cx="1412368" cy="54865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l-PL" cap="small" dirty="0">
                  <a:latin typeface="+mj-lt"/>
                  <a:cs typeface="Times New Roman" panose="02020603050405020304" pitchFamily="18" charset="0"/>
                </a:rPr>
                <a:t>POOF*</a:t>
              </a:r>
            </a:p>
          </p:txBody>
        </p:sp>
        <p:sp>
          <p:nvSpPr>
            <p:cNvPr id="22" name="Prostokąt: zaokrąglone rogi 21">
              <a:extLst>
                <a:ext uri="{FF2B5EF4-FFF2-40B4-BE49-F238E27FC236}">
                  <a16:creationId xmlns:a16="http://schemas.microsoft.com/office/drawing/2014/main" xmlns="" id="{43C446D3-5574-4400-B6CF-52906CC66C4C}"/>
                </a:ext>
              </a:extLst>
            </p:cNvPr>
            <p:cNvSpPr/>
            <p:nvPr/>
          </p:nvSpPr>
          <p:spPr>
            <a:xfrm>
              <a:off x="3654066" y="5012293"/>
              <a:ext cx="1978767" cy="850363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cap="small" dirty="0" smtClean="0">
                  <a:latin typeface="+mj-lt"/>
                  <a:cs typeface="Times New Roman" panose="02020603050405020304" pitchFamily="18" charset="0"/>
                </a:rPr>
                <a:t> Регулювання настрою </a:t>
              </a:r>
              <a:endParaRPr lang="pl-PL" cap="small"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23" name="Prostokąt: zaokrąglone rogi 22">
              <a:extLst>
                <a:ext uri="{FF2B5EF4-FFF2-40B4-BE49-F238E27FC236}">
                  <a16:creationId xmlns:a16="http://schemas.microsoft.com/office/drawing/2014/main" xmlns="" id="{AEB06E87-84AF-49C2-B0CA-05802BA1A749}"/>
                </a:ext>
              </a:extLst>
            </p:cNvPr>
            <p:cNvSpPr/>
            <p:nvPr/>
          </p:nvSpPr>
          <p:spPr>
            <a:xfrm>
              <a:off x="3348420" y="2333787"/>
              <a:ext cx="2678104" cy="818685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cap="small" dirty="0" smtClean="0">
                  <a:latin typeface="+mj-lt"/>
                  <a:cs typeface="Times New Roman" panose="02020603050405020304" pitchFamily="18" charset="0"/>
                </a:rPr>
                <a:t> Порушення </a:t>
              </a:r>
              <a:r>
                <a:rPr lang="uk-UA" cap="small" dirty="0" err="1" smtClean="0">
                  <a:latin typeface="+mj-lt"/>
                  <a:cs typeface="Times New Roman" panose="02020603050405020304" pitchFamily="18" charset="0"/>
                </a:rPr>
                <a:t>пізнаввальної</a:t>
              </a:r>
              <a:r>
                <a:rPr lang="uk-UA" cap="small" dirty="0" smtClean="0">
                  <a:latin typeface="+mj-lt"/>
                  <a:cs typeface="Times New Roman" panose="02020603050405020304" pitchFamily="18" charset="0"/>
                </a:rPr>
                <a:t> функції </a:t>
              </a:r>
              <a:endParaRPr lang="en-GB" cap="small"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24" name="Prostokąt: zaokrąglone rogi 23">
              <a:extLst>
                <a:ext uri="{FF2B5EF4-FFF2-40B4-BE49-F238E27FC236}">
                  <a16:creationId xmlns:a16="http://schemas.microsoft.com/office/drawing/2014/main" xmlns="" id="{5742B0CF-D4BD-483C-8403-F2648CA2A829}"/>
                </a:ext>
              </a:extLst>
            </p:cNvPr>
            <p:cNvSpPr/>
            <p:nvPr/>
          </p:nvSpPr>
          <p:spPr>
            <a:xfrm>
              <a:off x="7375059" y="5005860"/>
              <a:ext cx="2019313" cy="850363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cap="small" dirty="0" smtClean="0">
                  <a:latin typeface="+mj-lt"/>
                  <a:cs typeface="Times New Roman" panose="02020603050405020304" pitchFamily="18" charset="0"/>
                </a:rPr>
                <a:t> Негативні наслідки </a:t>
              </a:r>
              <a:endParaRPr lang="pl-PL" cap="small"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25" name="Prostokąt: zaokrąglone rogi 24">
              <a:extLst>
                <a:ext uri="{FF2B5EF4-FFF2-40B4-BE49-F238E27FC236}">
                  <a16:creationId xmlns:a16="http://schemas.microsoft.com/office/drawing/2014/main" xmlns="" id="{AA325E1A-5C51-4811-83AE-D71ED7823A22}"/>
                </a:ext>
              </a:extLst>
            </p:cNvPr>
            <p:cNvSpPr/>
            <p:nvPr/>
          </p:nvSpPr>
          <p:spPr>
            <a:xfrm>
              <a:off x="6968667" y="2414015"/>
              <a:ext cx="2059901" cy="818685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cap="small" dirty="0" smtClean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uk-UA" cap="small" dirty="0" err="1" smtClean="0">
                  <a:latin typeface="+mj-lt"/>
                  <a:cs typeface="Times New Roman" panose="02020603050405020304" pitchFamily="18" charset="0"/>
                </a:rPr>
                <a:t>компульсивне</a:t>
              </a:r>
              <a:r>
                <a:rPr lang="uk-UA" cap="small" dirty="0" smtClean="0">
                  <a:latin typeface="+mj-lt"/>
                  <a:cs typeface="Times New Roman" panose="02020603050405020304" pitchFamily="18" charset="0"/>
                </a:rPr>
                <a:t> використання інтернету </a:t>
              </a:r>
              <a:endParaRPr lang="pl-PL" cap="small"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26" name="Owal 25">
              <a:extLst>
                <a:ext uri="{FF2B5EF4-FFF2-40B4-BE49-F238E27FC236}">
                  <a16:creationId xmlns:a16="http://schemas.microsoft.com/office/drawing/2014/main" xmlns="" id="{7D9E18F6-07F2-44FF-B7EF-9721BDAA33EA}"/>
                </a:ext>
              </a:extLst>
            </p:cNvPr>
            <p:cNvSpPr/>
            <p:nvPr/>
          </p:nvSpPr>
          <p:spPr>
            <a:xfrm>
              <a:off x="5208019" y="3791384"/>
              <a:ext cx="3010856" cy="943445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cap="small" dirty="0" smtClean="0">
                  <a:latin typeface="+mj-lt"/>
                  <a:cs typeface="Times New Roman" panose="02020603050405020304" pitchFamily="18" charset="0"/>
                </a:rPr>
                <a:t>Проблеми з самоконтролем </a:t>
              </a:r>
              <a:endParaRPr lang="pl-PL" cap="small" dirty="0">
                <a:latin typeface="+mj-lt"/>
                <a:cs typeface="Times New Roman" panose="02020603050405020304" pitchFamily="18" charset="0"/>
              </a:endParaRPr>
            </a:p>
          </p:txBody>
        </p:sp>
        <p:cxnSp>
          <p:nvCxnSpPr>
            <p:cNvPr id="27" name="Łącznik prosty ze strzałką 26">
              <a:extLst>
                <a:ext uri="{FF2B5EF4-FFF2-40B4-BE49-F238E27FC236}">
                  <a16:creationId xmlns:a16="http://schemas.microsoft.com/office/drawing/2014/main" xmlns="" id="{DA4B0E68-B03E-41A2-9814-08A312D74401}"/>
                </a:ext>
              </a:extLst>
            </p:cNvPr>
            <p:cNvCxnSpPr>
              <a:cxnSpLocks/>
              <a:stCxn id="21" idx="2"/>
              <a:endCxn id="22" idx="1"/>
            </p:cNvCxnSpPr>
            <p:nvPr/>
          </p:nvCxnSpPr>
          <p:spPr>
            <a:xfrm>
              <a:off x="2476190" y="4524848"/>
              <a:ext cx="1177875" cy="91262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8" name="Łącznik prosty ze strzałką 27">
              <a:extLst>
                <a:ext uri="{FF2B5EF4-FFF2-40B4-BE49-F238E27FC236}">
                  <a16:creationId xmlns:a16="http://schemas.microsoft.com/office/drawing/2014/main" xmlns="" id="{435D594C-E705-4A99-83AE-590A1733F5F6}"/>
                </a:ext>
              </a:extLst>
            </p:cNvPr>
            <p:cNvCxnSpPr>
              <a:cxnSpLocks/>
              <a:stCxn id="22" idx="3"/>
              <a:endCxn id="26" idx="4"/>
            </p:cNvCxnSpPr>
            <p:nvPr/>
          </p:nvCxnSpPr>
          <p:spPr>
            <a:xfrm flipV="1">
              <a:off x="5632833" y="4734829"/>
              <a:ext cx="1080614" cy="70264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9" name="Łącznik prosty ze strzałką 28">
              <a:extLst>
                <a:ext uri="{FF2B5EF4-FFF2-40B4-BE49-F238E27FC236}">
                  <a16:creationId xmlns:a16="http://schemas.microsoft.com/office/drawing/2014/main" xmlns="" id="{5D0031E4-B311-4E1F-B47A-5BF388FCBF3B}"/>
                </a:ext>
              </a:extLst>
            </p:cNvPr>
            <p:cNvCxnSpPr>
              <a:cxnSpLocks/>
              <a:stCxn id="21" idx="3"/>
              <a:endCxn id="26" idx="2"/>
            </p:cNvCxnSpPr>
            <p:nvPr/>
          </p:nvCxnSpPr>
          <p:spPr>
            <a:xfrm>
              <a:off x="3182374" y="4250521"/>
              <a:ext cx="2025645" cy="1258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30" name="Łącznik prosty ze strzałką 29">
              <a:extLst>
                <a:ext uri="{FF2B5EF4-FFF2-40B4-BE49-F238E27FC236}">
                  <a16:creationId xmlns:a16="http://schemas.microsoft.com/office/drawing/2014/main" xmlns="" id="{2FA294E2-D30C-4CA1-8159-FC8C2579D563}"/>
                </a:ext>
              </a:extLst>
            </p:cNvPr>
            <p:cNvCxnSpPr>
              <a:cxnSpLocks/>
              <a:stCxn id="26" idx="7"/>
              <a:endCxn id="25" idx="2"/>
            </p:cNvCxnSpPr>
            <p:nvPr/>
          </p:nvCxnSpPr>
          <p:spPr>
            <a:xfrm flipV="1">
              <a:off x="7777945" y="3232700"/>
              <a:ext cx="220673" cy="69684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31" name="Łącznik prosty ze strzałką 30">
              <a:extLst>
                <a:ext uri="{FF2B5EF4-FFF2-40B4-BE49-F238E27FC236}">
                  <a16:creationId xmlns:a16="http://schemas.microsoft.com/office/drawing/2014/main" xmlns="" id="{A19FB9F7-1158-4901-814C-5B005EABD11E}"/>
                </a:ext>
              </a:extLst>
            </p:cNvPr>
            <p:cNvCxnSpPr>
              <a:cxnSpLocks/>
              <a:stCxn id="26" idx="1"/>
              <a:endCxn id="23" idx="2"/>
            </p:cNvCxnSpPr>
            <p:nvPr/>
          </p:nvCxnSpPr>
          <p:spPr>
            <a:xfrm flipH="1" flipV="1">
              <a:off x="4687472" y="3152472"/>
              <a:ext cx="961477" cy="77707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32" name="Łącznik prosty ze strzałką 31">
              <a:extLst>
                <a:ext uri="{FF2B5EF4-FFF2-40B4-BE49-F238E27FC236}">
                  <a16:creationId xmlns:a16="http://schemas.microsoft.com/office/drawing/2014/main" xmlns="" id="{7C137D4B-AA88-4E9E-9F50-0DF5EEF526F4}"/>
                </a:ext>
              </a:extLst>
            </p:cNvPr>
            <p:cNvCxnSpPr>
              <a:cxnSpLocks/>
              <a:stCxn id="26" idx="5"/>
              <a:endCxn id="24" idx="0"/>
            </p:cNvCxnSpPr>
            <p:nvPr/>
          </p:nvCxnSpPr>
          <p:spPr>
            <a:xfrm>
              <a:off x="7777945" y="4596665"/>
              <a:ext cx="606771" cy="40919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33" name="pole tekstowe 32">
            <a:extLst>
              <a:ext uri="{FF2B5EF4-FFF2-40B4-BE49-F238E27FC236}">
                <a16:creationId xmlns:a16="http://schemas.microsoft.com/office/drawing/2014/main" xmlns="" id="{894D9569-1AAC-46AC-BD50-26EA88CEDD8D}"/>
              </a:ext>
            </a:extLst>
          </p:cNvPr>
          <p:cNvSpPr txBox="1"/>
          <p:nvPr/>
        </p:nvSpPr>
        <p:spPr>
          <a:xfrm>
            <a:off x="2094271" y="5949791"/>
            <a:ext cx="4738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+mj-lt"/>
              </a:rPr>
              <a:t>* POOF – </a:t>
            </a:r>
            <a:r>
              <a:rPr lang="uk-UA" sz="1400" dirty="0" smtClean="0">
                <a:latin typeface="+mj-lt"/>
              </a:rPr>
              <a:t>перевага  стосунків в он-лайн над оф-лайн  (обличчям до обличчя</a:t>
            </a:r>
            <a:r>
              <a:rPr lang="pl-PL" sz="1400" dirty="0" smtClean="0">
                <a:latin typeface="+mj-lt"/>
              </a:rPr>
              <a:t>)</a:t>
            </a:r>
            <a:endParaRPr lang="pl-PL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13159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E4490D0-3672-446A-AC12-B4830333BD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9CB82C2-DF65-4EC1-8280-F201D50F57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7E1D4427-852B-4B37-8E76-0E9F1810BA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FA4CD5CB-D209-4D70-8CA4-629731C592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1B5A5A0-12DA-47C6-B95B-EB3ED044A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uk-UA" sz="6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Зміни  в часи пандемії </a:t>
            </a:r>
            <a:r>
              <a:rPr lang="en-US" sz="6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COVID-19</a:t>
            </a:r>
            <a:endParaRPr lang="en-US" sz="6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xmlns="" id="{597AAB7A-FBFE-4BC4-9721-564ACBA6E5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8929" y="505396"/>
            <a:ext cx="6672153" cy="5054156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5C6A2BAE-B461-4B55-8E1F-0722ABDD13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4C27B90-DF2B-4D00-BA07-18ED774CD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593ACC25-C262-417A-8AA9-0641C772BD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xmlns="" id="{51E5EDAD-D478-4AE0-A702-DD45CC3EC9CF}"/>
              </a:ext>
            </a:extLst>
          </p:cNvPr>
          <p:cNvSpPr txBox="1"/>
          <p:nvPr/>
        </p:nvSpPr>
        <p:spPr>
          <a:xfrm>
            <a:off x="43334" y="5767829"/>
            <a:ext cx="122041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b="0" i="0" dirty="0" err="1">
                <a:effectLst/>
                <a:latin typeface="+mj-lt"/>
              </a:rPr>
              <a:t>Santomauro</a:t>
            </a:r>
            <a:r>
              <a:rPr lang="pl-PL" sz="1600" b="0" i="0" dirty="0">
                <a:effectLst/>
                <a:latin typeface="+mj-lt"/>
              </a:rPr>
              <a:t>, D. et al. (2021). </a:t>
            </a:r>
            <a:r>
              <a:rPr lang="en-US" sz="1600" b="0" i="0" dirty="0">
                <a:effectLst/>
                <a:latin typeface="+mj-lt"/>
              </a:rPr>
              <a:t>Global prevalence and burden of depressive and anxiety disorders in 204 countries and territories in 2020 due to the COVID-19 pandemic</a:t>
            </a:r>
            <a:r>
              <a:rPr lang="pl-PL" sz="1600" b="0" i="0" dirty="0">
                <a:effectLst/>
                <a:latin typeface="+mj-lt"/>
              </a:rPr>
              <a:t>. The Lancet, 398, </a:t>
            </a:r>
            <a:r>
              <a:rPr lang="pl-PL" sz="1600" b="0" i="0" u="none" strike="noStrike" cap="all" dirty="0">
                <a:effectLst/>
                <a:latin typeface="+mj-lt"/>
              </a:rPr>
              <a:t>10312</a:t>
            </a:r>
            <a:r>
              <a:rPr lang="pl-PL" sz="1600" b="0" i="0" cap="all" dirty="0">
                <a:effectLst/>
                <a:latin typeface="+mj-lt"/>
              </a:rPr>
              <a:t>, P1700-1712</a:t>
            </a:r>
            <a:endParaRPr lang="en-US" sz="1600" b="0" i="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19447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D14FADF-55D1-4DD0-92B7-18265E41B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577" y="286603"/>
            <a:ext cx="11771291" cy="898253"/>
          </a:xfrm>
        </p:spPr>
        <p:txBody>
          <a:bodyPr/>
          <a:lstStyle/>
          <a:p>
            <a:r>
              <a:rPr lang="uk-UA" dirty="0" smtClean="0"/>
              <a:t> </a:t>
            </a:r>
            <a:r>
              <a:rPr lang="uk-UA" sz="4400" dirty="0" smtClean="0"/>
              <a:t>Розлади </a:t>
            </a:r>
            <a:r>
              <a:rPr lang="uk-UA" sz="4400" dirty="0" err="1" smtClean="0"/>
              <a:t>пов</a:t>
            </a:r>
            <a:r>
              <a:rPr lang="en-US" sz="4400" dirty="0" smtClean="0"/>
              <a:t>’</a:t>
            </a:r>
            <a:r>
              <a:rPr lang="uk-UA" sz="4400" dirty="0" err="1" smtClean="0"/>
              <a:t>язані</a:t>
            </a:r>
            <a:r>
              <a:rPr lang="uk-UA" sz="4400" dirty="0" smtClean="0"/>
              <a:t>  з інтернетом в часи </a:t>
            </a:r>
            <a:r>
              <a:rPr lang="pl-PL" sz="4400" dirty="0" smtClean="0"/>
              <a:t> </a:t>
            </a:r>
            <a:r>
              <a:rPr lang="pl-PL" sz="4400" dirty="0"/>
              <a:t>COVID-19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CBDAC3A-8E25-4A42-9A73-6A8C84BBB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956986"/>
            <a:ext cx="10509701" cy="4097227"/>
          </a:xfrm>
        </p:spPr>
        <p:txBody>
          <a:bodyPr>
            <a:noAutofit/>
          </a:bodyPr>
          <a:lstStyle/>
          <a:p>
            <a:pPr>
              <a:buFont typeface="Calibri Light" panose="020F0302020204030204" pitchFamily="34" charset="0"/>
              <a:buChar char="→"/>
            </a:pPr>
            <a:r>
              <a:rPr lang="pl-PL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uk-UA" sz="2400" dirty="0">
                <a:solidFill>
                  <a:schemeClr val="tx1"/>
                </a:solidFill>
                <a:latin typeface="+mj-lt"/>
              </a:rPr>
              <a:t> Розлади та стрес, пов’язані з </a:t>
            </a:r>
            <a:r>
              <a:rPr lang="uk-UA" sz="2400" dirty="0" smtClean="0">
                <a:solidFill>
                  <a:schemeClr val="tx1"/>
                </a:solidFill>
                <a:latin typeface="+mj-lt"/>
              </a:rPr>
              <a:t>інтернетом</a:t>
            </a:r>
            <a:r>
              <a:rPr lang="uk-UA" sz="2400" dirty="0">
                <a:solidFill>
                  <a:schemeClr val="tx1"/>
                </a:solidFill>
                <a:latin typeface="+mj-lt"/>
              </a:rPr>
              <a:t>, тривога, депресія при </a:t>
            </a:r>
            <a:r>
              <a:rPr lang="en-GB" sz="2400" dirty="0" smtClean="0">
                <a:solidFill>
                  <a:schemeClr val="tx1"/>
                </a:solidFill>
                <a:latin typeface="+mj-lt"/>
              </a:rPr>
              <a:t>COVID-19</a:t>
            </a:r>
            <a:endParaRPr lang="uk-UA" sz="2400" dirty="0" smtClean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r>
              <a:rPr lang="en-GB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GB" sz="1600" dirty="0">
                <a:solidFill>
                  <a:schemeClr val="tx1"/>
                </a:solidFill>
                <a:latin typeface="+mj-lt"/>
              </a:rPr>
              <a:t>(Chen et al., 2021) </a:t>
            </a:r>
            <a:r>
              <a:rPr lang="en-GB" sz="2400" dirty="0">
                <a:solidFill>
                  <a:schemeClr val="tx1"/>
                </a:solidFill>
                <a:latin typeface="+mj-lt"/>
              </a:rPr>
              <a:t>(</a:t>
            </a:r>
            <a:r>
              <a:rPr lang="uk-UA" sz="2400" dirty="0">
                <a:solidFill>
                  <a:schemeClr val="tx1"/>
                </a:solidFill>
                <a:latin typeface="+mj-lt"/>
              </a:rPr>
              <a:t>вище у дорослих (</a:t>
            </a:r>
            <a:r>
              <a:rPr lang="en-GB" sz="1600" dirty="0" err="1">
                <a:solidFill>
                  <a:schemeClr val="tx1"/>
                </a:solidFill>
                <a:latin typeface="+mj-lt"/>
              </a:rPr>
              <a:t>Tull</a:t>
            </a:r>
            <a:r>
              <a:rPr lang="en-GB" sz="1600" dirty="0">
                <a:solidFill>
                  <a:schemeClr val="tx1"/>
                </a:solidFill>
                <a:latin typeface="+mj-lt"/>
              </a:rPr>
              <a:t> et al., 2020</a:t>
            </a:r>
            <a:r>
              <a:rPr lang="en-GB" sz="2400" dirty="0">
                <a:solidFill>
                  <a:schemeClr val="tx1"/>
                </a:solidFill>
                <a:latin typeface="+mj-lt"/>
              </a:rPr>
              <a:t>)</a:t>
            </a:r>
            <a:endParaRPr lang="pl-PL" sz="1800" dirty="0">
              <a:solidFill>
                <a:schemeClr val="tx1"/>
              </a:solidFill>
              <a:latin typeface="+mj-lt"/>
            </a:endParaRPr>
          </a:p>
          <a:p>
            <a:pPr>
              <a:buFont typeface="Calibri Light" panose="020F0302020204030204" pitchFamily="34" charset="0"/>
              <a:buChar char="→"/>
            </a:pPr>
            <a:r>
              <a:rPr lang="uk-UA" sz="2400" dirty="0">
                <a:solidFill>
                  <a:schemeClr val="tx1"/>
                </a:solidFill>
                <a:latin typeface="+mj-lt"/>
              </a:rPr>
              <a:t>Діти та підлітки збільшують кількість часу, який вони проводять за іграми, але лише у підлітків спостерігається посилення симптомів під час </a:t>
            </a:r>
            <a:r>
              <a:rPr lang="pl-PL" sz="2400" dirty="0">
                <a:solidFill>
                  <a:schemeClr val="tx1"/>
                </a:solidFill>
                <a:latin typeface="+mj-lt"/>
              </a:rPr>
              <a:t>COVID-19 </a:t>
            </a:r>
            <a:r>
              <a:rPr lang="pl-PL" sz="1400" dirty="0">
                <a:solidFill>
                  <a:schemeClr val="tx1"/>
                </a:solidFill>
                <a:latin typeface="+mj-lt"/>
              </a:rPr>
              <a:t>(Teng et al. </a:t>
            </a:r>
            <a:r>
              <a:rPr lang="pl-PL" sz="1400" dirty="0" smtClean="0">
                <a:solidFill>
                  <a:schemeClr val="tx1"/>
                </a:solidFill>
                <a:latin typeface="+mj-lt"/>
              </a:rPr>
              <a:t>2021)</a:t>
            </a:r>
            <a:r>
              <a:rPr lang="pl-PL" sz="1400" dirty="0" smtClean="0">
                <a:solidFill>
                  <a:schemeClr val="tx1"/>
                </a:solidFill>
                <a:latin typeface="+mj-lt"/>
              </a:rPr>
              <a:t> </a:t>
            </a:r>
            <a:endParaRPr lang="pl-PL" sz="1400" dirty="0">
              <a:solidFill>
                <a:schemeClr val="tx1"/>
              </a:solidFill>
              <a:latin typeface="+mj-lt"/>
            </a:endParaRPr>
          </a:p>
          <a:p>
            <a:pPr>
              <a:buFont typeface="Calibri Light" panose="020F0302020204030204" pitchFamily="34" charset="0"/>
              <a:buChar char="→"/>
            </a:pPr>
            <a:r>
              <a:rPr lang="ru-RU" sz="2400" dirty="0" err="1">
                <a:solidFill>
                  <a:schemeClr val="tx1"/>
                </a:solidFill>
                <a:latin typeface="+mj-lt"/>
              </a:rPr>
              <a:t>Зміна</a:t>
            </a:r>
            <a:r>
              <a:rPr lang="ru-RU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+mj-lt"/>
              </a:rPr>
              <a:t>поширеності</a:t>
            </a:r>
            <a:r>
              <a:rPr lang="ru-RU" sz="2400" dirty="0">
                <a:solidFill>
                  <a:schemeClr val="tx1"/>
                </a:solidFill>
                <a:latin typeface="+mj-lt"/>
              </a:rPr>
              <a:t> IGD з 3,7% до 5,9% в </a:t>
            </a:r>
            <a:r>
              <a:rPr lang="ru-RU" sz="2400" dirty="0" err="1">
                <a:solidFill>
                  <a:schemeClr val="tx1"/>
                </a:solidFill>
                <a:latin typeface="+mj-lt"/>
              </a:rPr>
              <a:t>Японії</a:t>
            </a:r>
            <a:r>
              <a:rPr lang="ru-RU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+mj-lt"/>
              </a:rPr>
              <a:t>(</a:t>
            </a:r>
            <a:r>
              <a:rPr lang="ru-RU" sz="1600" dirty="0" err="1">
                <a:solidFill>
                  <a:schemeClr val="tx1"/>
                </a:solidFill>
                <a:latin typeface="+mj-lt"/>
              </a:rPr>
              <a:t>Oka</a:t>
            </a:r>
            <a:r>
              <a:rPr lang="ru-RU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j-lt"/>
              </a:rPr>
              <a:t>et</a:t>
            </a:r>
            <a:r>
              <a:rPr lang="ru-RU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j-lt"/>
              </a:rPr>
              <a:t>al</a:t>
            </a:r>
            <a:r>
              <a:rPr lang="ru-RU" sz="1600" dirty="0">
                <a:solidFill>
                  <a:schemeClr val="tx1"/>
                </a:solidFill>
                <a:latin typeface="+mj-lt"/>
              </a:rPr>
              <a:t>., 2021)</a:t>
            </a:r>
            <a:r>
              <a:rPr lang="ru-RU" sz="2400" dirty="0">
                <a:solidFill>
                  <a:schemeClr val="tx1"/>
                </a:solidFill>
                <a:latin typeface="+mj-lt"/>
              </a:rPr>
              <a:t>. В </a:t>
            </a:r>
            <a:r>
              <a:rPr lang="ru-RU" sz="2400" dirty="0" err="1">
                <a:solidFill>
                  <a:schemeClr val="tx1"/>
                </a:solidFill>
                <a:latin typeface="+mj-lt"/>
              </a:rPr>
              <a:t>інших</a:t>
            </a:r>
            <a:r>
              <a:rPr lang="ru-RU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+mj-lt"/>
              </a:rPr>
              <a:t>популяційних</a:t>
            </a:r>
            <a:r>
              <a:rPr lang="ru-RU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+mj-lt"/>
              </a:rPr>
              <a:t>дослідженнях</a:t>
            </a:r>
            <a:r>
              <a:rPr lang="ru-RU" sz="2400" dirty="0">
                <a:solidFill>
                  <a:schemeClr val="tx1"/>
                </a:solidFill>
                <a:latin typeface="+mj-lt"/>
              </a:rPr>
              <a:t> 1-2,5% до </a:t>
            </a:r>
            <a:r>
              <a:rPr lang="ru-RU" sz="2400" dirty="0" err="1">
                <a:solidFill>
                  <a:schemeClr val="tx1"/>
                </a:solidFill>
                <a:latin typeface="+mj-lt"/>
              </a:rPr>
              <a:t>пандемії</a:t>
            </a:r>
            <a:r>
              <a:rPr lang="ru-RU" sz="2400" dirty="0">
                <a:solidFill>
                  <a:schemeClr val="tx1"/>
                </a:solidFill>
                <a:latin typeface="+mj-lt"/>
              </a:rPr>
              <a:t>.</a:t>
            </a:r>
            <a:r>
              <a:rPr lang="pl-PL" sz="2400" dirty="0" smtClean="0">
                <a:solidFill>
                  <a:schemeClr val="tx1"/>
                </a:solidFill>
                <a:latin typeface="+mj-lt"/>
              </a:rPr>
              <a:t> </a:t>
            </a:r>
            <a:endParaRPr lang="uk-UA" sz="2400" dirty="0" smtClean="0">
              <a:solidFill>
                <a:schemeClr val="tx1"/>
              </a:solidFill>
              <a:latin typeface="+mj-lt"/>
            </a:endParaRPr>
          </a:p>
          <a:p>
            <a:pPr>
              <a:buFont typeface="Calibri Light" panose="020F0302020204030204" pitchFamily="34" charset="0"/>
              <a:buChar char="→"/>
            </a:pPr>
            <a:r>
              <a:rPr lang="uk-UA" sz="2400" dirty="0">
                <a:solidFill>
                  <a:schemeClr val="tx1"/>
                </a:solidFill>
                <a:latin typeface="+mj-lt"/>
              </a:rPr>
              <a:t>Збільшення використання смартфонів і </a:t>
            </a:r>
            <a:r>
              <a:rPr lang="uk-UA" sz="2400" dirty="0" smtClean="0">
                <a:solidFill>
                  <a:schemeClr val="tx1"/>
                </a:solidFill>
                <a:latin typeface="+mj-lt"/>
              </a:rPr>
              <a:t>соціальних мереж серед дітей </a:t>
            </a:r>
            <a:r>
              <a:rPr lang="pl-PL" sz="1800" dirty="0" smtClean="0">
                <a:solidFill>
                  <a:schemeClr val="tx1"/>
                </a:solidFill>
                <a:latin typeface="+mj-lt"/>
              </a:rPr>
              <a:t>(</a:t>
            </a:r>
            <a:r>
              <a:rPr lang="pl-PL" sz="1800" dirty="0">
                <a:solidFill>
                  <a:schemeClr val="tx1"/>
                </a:solidFill>
                <a:latin typeface="+mj-lt"/>
              </a:rPr>
              <a:t>Chen et al., 2021)</a:t>
            </a:r>
          </a:p>
          <a:p>
            <a:pPr>
              <a:buFont typeface="Calibri Light" panose="020F0302020204030204" pitchFamily="34" charset="0"/>
              <a:buChar char="→"/>
            </a:pPr>
            <a:r>
              <a:rPr lang="pl-PL" sz="2400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+mj-lt"/>
              </a:rPr>
              <a:t>Ігри</a:t>
            </a:r>
            <a:r>
              <a:rPr lang="ru-RU" sz="2400" dirty="0">
                <a:solidFill>
                  <a:schemeClr val="tx1"/>
                </a:solidFill>
                <a:latin typeface="+mj-lt"/>
              </a:rPr>
              <a:t> позитивно </a:t>
            </a:r>
            <a:r>
              <a:rPr lang="ru-RU" sz="2400" dirty="0" err="1">
                <a:solidFill>
                  <a:schemeClr val="tx1"/>
                </a:solidFill>
                <a:latin typeface="+mj-lt"/>
              </a:rPr>
              <a:t>впливають</a:t>
            </a:r>
            <a:r>
              <a:rPr lang="ru-RU" sz="2400" dirty="0">
                <a:solidFill>
                  <a:schemeClr val="tx1"/>
                </a:solidFill>
                <a:latin typeface="+mj-lt"/>
              </a:rPr>
              <a:t> на </a:t>
            </a:r>
            <a:r>
              <a:rPr lang="ru-RU" sz="2400" dirty="0" err="1">
                <a:solidFill>
                  <a:schemeClr val="tx1"/>
                </a:solidFill>
                <a:latin typeface="+mj-lt"/>
              </a:rPr>
              <a:t>психічне</a:t>
            </a:r>
            <a:r>
              <a:rPr lang="ru-RU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+mj-lt"/>
              </a:rPr>
              <a:t>здоров’я</a:t>
            </a:r>
            <a:r>
              <a:rPr lang="ru-RU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pl-PL" sz="1800" b="0" i="0" dirty="0" smtClean="0">
                <a:solidFill>
                  <a:schemeClr val="tx1"/>
                </a:solidFill>
                <a:effectLst/>
                <a:latin typeface="+mj-lt"/>
              </a:rPr>
              <a:t>(</a:t>
            </a:r>
            <a:r>
              <a:rPr lang="pl-PL" sz="1800" i="0" dirty="0">
                <a:solidFill>
                  <a:schemeClr val="tx1"/>
                </a:solidFill>
                <a:effectLst/>
                <a:latin typeface="+mj-lt"/>
              </a:rPr>
              <a:t>Barr i Copeland-Stewart, 2021)</a:t>
            </a:r>
          </a:p>
          <a:p>
            <a:pPr marL="0" indent="0">
              <a:buNone/>
            </a:pPr>
            <a:endParaRPr lang="pl-PL" sz="24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79072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D0E5B2D-671C-4094-AB59-D04C03E3C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Психічне </a:t>
            </a:r>
            <a:r>
              <a:rPr lang="uk-UA" dirty="0" err="1" smtClean="0"/>
              <a:t>здоров</a:t>
            </a:r>
            <a:r>
              <a:rPr lang="pl-PL" dirty="0" smtClean="0"/>
              <a:t>’</a:t>
            </a:r>
            <a:r>
              <a:rPr lang="uk-UA" dirty="0" smtClean="0"/>
              <a:t>я в часи </a:t>
            </a:r>
            <a:r>
              <a:rPr lang="pl-PL" dirty="0" smtClean="0"/>
              <a:t>COVID-19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A9CAE182-097A-4525-AB39-BE15EF90F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47490"/>
          </a:xfrm>
        </p:spPr>
        <p:txBody>
          <a:bodyPr>
            <a:normAutofit/>
          </a:bodyPr>
          <a:lstStyle/>
          <a:p>
            <a:pPr>
              <a:buFont typeface="Calibri Light" panose="020F0302020204030204" pitchFamily="34" charset="0"/>
              <a:buChar char="→"/>
            </a:pPr>
            <a:r>
              <a:rPr lang="pl-PL" sz="240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uk-UA" sz="2400" dirty="0" smtClean="0">
                <a:solidFill>
                  <a:srgbClr val="333333"/>
                </a:solidFill>
                <a:latin typeface="+mj-lt"/>
                <a:ea typeface="Calibri" panose="020F0502020204030204" pitchFamily="34" charset="0"/>
              </a:rPr>
              <a:t> Поширеність страху </a:t>
            </a:r>
            <a:r>
              <a:rPr lang="pl-PL" sz="2400" dirty="0" smtClean="0">
                <a:solidFill>
                  <a:srgbClr val="333333"/>
                </a:solidFill>
                <a:effectLst/>
                <a:latin typeface="+mj-lt"/>
                <a:ea typeface="Calibri" panose="020F0502020204030204" pitchFamily="34" charset="0"/>
              </a:rPr>
              <a:t>:</a:t>
            </a:r>
            <a:endParaRPr lang="pl-PL" sz="2400" dirty="0">
              <a:solidFill>
                <a:srgbClr val="333333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>
              <a:buFont typeface="Calibri Light" panose="020F0302020204030204" pitchFamily="34" charset="0"/>
              <a:buChar char="→"/>
            </a:pPr>
            <a:endParaRPr lang="pl-PL" sz="2400" dirty="0">
              <a:solidFill>
                <a:srgbClr val="333333"/>
              </a:solidFill>
              <a:latin typeface="+mj-lt"/>
            </a:endParaRPr>
          </a:p>
          <a:p>
            <a:pPr marL="0" indent="0">
              <a:buNone/>
            </a:pPr>
            <a:endParaRPr lang="pl-PL" sz="2400" dirty="0">
              <a:solidFill>
                <a:srgbClr val="333333"/>
              </a:solidFill>
              <a:latin typeface="+mj-lt"/>
            </a:endParaRPr>
          </a:p>
          <a:p>
            <a:pPr>
              <a:buFont typeface="Calibri Light" panose="020F0302020204030204" pitchFamily="34" charset="0"/>
              <a:buChar char="→"/>
            </a:pPr>
            <a:r>
              <a:rPr lang="pl-PL" sz="2400" dirty="0">
                <a:solidFill>
                  <a:srgbClr val="333333"/>
                </a:solidFill>
                <a:latin typeface="+mj-lt"/>
              </a:rPr>
              <a:t> </a:t>
            </a:r>
            <a:r>
              <a:rPr lang="uk-UA" sz="2400" dirty="0" smtClean="0">
                <a:solidFill>
                  <a:srgbClr val="333333"/>
                </a:solidFill>
                <a:latin typeface="+mj-lt"/>
              </a:rPr>
              <a:t> Поширеність депресії</a:t>
            </a:r>
            <a:r>
              <a:rPr lang="pl-PL" sz="2400" dirty="0" smtClean="0">
                <a:solidFill>
                  <a:srgbClr val="333333"/>
                </a:solidFill>
                <a:latin typeface="+mj-lt"/>
              </a:rPr>
              <a:t>:</a:t>
            </a:r>
            <a:endParaRPr lang="pl-PL" sz="2400" dirty="0">
              <a:solidFill>
                <a:srgbClr val="333333"/>
              </a:solidFill>
              <a:latin typeface="+mj-lt"/>
            </a:endParaRPr>
          </a:p>
          <a:p>
            <a:pPr>
              <a:buFont typeface="Calibri Light" panose="020F0302020204030204" pitchFamily="34" charset="0"/>
              <a:buChar char="→"/>
            </a:pPr>
            <a:endParaRPr lang="pl-PL" sz="2400" dirty="0">
              <a:solidFill>
                <a:srgbClr val="333333"/>
              </a:solidFill>
              <a:latin typeface="+mj-lt"/>
            </a:endParaRPr>
          </a:p>
          <a:p>
            <a:pPr>
              <a:buFont typeface="Calibri Light" panose="020F0302020204030204" pitchFamily="34" charset="0"/>
              <a:buChar char="→"/>
            </a:pPr>
            <a:endParaRPr lang="pl-PL" sz="2400" dirty="0">
              <a:solidFill>
                <a:srgbClr val="333333"/>
              </a:solidFill>
              <a:latin typeface="+mj-lt"/>
            </a:endParaRPr>
          </a:p>
          <a:p>
            <a:pPr>
              <a:buFont typeface="Calibri Light" panose="020F0302020204030204" pitchFamily="34" charset="0"/>
              <a:buChar char="→"/>
            </a:pPr>
            <a:endParaRPr lang="pl-PL" sz="2400" dirty="0">
              <a:solidFill>
                <a:srgbClr val="333333"/>
              </a:solidFill>
              <a:latin typeface="+mj-lt"/>
            </a:endParaRPr>
          </a:p>
          <a:p>
            <a:pPr lvl="1">
              <a:buFont typeface="Calibri Light" panose="020F0302020204030204" pitchFamily="34" charset="0"/>
              <a:buChar char="→"/>
            </a:pPr>
            <a:r>
              <a:rPr lang="uk-UA" sz="22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uk-UA" sz="2200" dirty="0" err="1" smtClean="0">
                <a:solidFill>
                  <a:srgbClr val="333333"/>
                </a:solidFill>
                <a:latin typeface="+mj-lt"/>
              </a:rPr>
              <a:t>Лонгітюдні</a:t>
            </a:r>
            <a:r>
              <a:rPr lang="uk-UA" sz="2200" dirty="0" smtClean="0">
                <a:solidFill>
                  <a:srgbClr val="333333"/>
                </a:solidFill>
                <a:latin typeface="+mj-lt"/>
              </a:rPr>
              <a:t>  </a:t>
            </a:r>
            <a:r>
              <a:rPr lang="uk-UA" sz="2200" dirty="0">
                <a:solidFill>
                  <a:srgbClr val="333333"/>
                </a:solidFill>
                <a:latin typeface="+mj-lt"/>
              </a:rPr>
              <a:t>дослідження: зростання </a:t>
            </a:r>
            <a:r>
              <a:rPr lang="uk-UA" sz="2200" dirty="0" smtClean="0">
                <a:solidFill>
                  <a:srgbClr val="333333"/>
                </a:solidFill>
                <a:latin typeface="+mj-lt"/>
              </a:rPr>
              <a:t>тривоги</a:t>
            </a:r>
            <a:r>
              <a:rPr lang="uk-UA" sz="22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l-PL" sz="2200" dirty="0" smtClean="0">
                <a:solidFill>
                  <a:srgbClr val="333333"/>
                </a:solidFill>
                <a:latin typeface="+mj-lt"/>
              </a:rPr>
              <a:t>z </a:t>
            </a:r>
            <a:r>
              <a:rPr lang="pl-PL" sz="2200" dirty="0">
                <a:solidFill>
                  <a:srgbClr val="333333"/>
                </a:solidFill>
                <a:latin typeface="+mj-lt"/>
              </a:rPr>
              <a:t>8,1% (2019) </a:t>
            </a:r>
            <a:r>
              <a:rPr lang="uk-UA" sz="2200" dirty="0" smtClean="0">
                <a:solidFill>
                  <a:srgbClr val="333333"/>
                </a:solidFill>
                <a:latin typeface="+mj-lt"/>
              </a:rPr>
              <a:t> до </a:t>
            </a:r>
            <a:r>
              <a:rPr lang="pl-PL" sz="22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l-PL" sz="2200" dirty="0">
                <a:solidFill>
                  <a:srgbClr val="333333"/>
                </a:solidFill>
                <a:latin typeface="+mj-lt"/>
              </a:rPr>
              <a:t>21,% (2020) </a:t>
            </a:r>
            <a:r>
              <a:rPr lang="pl-PL" sz="1600" dirty="0">
                <a:solidFill>
                  <a:srgbClr val="333333"/>
                </a:solidFill>
                <a:latin typeface="+mj-lt"/>
              </a:rPr>
              <a:t>(</a:t>
            </a:r>
            <a:r>
              <a:rPr lang="en-US" sz="1600" dirty="0">
                <a:solidFill>
                  <a:srgbClr val="2E2E2E"/>
                </a:solidFill>
                <a:effectLst/>
                <a:latin typeface="+mj-lt"/>
                <a:ea typeface="Calibri" panose="020F0502020204030204" pitchFamily="34" charset="0"/>
              </a:rPr>
              <a:t>Daly </a:t>
            </a:r>
            <a:r>
              <a:rPr lang="pl-PL" sz="1600" dirty="0">
                <a:solidFill>
                  <a:srgbClr val="2E2E2E"/>
                </a:solidFill>
                <a:effectLst/>
                <a:latin typeface="+mj-lt"/>
                <a:ea typeface="Calibri" panose="020F0502020204030204" pitchFamily="34" charset="0"/>
              </a:rPr>
              <a:t>i</a:t>
            </a:r>
            <a:r>
              <a:rPr lang="en-US" sz="1600" dirty="0">
                <a:solidFill>
                  <a:srgbClr val="2E2E2E"/>
                </a:solidFill>
                <a:effectLst/>
                <a:latin typeface="+mj-lt"/>
                <a:ea typeface="Calibri" panose="020F0502020204030204" pitchFamily="34" charset="0"/>
              </a:rPr>
              <a:t> Robinson</a:t>
            </a:r>
            <a:r>
              <a:rPr lang="pl-PL" sz="1600" dirty="0">
                <a:solidFill>
                  <a:srgbClr val="2E2E2E"/>
                </a:solidFill>
                <a:effectLst/>
                <a:latin typeface="+mj-lt"/>
                <a:ea typeface="Calibri" panose="020F0502020204030204" pitchFamily="34" charset="0"/>
              </a:rPr>
              <a:t>, </a:t>
            </a:r>
            <a:r>
              <a:rPr lang="en-US" sz="1600" dirty="0">
                <a:solidFill>
                  <a:srgbClr val="2E2E2E"/>
                </a:solidFill>
                <a:effectLst/>
                <a:latin typeface="+mj-lt"/>
                <a:ea typeface="Calibri" panose="020F0502020204030204" pitchFamily="34" charset="0"/>
              </a:rPr>
              <a:t>2021)</a:t>
            </a:r>
            <a:r>
              <a:rPr lang="pl-PL" sz="1600" dirty="0">
                <a:solidFill>
                  <a:srgbClr val="2E2E2E"/>
                </a:solidFill>
                <a:effectLst/>
                <a:latin typeface="+mj-lt"/>
                <a:ea typeface="Calibri" panose="020F0502020204030204" pitchFamily="34" charset="0"/>
              </a:rPr>
              <a:t>; </a:t>
            </a:r>
            <a:r>
              <a:rPr lang="uk-UA" sz="2200" dirty="0" smtClean="0">
                <a:solidFill>
                  <a:srgbClr val="2E2E2E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uk-UA" sz="2200" dirty="0" err="1" smtClean="0">
                <a:solidFill>
                  <a:srgbClr val="2E2E2E"/>
                </a:solidFill>
                <a:effectLst/>
                <a:latin typeface="+mj-lt"/>
                <a:ea typeface="Calibri" panose="020F0502020204030204" pitchFamily="34" charset="0"/>
              </a:rPr>
              <a:t>відстутність</a:t>
            </a:r>
            <a:r>
              <a:rPr lang="uk-UA" sz="2200" dirty="0" smtClean="0">
                <a:solidFill>
                  <a:srgbClr val="2E2E2E"/>
                </a:solidFill>
                <a:effectLst/>
                <a:latin typeface="+mj-lt"/>
                <a:ea typeface="Calibri" panose="020F0502020204030204" pitchFamily="34" charset="0"/>
              </a:rPr>
              <a:t> змін </a:t>
            </a:r>
            <a:r>
              <a:rPr lang="pl-PL" sz="1600" dirty="0" smtClean="0">
                <a:solidFill>
                  <a:srgbClr val="2E2E2E"/>
                </a:solidFill>
                <a:effectLst/>
                <a:latin typeface="+mj-lt"/>
                <a:ea typeface="Calibri" panose="020F0502020204030204" pitchFamily="34" charset="0"/>
              </a:rPr>
              <a:t>(</a:t>
            </a:r>
            <a:r>
              <a:rPr lang="en-US" sz="1600" dirty="0">
                <a:solidFill>
                  <a:srgbClr val="2E2E2E"/>
                </a:solidFill>
                <a:effectLst/>
                <a:latin typeface="+mj-lt"/>
                <a:ea typeface="Calibri" panose="020F0502020204030204" pitchFamily="34" charset="0"/>
              </a:rPr>
              <a:t>Hyland et al.</a:t>
            </a:r>
            <a:r>
              <a:rPr lang="pl-PL" sz="1600" dirty="0">
                <a:solidFill>
                  <a:srgbClr val="2E2E2E"/>
                </a:solidFill>
                <a:effectLst/>
                <a:latin typeface="+mj-lt"/>
                <a:ea typeface="Calibri" panose="020F0502020204030204" pitchFamily="34" charset="0"/>
              </a:rPr>
              <a:t>, </a:t>
            </a:r>
            <a:r>
              <a:rPr lang="en-US" sz="1600" dirty="0">
                <a:solidFill>
                  <a:srgbClr val="2E2E2E"/>
                </a:solidFill>
                <a:effectLst/>
                <a:latin typeface="+mj-lt"/>
                <a:ea typeface="Calibri" panose="020F0502020204030204" pitchFamily="34" charset="0"/>
              </a:rPr>
              <a:t>2021)</a:t>
            </a:r>
            <a:endParaRPr lang="pl-PL" sz="1600" dirty="0">
              <a:latin typeface="+mj-lt"/>
            </a:endParaRP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xmlns="" id="{B2C3076C-60D8-45BE-839E-C54BBB4ED5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804474"/>
              </p:ext>
            </p:extLst>
          </p:nvPr>
        </p:nvGraphicFramePr>
        <p:xfrm>
          <a:off x="1524854" y="2439710"/>
          <a:ext cx="6850744" cy="792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39248">
                  <a:extLst>
                    <a:ext uri="{9D8B030D-6E8A-4147-A177-3AD203B41FA5}">
                      <a16:colId xmlns:a16="http://schemas.microsoft.com/office/drawing/2014/main" xmlns="" val="1608883673"/>
                    </a:ext>
                  </a:extLst>
                </a:gridCol>
                <a:gridCol w="3611496">
                  <a:extLst>
                    <a:ext uri="{9D8B030D-6E8A-4147-A177-3AD203B41FA5}">
                      <a16:colId xmlns:a16="http://schemas.microsoft.com/office/drawing/2014/main" xmlns="" val="24491747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31</a:t>
                      </a:r>
                      <a:r>
                        <a:rPr lang="pl-PL" sz="2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,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9% </a:t>
                      </a:r>
                      <a:r>
                        <a:rPr lang="pl-PL" sz="2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27</a:t>
                      </a:r>
                      <a:r>
                        <a:rPr lang="pl-PL" sz="2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,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5% </a:t>
                      </a:r>
                      <a:r>
                        <a:rPr lang="pl-PL" sz="2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36</a:t>
                      </a:r>
                      <a:r>
                        <a:rPr lang="pl-PL" sz="2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,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7%) </a:t>
                      </a:r>
                      <a:endParaRPr lang="pl-PL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Salari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et al., 2020) </a:t>
                      </a:r>
                      <a:endParaRPr lang="pl-PL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89637680"/>
                  </a:ext>
                </a:extLst>
              </a:tr>
              <a:tr h="163187">
                <a:tc>
                  <a:txBody>
                    <a:bodyPr/>
                    <a:lstStyle/>
                    <a:p>
                      <a:pPr algn="ctr"/>
                      <a:r>
                        <a:rPr lang="pl-PL" sz="2000" kern="1200" dirty="0">
                          <a:solidFill>
                            <a:schemeClr val="tx1"/>
                          </a:solidFill>
                          <a:latin typeface="+mj-lt"/>
                        </a:rPr>
                        <a:t>od 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  <a:r>
                        <a:rPr lang="pl-PL" sz="2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,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3% </a:t>
                      </a:r>
                      <a:r>
                        <a:rPr lang="pl-PL" sz="2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do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50</a:t>
                      </a:r>
                      <a:r>
                        <a:rPr lang="pl-PL" sz="2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,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9% </a:t>
                      </a:r>
                      <a:endParaRPr lang="pl-PL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Xiong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et al., 2020)</a:t>
                      </a:r>
                      <a:endParaRPr lang="pl-PL" sz="20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767142592"/>
                  </a:ext>
                </a:extLst>
              </a:tr>
            </a:tbl>
          </a:graphicData>
        </a:graphic>
      </p:graphicFrame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xmlns="" id="{9AFAFD67-8BE0-4073-8BCA-1F748B7A8F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60702"/>
              </p:ext>
            </p:extLst>
          </p:nvPr>
        </p:nvGraphicFramePr>
        <p:xfrm>
          <a:off x="1446733" y="3956282"/>
          <a:ext cx="6850744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39248">
                  <a:extLst>
                    <a:ext uri="{9D8B030D-6E8A-4147-A177-3AD203B41FA5}">
                      <a16:colId xmlns:a16="http://schemas.microsoft.com/office/drawing/2014/main" xmlns="" val="1608883673"/>
                    </a:ext>
                  </a:extLst>
                </a:gridCol>
                <a:gridCol w="3611496">
                  <a:extLst>
                    <a:ext uri="{9D8B030D-6E8A-4147-A177-3AD203B41FA5}">
                      <a16:colId xmlns:a16="http://schemas.microsoft.com/office/drawing/2014/main" xmlns="" val="24491747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  <a:r>
                        <a:rPr lang="pl-PL" sz="2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3,7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% </a:t>
                      </a:r>
                      <a:r>
                        <a:rPr lang="pl-PL" sz="2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27</a:t>
                      </a:r>
                      <a:r>
                        <a:rPr lang="pl-PL" sz="2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,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5% </a:t>
                      </a:r>
                      <a:r>
                        <a:rPr lang="pl-PL" sz="2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pl-PL" sz="2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40,6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%) </a:t>
                      </a:r>
                      <a:endParaRPr lang="pl-PL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Salari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et al., 2020) </a:t>
                      </a:r>
                      <a:endParaRPr lang="pl-PL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89637680"/>
                  </a:ext>
                </a:extLst>
              </a:tr>
              <a:tr h="163187">
                <a:tc>
                  <a:txBody>
                    <a:bodyPr/>
                    <a:lstStyle/>
                    <a:p>
                      <a:pPr algn="ctr"/>
                      <a:r>
                        <a:rPr lang="pl-PL" sz="2000" kern="1200" dirty="0">
                          <a:solidFill>
                            <a:schemeClr val="tx1"/>
                          </a:solidFill>
                          <a:latin typeface="+mj-lt"/>
                        </a:rPr>
                        <a:t>od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14</a:t>
                      </a:r>
                      <a:r>
                        <a:rPr lang="pl-PL" sz="2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,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6% </a:t>
                      </a:r>
                      <a:r>
                        <a:rPr lang="pl-PL" sz="2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do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 48</a:t>
                      </a:r>
                      <a:r>
                        <a:rPr lang="pl-PL" sz="2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,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3%</a:t>
                      </a:r>
                      <a:endParaRPr lang="pl-PL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Xiong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et al., 2020)</a:t>
                      </a:r>
                      <a:endParaRPr lang="pl-PL" sz="20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767142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od 7,5% do 48,3%</a:t>
                      </a:r>
                      <a:endParaRPr lang="pl-PL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pl-PL" sz="2000" b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Bueno-Notivol</a:t>
                      </a:r>
                      <a:r>
                        <a:rPr lang="pl-PL" sz="20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et al., 2020)</a:t>
                      </a:r>
                      <a:endParaRPr lang="pl-PL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7605280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7053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Retrospekcja">
  <a:themeElements>
    <a:clrScheme name="Retrospekcj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2773</TotalTime>
  <Words>924</Words>
  <Application>Microsoft Office PowerPoint</Application>
  <PresentationFormat>Широкоэкранный</PresentationFormat>
  <Paragraphs>182</Paragraphs>
  <Slides>22</Slides>
  <Notes>1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BlinkMacSystemFont</vt:lpstr>
      <vt:lpstr>Calibri</vt:lpstr>
      <vt:lpstr>Calibri Light</vt:lpstr>
      <vt:lpstr>Open Sans Light</vt:lpstr>
      <vt:lpstr>Times New Roman</vt:lpstr>
      <vt:lpstr>Wingdings</vt:lpstr>
      <vt:lpstr>Retrospekcja</vt:lpstr>
      <vt:lpstr>E-   залежність у  час  пандемії Covid-19 – порівняння результатів польських та українських досліджень </vt:lpstr>
      <vt:lpstr>Презентация PowerPoint</vt:lpstr>
      <vt:lpstr>ЧИМ Є Е- ЗАЛЕЖНІСТЬ ?</vt:lpstr>
      <vt:lpstr>Презентация PowerPoint</vt:lpstr>
      <vt:lpstr>Розлади  пов’язані з комп’ютерними іграми</vt:lpstr>
      <vt:lpstr> Модель проблемного  використання інтернету </vt:lpstr>
      <vt:lpstr> Зміни  в часи пандемії COVID-19</vt:lpstr>
      <vt:lpstr> Розлади пов’язані  з інтернетом в часи  COVID-19</vt:lpstr>
      <vt:lpstr> Психічне здоров’я в часи COVID-19</vt:lpstr>
      <vt:lpstr> Методологія  - Інструментарій </vt:lpstr>
      <vt:lpstr> Досліджувані групи </vt:lpstr>
      <vt:lpstr> Депресія і страх </vt:lpstr>
      <vt:lpstr>Презентация PowerPoint</vt:lpstr>
      <vt:lpstr> Результати  –розлади пов’язані  з використанням ігор</vt:lpstr>
      <vt:lpstr>Презентация PowerPoint</vt:lpstr>
      <vt:lpstr> Депресія, страх і iгрові порушення </vt:lpstr>
      <vt:lpstr> Проблемне використання сматфонів </vt:lpstr>
      <vt:lpstr> Проблемне використання  SNS</vt:lpstr>
      <vt:lpstr>Презентация PowerPoint</vt:lpstr>
      <vt:lpstr>Презентация PowerPoint</vt:lpstr>
      <vt:lpstr> Висновки </vt:lpstr>
      <vt:lpstr> Дякую за увагу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Zdrowie psychiczne i używanie nowych technologii – zmiana  w czasie izolacji społecznej</dc:title>
  <dc:creator>Magdalena Rowicka</dc:creator>
  <cp:lastModifiedBy>Пользователь Windows</cp:lastModifiedBy>
  <cp:revision>12</cp:revision>
  <dcterms:created xsi:type="dcterms:W3CDTF">2021-11-20T16:32:11Z</dcterms:created>
  <dcterms:modified xsi:type="dcterms:W3CDTF">2021-12-03T21:37:05Z</dcterms:modified>
</cp:coreProperties>
</file>