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82" r:id="rId4"/>
    <p:sldId id="285" r:id="rId5"/>
    <p:sldId id="259" r:id="rId6"/>
    <p:sldId id="281" r:id="rId7"/>
    <p:sldId id="289" r:id="rId8"/>
    <p:sldId id="284" r:id="rId9"/>
    <p:sldId id="286" r:id="rId10"/>
    <p:sldId id="287" r:id="rId11"/>
    <p:sldId id="288" r:id="rId12"/>
    <p:sldId id="260" r:id="rId13"/>
    <p:sldId id="261" r:id="rId14"/>
    <p:sldId id="290" r:id="rId15"/>
    <p:sldId id="263" r:id="rId16"/>
    <p:sldId id="264" r:id="rId17"/>
    <p:sldId id="265" r:id="rId18"/>
    <p:sldId id="266" r:id="rId19"/>
    <p:sldId id="267" r:id="rId20"/>
    <p:sldId id="269" r:id="rId21"/>
    <p:sldId id="271" r:id="rId22"/>
    <p:sldId id="268" r:id="rId23"/>
    <p:sldId id="270" r:id="rId24"/>
    <p:sldId id="272" r:id="rId25"/>
    <p:sldId id="273" r:id="rId26"/>
    <p:sldId id="274" r:id="rId27"/>
    <p:sldId id="293" r:id="rId28"/>
    <p:sldId id="295" r:id="rId29"/>
    <p:sldId id="294" r:id="rId30"/>
    <p:sldId id="275" r:id="rId31"/>
    <p:sldId id="291" r:id="rId32"/>
    <p:sldId id="292" r:id="rId33"/>
    <p:sldId id="296" r:id="rId34"/>
    <p:sldId id="276" r:id="rId35"/>
    <p:sldId id="298" r:id="rId36"/>
    <p:sldId id="297" r:id="rId37"/>
    <p:sldId id="278" r:id="rId38"/>
    <p:sldId id="299" r:id="rId39"/>
    <p:sldId id="300" r:id="rId40"/>
    <p:sldId id="277" r:id="rId41"/>
    <p:sldId id="303" r:id="rId42"/>
    <p:sldId id="304" r:id="rId43"/>
    <p:sldId id="305" r:id="rId44"/>
    <p:sldId id="301" r:id="rId45"/>
    <p:sldId id="302" r:id="rId4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F0C5ED-6DE0-499B-B978-71455FE81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1751350-05BE-4B7C-B5CA-BD661145F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775B278-A3BE-4D2A-B48B-CD2F3C53E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9534-B061-45B5-A79E-EBC96812EDC1}" type="datetimeFigureOut">
              <a:rPr lang="pl-PL" smtClean="0"/>
              <a:pPr/>
              <a:t>02.12.2021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CFE3B8D-A735-4CD3-9378-D1D0DC7F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806F2B3-13E8-4406-8512-09A1CBE2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DBF2-83F8-44C2-B4C2-197AD50F90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754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FEF26D-CD64-469B-9BD7-E2D53BBDA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ED9D107-E219-4B2B-A5D2-5CA20C65F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7E4E99-3824-4F31-82A7-F10142A25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9534-B061-45B5-A79E-EBC96812EDC1}" type="datetimeFigureOut">
              <a:rPr lang="pl-PL" smtClean="0"/>
              <a:pPr/>
              <a:t>02.12.2021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3C092F4-15F0-4212-9D1A-153FA8D2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D1FBBA0-C75C-45D1-8002-11F1DE99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DBF2-83F8-44C2-B4C2-197AD50F90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68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1876E1F-08C1-47AA-A637-69BDD3C35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48D5D6A-0F5D-480D-A965-1D2FBD48B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9E69DA-2D99-4F9E-819A-42E25A54D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9534-B061-45B5-A79E-EBC96812EDC1}" type="datetimeFigureOut">
              <a:rPr lang="pl-PL" smtClean="0"/>
              <a:pPr/>
              <a:t>02.12.2021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244755-3D01-45FE-B817-A21BC5D6D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D2C94A-8B4D-4A47-B6D8-0A6C2B71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DBF2-83F8-44C2-B4C2-197AD50F90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940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20C6DD-459A-4446-B263-F11012BDA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4FB403-F372-4CE2-AB2F-355A95CD9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DB1AE3-9192-4613-A74F-DAD194089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9534-B061-45B5-A79E-EBC96812EDC1}" type="datetimeFigureOut">
              <a:rPr lang="pl-PL" smtClean="0"/>
              <a:pPr/>
              <a:t>02.12.2021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9634E3-4793-4BE7-A1F3-5F5CB19F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2BF791F-371C-4FFB-B7D1-02FD6841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DBF2-83F8-44C2-B4C2-197AD50F90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348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2A3687-11D6-4188-B4FD-7F818C561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A0A6285-DB4A-44A4-A9D6-DEBDC45B0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0F4876F-C7D4-4AFB-A64E-012E68EF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9534-B061-45B5-A79E-EBC96812EDC1}" type="datetimeFigureOut">
              <a:rPr lang="pl-PL" smtClean="0"/>
              <a:pPr/>
              <a:t>02.12.2021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A92CC6C-CE2E-4078-9F20-688D2CCDC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0B136E5-F8EF-4D60-B813-9D2AB92E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DBF2-83F8-44C2-B4C2-197AD50F90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646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EF54E4-0398-4ED3-B0D0-ECDA5CD83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6B8C2D-F513-40A0-B977-788D8177C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DD56B8D-A101-4754-879E-48DD00D31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4E7207A-CFCE-428D-BFB8-FC9A9A5F5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9534-B061-45B5-A79E-EBC96812EDC1}" type="datetimeFigureOut">
              <a:rPr lang="pl-PL" smtClean="0"/>
              <a:pPr/>
              <a:t>02.12.2021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FC42FF9-B404-43C5-9B71-F8C4668CF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FA387CA-10C9-465F-8C18-218856B9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DBF2-83F8-44C2-B4C2-197AD50F90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386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3E5CB9-06D7-4B4F-83A6-E107427C6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C169CB7-1838-4266-AC47-1D814BF7C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32355B8-13B8-4FA2-A72A-F022D405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4146299-A182-4A6E-8E14-351CD7715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65532C7-4EBE-46CC-8512-CA6D5F28E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04F7A84-C2EC-46D5-8F49-3D66138F2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9534-B061-45B5-A79E-EBC96812EDC1}" type="datetimeFigureOut">
              <a:rPr lang="pl-PL" smtClean="0"/>
              <a:pPr/>
              <a:t>02.12.2021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62101F8-7702-4274-9381-8DA6CD5C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9B2F93A-9094-4D3D-8A2D-A86BF25DD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DBF2-83F8-44C2-B4C2-197AD50F90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632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BF17A0-906D-4B59-A485-A697B20CD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EDEDB52-D3F1-47DD-B741-30CB931D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9534-B061-45B5-A79E-EBC96812EDC1}" type="datetimeFigureOut">
              <a:rPr lang="pl-PL" smtClean="0"/>
              <a:pPr/>
              <a:t>02.12.2021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E4D1200-C8DB-4564-AD63-DE7FDF89E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FFABCF5-9499-4ED3-9E11-19FA69CF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DBF2-83F8-44C2-B4C2-197AD50F90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788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9001634-7F7C-47D3-964A-F13A4B50F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9534-B061-45B5-A79E-EBC96812EDC1}" type="datetimeFigureOut">
              <a:rPr lang="pl-PL" smtClean="0"/>
              <a:pPr/>
              <a:t>02.12.2021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4B4FAA8-1AEB-443A-87E0-104D81338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45D9862-A943-4734-A6DF-E6E0F9456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DBF2-83F8-44C2-B4C2-197AD50F90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234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CA7F9C-34A7-4328-95DF-A7C4302EE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1D4725-5793-44FE-8E31-AC4E00F47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AB57637-092D-4933-B515-7CC242746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63A0AF1-E040-4157-A6FC-97DC4753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9534-B061-45B5-A79E-EBC96812EDC1}" type="datetimeFigureOut">
              <a:rPr lang="pl-PL" smtClean="0"/>
              <a:pPr/>
              <a:t>02.12.2021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543AB56-2B5E-4878-8C48-AE8DD6C2C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7184EB5-4C50-4500-82E1-B58DAD601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DBF2-83F8-44C2-B4C2-197AD50F90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445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B3C410-EF89-4E06-9117-C9C29E18D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9A65D83-C6FC-41B5-B14B-A0619DEF4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1A1E00B-8DDF-436F-8D10-7DF8DF2A9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6D85CD8-DF9F-4DDE-86EF-E586AE318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9534-B061-45B5-A79E-EBC96812EDC1}" type="datetimeFigureOut">
              <a:rPr lang="pl-PL" smtClean="0"/>
              <a:pPr/>
              <a:t>02.12.2021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5DD45B5-774F-400B-9DB2-D64212DF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2483123-C59A-4DBA-82EF-2EDFF393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DBF2-83F8-44C2-B4C2-197AD50F90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046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F816DC9-B152-4D11-82DB-AA262C10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C6FC052-A2E6-4B2F-A7BB-6FFF69E8C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FED8B3-AB00-40E1-A14D-124B2B5C6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A9534-B061-45B5-A79E-EBC96812EDC1}" type="datetimeFigureOut">
              <a:rPr lang="pl-PL" smtClean="0"/>
              <a:pPr/>
              <a:t>02.12.2021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76B483-8932-4DDE-9E74-1360C4795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5BE5E64-0F8B-4758-AD16-A091DA026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1DBF2-83F8-44C2-B4C2-197AD50F90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067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894" y="205275"/>
            <a:ext cx="11560628" cy="4808159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niektórych uwarunkowaniach aktywności Samorządu Województwa Opolskiego </a:t>
            </a:r>
            <a:b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zakresie profilaktyki i rozwiązywania problemów alkoholowych i narkotykowych </a:t>
            </a:r>
            <a:b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czasach COVID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DB76B2A-B4DB-46A5-9907-391685952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207" y="5370786"/>
            <a:ext cx="11981793" cy="12819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Międzynarodowa Konferencja „Przygotowanie i wdrożenie Strategii zwalczania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alkoholizmu i narkomanii w obwodzie lwowskim”, Lwów 8 grudnia 2021 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Jacek Ruszczewski</a:t>
            </a:r>
          </a:p>
        </p:txBody>
      </p:sp>
    </p:spTree>
    <p:extLst>
      <p:ext uri="{BB962C8B-B14F-4D97-AF65-F5344CB8AC3E}">
        <p14:creationId xmlns:p14="http://schemas.microsoft.com/office/powerpoint/2010/main" val="3483950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7" y="168166"/>
            <a:ext cx="11663265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Szkoły mogą sobie wybrać realizatora lub realizatorkę konkretnych zajęć z grona kilku osób będących psychologami, psychoterapeutami, pedagogami i profilaktykami</a:t>
            </a:r>
          </a:p>
        </p:txBody>
      </p:sp>
    </p:spTree>
    <p:extLst>
      <p:ext uri="{BB962C8B-B14F-4D97-AF65-F5344CB8AC3E}">
        <p14:creationId xmlns:p14="http://schemas.microsoft.com/office/powerpoint/2010/main" val="257222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7" y="168166"/>
            <a:ext cx="11663265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Realizatorzy zajęć mieli do czynienia u młodzieży między innymi z </a:t>
            </a:r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objawami nerwicowymi, depresyjnymi, trudnościami adaptacyjnymi oraz trudnościami w relacjach interpersonalnych </a:t>
            </a:r>
            <a:b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nasileniu większym niż przed pandemią, </a:t>
            </a:r>
            <a:b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także z </a:t>
            </a:r>
            <a:r>
              <a:rPr lang="pl-P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używaniem alkoholu i narkotyków </a:t>
            </a:r>
            <a:br>
              <a:rPr lang="pl-P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nie wykazującym drastycznych zmian</a:t>
            </a:r>
          </a:p>
        </p:txBody>
      </p:sp>
    </p:spTree>
    <p:extLst>
      <p:ext uri="{BB962C8B-B14F-4D97-AF65-F5344CB8AC3E}">
        <p14:creationId xmlns:p14="http://schemas.microsoft.com/office/powerpoint/2010/main" val="1081382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894" y="168166"/>
            <a:ext cx="11560628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ten sposób sprawdzaliśmy, czego potrzebują szkoły ponadpodstawowe i jak to można realizować</a:t>
            </a:r>
            <a:b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Jeden z podstawowych wniosków - w szkole potrzebny jest lider profilaktyki, który chce i potrafi ją zorganizować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766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894" y="168166"/>
            <a:ext cx="11560628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„Szkoła Wiodąca 3” zaproponowaliśmy 20 szkołom ponadpodstawowym sfinansowanie superwizji/konsultacji trudnych przypadków dotyczących zachowań ryzykownych uczniów</a:t>
            </a:r>
            <a:b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zrealizować, te </a:t>
            </a:r>
            <a:r>
              <a:rPr lang="pl-PL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superwizje</a:t>
            </a:r>
            <a:r>
              <a:rPr lang="pl-P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/konsultacje wystarczyło zadzwonić do jednego z trzech wskazanych specjalistów i umówić się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450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894" y="168166"/>
            <a:ext cx="11560628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Większość z tych szkół była początkowo zainteresowana skorzystaniem z propozycji sfinansowania superwizji/konsultacji trudnych przypadków dotyczących zachowań ryzykownych uczniów</a:t>
            </a:r>
          </a:p>
        </p:txBody>
      </p:sp>
    </p:spTree>
    <p:extLst>
      <p:ext uri="{BB962C8B-B14F-4D97-AF65-F5344CB8AC3E}">
        <p14:creationId xmlns:p14="http://schemas.microsoft.com/office/powerpoint/2010/main" val="655450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894" y="168166"/>
            <a:ext cx="11560628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 ponad miesiącu od złożenia propozycji nikt jednak nie chciał z niej skorzystać, </a:t>
            </a:r>
            <a:b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więc propozycja przestała być aktualna</a:t>
            </a:r>
            <a:b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Podstawowy wniosek nie uszczęśliwiajmy innych na siłę, nawet jeżeli mamy rację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68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35" y="168166"/>
            <a:ext cx="11821885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„Nasza profilaktyka – Opolska inicjatywa profilaktyczna”</a:t>
            </a:r>
            <a:b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Dokonaliśmy przeglądu dostępnych tzw. rekomendowanych programów profilaktycznych oraz programów mających szansę wkrótce uzyskać rekomendacje</a:t>
            </a:r>
            <a:b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Dotyczyło to programów profilaktyki uniwersalnej oraz selektywnej dla szkół ponadpodstawowych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999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23" y="168166"/>
            <a:ext cx="11971283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l-PL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Wybraliśmy 7 programów, z których 6 jest realizowana w środowisku szkolnym</a:t>
            </a:r>
            <a:br>
              <a:rPr lang="pl-PL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Odrzuciliśmy między innymi programy wymagające zbyt wielu godzin szkolenia realizatorów, tzn. nauczycieli</a:t>
            </a:r>
          </a:p>
        </p:txBody>
      </p:sp>
    </p:spTree>
    <p:extLst>
      <p:ext uri="{BB962C8B-B14F-4D97-AF65-F5344CB8AC3E}">
        <p14:creationId xmlns:p14="http://schemas.microsoft.com/office/powerpoint/2010/main" val="2814000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894" y="168166"/>
            <a:ext cx="11560628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Zaproponowaliśmy wszystkim szkołom ponadpodstawowym w województwie finansowanie realizacji, tych 7 programów profilaktycznych</a:t>
            </a:r>
            <a:b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Poprosiliśmy szkoły, żeby wybrały sobie programy, które chciałyby realizować u siebie</a:t>
            </a:r>
            <a:endParaRPr lang="pl-PL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205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855669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Zgłosiło się 20 szkół ponadpodstawowych, które wybrały 6 z 7 programów</a:t>
            </a:r>
            <a:b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Teraz trzeba przygotować dalszą realizację tego przedsięwzięcia</a:t>
            </a:r>
            <a:br>
              <a:rPr lang="pl-PL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Poważnymi problemami są pandemia </a:t>
            </a:r>
            <a:br>
              <a:rPr lang="pl-P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biurokracja, tzn. różne przepisy i zasady, które z cała pewnością nie ułatwiają szybkiego </a:t>
            </a:r>
            <a:br>
              <a:rPr lang="pl-P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elastycznego działania </a:t>
            </a:r>
            <a:endParaRPr lang="pl-P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1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918" y="168166"/>
            <a:ext cx="11756572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 robi pandemia COVID?</a:t>
            </a:r>
            <a:b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1.Ogranicza zakres działań</a:t>
            </a:r>
            <a:b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2.Uniemożliwia część działań</a:t>
            </a:r>
            <a:b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3.Opóźnia działania</a:t>
            </a:r>
            <a:b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4.Coś modyfikuje i/lub zmienia w zachowaniach </a:t>
            </a:r>
            <a:br>
              <a:rPr lang="pl-P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zagrożeniach – ale czy, co i jak? </a:t>
            </a:r>
            <a:b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5.Wymaga reakcji na zmodyfikowaną/nową sytuację</a:t>
            </a:r>
          </a:p>
        </p:txBody>
      </p:sp>
    </p:spTree>
    <p:extLst>
      <p:ext uri="{BB962C8B-B14F-4D97-AF65-F5344CB8AC3E}">
        <p14:creationId xmlns:p14="http://schemas.microsoft.com/office/powerpoint/2010/main" val="4205957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5" y="168166"/>
            <a:ext cx="11991231" cy="6493891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2020 r. rozpoczęliśmy w szkołach realizację jakościowej części badania dotyczącego zachowań ryzykownych młodzieży, zakończyliśmy ją… </a:t>
            </a:r>
            <a:b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przyszła pandemia</a:t>
            </a:r>
            <a:b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Szkoły przeszły na zdalny tryb nauczania </a:t>
            </a:r>
            <a:br>
              <a:rPr lang="pl-PL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starały się poradzić sobie w tej trudnej sytuacji</a:t>
            </a:r>
          </a:p>
        </p:txBody>
      </p:sp>
    </p:spTree>
    <p:extLst>
      <p:ext uri="{BB962C8B-B14F-4D97-AF65-F5344CB8AC3E}">
        <p14:creationId xmlns:p14="http://schemas.microsoft.com/office/powerpoint/2010/main" val="3480745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855669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 szczęście realizacja badań odbywała się na podstawie umów dotyczących kolejnych etapów więc można było prowadzić badania elastycznie</a:t>
            </a:r>
            <a:b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Gdy szkoły wróciły do normalnego nauczania zrealizowaliśmy badania jakościowe po raz drugi i zamówiliśmy raport z jakościowej części</a:t>
            </a:r>
            <a:endParaRPr lang="pl-P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008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Teraz (jesień 2021 r.) realizujemy część ilościową badań metodą on-line</a:t>
            </a:r>
            <a:b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przyszłym 2022 roku zamówimy raport </a:t>
            </a:r>
            <a:br>
              <a:rPr lang="pl-PL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 całości badań dotyczących zachowań ryzykownych młodzieży i będziemy go upowszechniać</a:t>
            </a:r>
          </a:p>
        </p:txBody>
      </p:sp>
    </p:spTree>
    <p:extLst>
      <p:ext uri="{BB962C8B-B14F-4D97-AF65-F5344CB8AC3E}">
        <p14:creationId xmlns:p14="http://schemas.microsoft.com/office/powerpoint/2010/main" val="438104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listopadzie 2021 r. powstał projekt ankiety do zbadania on-line problemów i potrzeb szkół </a:t>
            </a:r>
            <a:b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obszarze zdrowia psychicznego oraz profilaktyki zachowań ryzykownych dzieci i młodzieży</a:t>
            </a:r>
            <a:b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Jutro 25 listopada 2021 r. odbędzie się spotkanie on-line z udziałem przedstawicieli szkół podczas, którego będziemy omawiać projekt ankiety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35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l-PL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Jak najszybciej chcemy przeprowadzić badania </a:t>
            </a:r>
            <a:r>
              <a:rPr lang="pl-P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problemów i potrzeb szkół </a:t>
            </a:r>
            <a:br>
              <a:rPr lang="pl-P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obszarze zdrowia psychicznego oraz profilaktyki zachowań ryzykownych dzieci i młodzieży</a:t>
            </a:r>
            <a:endParaRPr lang="pl-PL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43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Chcemy też powołać zespół doradczy </a:t>
            </a:r>
            <a:b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 grona aktywnych pedagogów </a:t>
            </a:r>
            <a:b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psychologów szkolnych, który będzie mógł być pomocny w kwestiach dotyczących zdrowia psychicznego i zachowań ryzykownych dzieci </a:t>
            </a:r>
            <a:b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młodzieży</a:t>
            </a:r>
          </a:p>
        </p:txBody>
      </p:sp>
    </p:spTree>
    <p:extLst>
      <p:ext uri="{BB962C8B-B14F-4D97-AF65-F5344CB8AC3E}">
        <p14:creationId xmlns:p14="http://schemas.microsoft.com/office/powerpoint/2010/main" val="1301825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Publikacje prasowe</a:t>
            </a:r>
            <a:br>
              <a:rPr lang="pl-PL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najpoczytniejszym dzienniku regionalnym, w piątkowym wydaniu papierowym oraz w wydaniu internetowym są publikowane wywiady ze specjalistami dotyczące profilaktyki i rozwiązywania problemów uzależnień oraz zdrowia psychicznego </a:t>
            </a:r>
          </a:p>
        </p:txBody>
      </p:sp>
    </p:spTree>
    <p:extLst>
      <p:ext uri="{BB962C8B-B14F-4D97-AF65-F5344CB8AC3E}">
        <p14:creationId xmlns:p14="http://schemas.microsoft.com/office/powerpoint/2010/main" val="2339177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657" y="195780"/>
            <a:ext cx="11112941" cy="650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9177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endPara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45" y="188962"/>
            <a:ext cx="10751851" cy="654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3373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endPara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" y="180582"/>
            <a:ext cx="10779864" cy="65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337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597" y="168166"/>
            <a:ext cx="11681926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l-PL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Uwaga wstępna do profilaktyki</a:t>
            </a:r>
            <a:b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Faktycznie nie realizujemy osobnej profilaktyki problemów alkoholowych, narkotykowych, nikotynowych, uzależnień behawioralnych </a:t>
            </a:r>
            <a:b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innych.</a:t>
            </a:r>
            <a:b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Realizujemy profilaktykę zachowań ryzykownych</a:t>
            </a:r>
          </a:p>
        </p:txBody>
      </p:sp>
    </p:spTree>
    <p:extLst>
      <p:ext uri="{BB962C8B-B14F-4D97-AF65-F5344CB8AC3E}">
        <p14:creationId xmlns:p14="http://schemas.microsoft.com/office/powerpoint/2010/main" val="2094288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endPara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087" y="182846"/>
            <a:ext cx="11213117" cy="656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3373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932" y="172592"/>
            <a:ext cx="10778760" cy="65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91779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894" y="189176"/>
            <a:ext cx="11312866" cy="654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9177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l-PL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Staramy się aby publikowane rozmowy były atrakcyjne i przyciągnęły uwagę czytelników, dlatego są to rozmowy </a:t>
            </a:r>
            <a:br>
              <a:rPr lang="pl-PL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 praktykami… i nie unika się kwestii dotyczących seksualności</a:t>
            </a:r>
          </a:p>
        </p:txBody>
      </p:sp>
    </p:spTree>
    <p:extLst>
      <p:ext uri="{BB962C8B-B14F-4D97-AF65-F5344CB8AC3E}">
        <p14:creationId xmlns:p14="http://schemas.microsoft.com/office/powerpoint/2010/main" val="2553373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Aktywność szkoleniowa</a:t>
            </a:r>
            <a:b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Pandemia ją całkowicie zmieniła</a:t>
            </a:r>
            <a:b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2021 r. zorganizowaliśmy jedno szkolenie na żywo oraz ponad 20 poprzez zoom</a:t>
            </a:r>
            <a:b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przypadku webinariów organizujemy je </a:t>
            </a:r>
            <a:b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 udziałem najlepszych praktyków aktywnych </a:t>
            </a:r>
            <a:b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obszarze profilaktyki i rozwiązywania problemów uzależnień oraz zdrowia psychicznego</a:t>
            </a:r>
          </a:p>
        </p:txBody>
      </p:sp>
    </p:spTree>
    <p:extLst>
      <p:ext uri="{BB962C8B-B14F-4D97-AF65-F5344CB8AC3E}">
        <p14:creationId xmlns:p14="http://schemas.microsoft.com/office/powerpoint/2010/main" val="27488927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776" y="194278"/>
            <a:ext cx="11624706" cy="653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8892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68" y="205027"/>
            <a:ext cx="8924544" cy="655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88927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pl-PL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567" y="182880"/>
            <a:ext cx="11628716" cy="653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5506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Produkcje radiowe</a:t>
            </a:r>
            <a:b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dwóch rozgłośniach radiowych realizowane są cykle rozmów ze specjalistami dotyczące profilaktyki i rozwiązywania problemów uzależnień oraz ochrony zdrowia psychicznego</a:t>
            </a:r>
            <a:b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Jest to cykl „Psychokonteksty” jedna rozmowa trwa 8 minut </a:t>
            </a:r>
            <a:r>
              <a:rPr lang="pl-PL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oraz cykl „Psychotematy” jedna rozmowa trwała początkowo 12 minut, później </a:t>
            </a:r>
            <a:br>
              <a:rPr lang="pl-PL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minut</a:t>
            </a:r>
          </a:p>
        </p:txBody>
      </p:sp>
    </p:spTree>
    <p:extLst>
      <p:ext uri="{BB962C8B-B14F-4D97-AF65-F5344CB8AC3E}">
        <p14:creationId xmlns:p14="http://schemas.microsoft.com/office/powerpoint/2010/main" val="2465506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pl-PL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5506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249" y="168166"/>
            <a:ext cx="11635273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Podstawową profilaktyką uzależnień realizowaną przez samorządy jest profilaktyka uniwersalna – czyli adresowana do wszystkich – realizowana </a:t>
            </a:r>
            <a:b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szkołach…</a:t>
            </a:r>
          </a:p>
        </p:txBody>
      </p:sp>
    </p:spTree>
    <p:extLst>
      <p:ext uri="{BB962C8B-B14F-4D97-AF65-F5344CB8AC3E}">
        <p14:creationId xmlns:p14="http://schemas.microsoft.com/office/powerpoint/2010/main" val="4171993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88089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88089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88089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Strona na facebooku – profilaktyka i rozwiązywania problemów uzależnień + zdrowie psychiczne</a:t>
            </a:r>
          </a:p>
        </p:txBody>
      </p:sp>
    </p:spTree>
    <p:extLst>
      <p:ext uri="{BB962C8B-B14F-4D97-AF65-F5344CB8AC3E}">
        <p14:creationId xmlns:p14="http://schemas.microsoft.com/office/powerpoint/2010/main" val="18088089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88089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Dziękuję Państwu za uwagę</a:t>
            </a:r>
          </a:p>
        </p:txBody>
      </p:sp>
    </p:spTree>
    <p:extLst>
      <p:ext uri="{BB962C8B-B14F-4D97-AF65-F5344CB8AC3E}">
        <p14:creationId xmlns:p14="http://schemas.microsoft.com/office/powerpoint/2010/main" val="1808808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249" y="168166"/>
            <a:ext cx="11635273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tymczasem szkoły miały i mają problem </a:t>
            </a:r>
            <a:b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 pandemią COVID. Przez jakiś czas wszystkie nauczały on-line. Teraz w zależności od sytuacji mogą w części lub w całości nauczać on-line. Nie wiadomo czy, kiedy w jakim zakresie dana szkoła przejdzie na nauczanie on-line.</a:t>
            </a:r>
          </a:p>
        </p:txBody>
      </p:sp>
    </p:spTree>
    <p:extLst>
      <p:ext uri="{BB962C8B-B14F-4D97-AF65-F5344CB8AC3E}">
        <p14:creationId xmlns:p14="http://schemas.microsoft.com/office/powerpoint/2010/main" val="1154342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894" y="168166"/>
            <a:ext cx="11560628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 się dzieje z dziećmi, młodzieżą, rodzicami </a:t>
            </a:r>
            <a:b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nauczycielami w tej sytuacji?</a:t>
            </a:r>
            <a:b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Jaka pomoc jest im faktycznie potrzebna?</a:t>
            </a:r>
            <a:br>
              <a:rPr lang="pl-PL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Jakie jest zróżnicowanie zapotrzebowania na pomoc w poszczególnych szkołach – i czy jest?</a:t>
            </a:r>
            <a:b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Jak uniknąć nietrafnych działań?</a:t>
            </a:r>
          </a:p>
        </p:txBody>
      </p:sp>
    </p:spTree>
    <p:extLst>
      <p:ext uri="{BB962C8B-B14F-4D97-AF65-F5344CB8AC3E}">
        <p14:creationId xmlns:p14="http://schemas.microsoft.com/office/powerpoint/2010/main" val="217617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894" y="168166"/>
            <a:ext cx="11560628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Szkoły podstawowe prowadzą gminy, które mają specjalne środki finansowe na profilaktykę i rozwiązywanie problemów uzależnień</a:t>
            </a:r>
            <a:b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Szkoły ponadpodstawowe prowadzą powiaty, które najczęściej nie mają takich specjalnych środków</a:t>
            </a:r>
          </a:p>
        </p:txBody>
      </p:sp>
    </p:spTree>
    <p:extLst>
      <p:ext uri="{BB962C8B-B14F-4D97-AF65-F5344CB8AC3E}">
        <p14:creationId xmlns:p14="http://schemas.microsoft.com/office/powerpoint/2010/main" val="3652152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7" y="168166"/>
            <a:ext cx="11663265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Postanowiliśmy zrealizować najpierw w dwóch, </a:t>
            </a:r>
            <a:b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następnie w trzech szkołach ponadpodstawowych realizację przedsięwzięcia </a:t>
            </a:r>
            <a:b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nazwie „Szkoła Wiodąca 2” </a:t>
            </a:r>
            <a:b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był i jest test, co da się w szkołach zrealizować </a:t>
            </a:r>
            <a:br>
              <a:rPr lang="pl-PL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czego szkoły potrzebują</a:t>
            </a:r>
          </a:p>
        </p:txBody>
      </p:sp>
    </p:spTree>
    <p:extLst>
      <p:ext uri="{BB962C8B-B14F-4D97-AF65-F5344CB8AC3E}">
        <p14:creationId xmlns:p14="http://schemas.microsoft.com/office/powerpoint/2010/main" val="1687446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7" y="168166"/>
            <a:ext cx="11663265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„Szkoła Wiodąca 2”, to możliwość realizacji </a:t>
            </a:r>
            <a:b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szkole dotyczących zachowań ryzykownych młodzieży </a:t>
            </a:r>
            <a:r>
              <a:rPr lang="pl-PL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zajęć profilaktycznych lub pomocowych</a:t>
            </a:r>
            <a: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adresowanych do </a:t>
            </a:r>
            <a:r>
              <a:rPr lang="pl-PL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uczniów, rodziców i nauczycieli, </a:t>
            </a:r>
            <a:r>
              <a:rPr lang="pl-PL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indywidualnych lub grupowych </a:t>
            </a:r>
            <a:b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formie </a:t>
            </a:r>
            <a:r>
              <a:rPr lang="pl-PL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„na żywo” lub on-line</a:t>
            </a:r>
          </a:p>
        </p:txBody>
      </p:sp>
    </p:spTree>
    <p:extLst>
      <p:ext uri="{BB962C8B-B14F-4D97-AF65-F5344CB8AC3E}">
        <p14:creationId xmlns:p14="http://schemas.microsoft.com/office/powerpoint/2010/main" val="143170513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1052</Words>
  <Application>Microsoft Office PowerPoint</Application>
  <PresentationFormat>Panoramiczny</PresentationFormat>
  <Paragraphs>34</Paragraphs>
  <Slides>45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Motyw pakietu Office</vt:lpstr>
      <vt:lpstr>O niektórych uwarunkowaniach aktywności Samorządu Województwa Opolskiego  w zakresie profilaktyki i rozwiązywania problemów alkoholowych i narkotykowych  w czasach COVID</vt:lpstr>
      <vt:lpstr>Co robi pandemia COVID? 1.Ogranicza zakres działań 2.Uniemożliwia część działań 3.Opóźnia działania 4.Coś modyfikuje i/lub zmienia w zachowaniach  i zagrożeniach – ale czy, co i jak?  5.Wymaga reakcji na zmodyfikowaną/nową sytuację</vt:lpstr>
      <vt:lpstr>Uwaga wstępna do profilaktyki Faktycznie nie realizujemy osobnej profilaktyki problemów alkoholowych, narkotykowych, nikotynowych, uzależnień behawioralnych  i innych. Realizujemy profilaktykę zachowań ryzykownych</vt:lpstr>
      <vt:lpstr>Podstawową profilaktyką uzależnień realizowaną przez samorządy jest profilaktyka uniwersalna – czyli adresowana do wszystkich – realizowana  w szkołach…</vt:lpstr>
      <vt:lpstr>… tymczasem szkoły miały i mają problem  z pandemią COVID. Przez jakiś czas wszystkie nauczały on-line. Teraz w zależności od sytuacji mogą w części lub w całości nauczać on-line. Nie wiadomo czy, kiedy w jakim zakresie dana szkoła przejdzie na nauczanie on-line.</vt:lpstr>
      <vt:lpstr>Co się dzieje z dziećmi, młodzieżą, rodzicami  i nauczycielami w tej sytuacji? Jaka pomoc jest im faktycznie potrzebna? Jakie jest zróżnicowanie zapotrzebowania na pomoc w poszczególnych szkołach – i czy jest? Jak uniknąć nietrafnych działań?</vt:lpstr>
      <vt:lpstr>Szkoły podstawowe prowadzą gminy, które mają specjalne środki finansowe na profilaktykę i rozwiązywanie problemów uzależnień Szkoły ponadpodstawowe prowadzą powiaty, które najczęściej nie mają takich specjalnych środków</vt:lpstr>
      <vt:lpstr>Postanowiliśmy zrealizować najpierw w dwóch,  a następnie w trzech szkołach ponadpodstawowych realizację przedsięwzięcia  o nazwie „Szkoła Wiodąca 2”  To był i jest test, co da się w szkołach zrealizować  i czego szkoły potrzebują</vt:lpstr>
      <vt:lpstr>„Szkoła Wiodąca 2”, to możliwość realizacji  w szkole dotyczących zachowań ryzykownych młodzieży zajęć profilaktycznych lub pomocowych adresowanych do uczniów, rodziców i nauczycieli, indywidualnych lub grupowych  w formie „na żywo” lub on-line</vt:lpstr>
      <vt:lpstr>Szkoły mogą sobie wybrać realizatora lub realizatorkę konkretnych zajęć z grona kilku osób będących psychologami, psychoterapeutami, pedagogami i profilaktykami</vt:lpstr>
      <vt:lpstr>Realizatorzy zajęć mieli do czynienia u młodzieży między innymi z objawami nerwicowymi, depresyjnymi, trudnościami adaptacyjnymi oraz trudnościami w relacjach interpersonalnych  w nasileniu większym niż przed pandemią,  a także z używaniem alkoholu i narkotyków  nie wykazującym drastycznych zmian</vt:lpstr>
      <vt:lpstr>W ten sposób sprawdzaliśmy, czego potrzebują szkoły ponadpodstawowe i jak to można realizować Jeden z podstawowych wniosków - w szkole potrzebny jest lider profilaktyki, który chce i potrafi ją zorganizować</vt:lpstr>
      <vt:lpstr>„Szkoła Wiodąca 3” zaproponowaliśmy 20 szkołom ponadpodstawowym sfinansowanie superwizji/konsultacji trudnych przypadków dotyczących zachowań ryzykownych uczniów By zrealizować, te superwizje/konsultacje wystarczyło zadzwonić do jednego z trzech wskazanych specjalistów i umówić się</vt:lpstr>
      <vt:lpstr>Większość z tych szkół była początkowo zainteresowana skorzystaniem z propozycji sfinansowania superwizji/konsultacji trudnych przypadków dotyczących zachowań ryzykownych uczniów</vt:lpstr>
      <vt:lpstr>Po ponad miesiącu od złożenia propozycji nikt jednak nie chciał z niej skorzystać,  więc propozycja przestała być aktualna Podstawowy wniosek nie uszczęśliwiajmy innych na siłę, nawet jeżeli mamy rację</vt:lpstr>
      <vt:lpstr>„Nasza profilaktyka – Opolska inicjatywa profilaktyczna” Dokonaliśmy przeglądu dostępnych tzw. rekomendowanych programów profilaktycznych oraz programów mających szansę wkrótce uzyskać rekomendacje Dotyczyło to programów profilaktyki uniwersalnej oraz selektywnej dla szkół ponadpodstawowych</vt:lpstr>
      <vt:lpstr>Wybraliśmy 7 programów, z których 6 jest realizowana w środowisku szkolnym Odrzuciliśmy między innymi programy wymagające zbyt wielu godzin szkolenia realizatorów, tzn. nauczycieli</vt:lpstr>
      <vt:lpstr>Zaproponowaliśmy wszystkim szkołom ponadpodstawowym w województwie finansowanie realizacji, tych 7 programów profilaktycznych Poprosiliśmy szkoły, żeby wybrały sobie programy, które chciałyby realizować u siebie</vt:lpstr>
      <vt:lpstr>Zgłosiło się 20 szkół ponadpodstawowych, które wybrały 6 z 7 programów Teraz trzeba przygotować dalszą realizację tego przedsięwzięcia Poważnymi problemami są pandemia  i biurokracja, tzn. różne przepisy i zasady, które z cała pewnością nie ułatwiają szybkiego  i elastycznego działania </vt:lpstr>
      <vt:lpstr>W 2020 r. rozpoczęliśmy w szkołach realizację jakościowej części badania dotyczącego zachowań ryzykownych młodzieży, zakończyliśmy ją…  i przyszła pandemia Szkoły przeszły na zdalny tryb nauczania  i starały się poradzić sobie w tej trudnej sytuacji</vt:lpstr>
      <vt:lpstr>Na szczęście realizacja badań odbywała się na podstawie umów dotyczących kolejnych etapów więc można było prowadzić badania elastycznie Gdy szkoły wróciły do normalnego nauczania zrealizowaliśmy badania jakościowe po raz drugi i zamówiliśmy raport z jakościowej części</vt:lpstr>
      <vt:lpstr>Teraz (jesień 2021 r.) realizujemy część ilościową badań metodą on-line  W przyszłym 2022 roku zamówimy raport  z całości badań dotyczących zachowań ryzykownych młodzieży i będziemy go upowszechniać</vt:lpstr>
      <vt:lpstr>W listopadzie 2021 r. powstał projekt ankiety do zbadania on-line problemów i potrzeb szkół  w obszarze zdrowia psychicznego oraz profilaktyki zachowań ryzykownych dzieci i młodzieży Jutro 25 listopada 2021 r. odbędzie się spotkanie on-line z udziałem przedstawicieli szkół podczas, którego będziemy omawiać projekt ankiety</vt:lpstr>
      <vt:lpstr>Jak najszybciej chcemy przeprowadzić badania problemów i potrzeb szkół  w obszarze zdrowia psychicznego oraz profilaktyki zachowań ryzykownych dzieci i młodzieży</vt:lpstr>
      <vt:lpstr>Chcemy też powołać zespół doradczy  z grona aktywnych pedagogów  i psychologów szkolnych, który będzie mógł być pomocny w kwestiach dotyczących zdrowia psychicznego i zachowań ryzykownych dzieci  i młodzieży</vt:lpstr>
      <vt:lpstr>Publikacje prasowe W najpoczytniejszym dzienniku regionalnym, w piątkowym wydaniu papierowym oraz w wydaniu internetowym są publikowane wywiady ze specjalistami dotyczące profilaktyki i rozwiązywania problemów uzależnień oraz zdrowia psychicznego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Staramy się aby publikowane rozmowy były atrakcyjne i przyciągnęły uwagę czytelników, dlatego są to rozmowy  z praktykami… i nie unika się kwestii dotyczących seksualności</vt:lpstr>
      <vt:lpstr>Aktywność szkoleniowa Pandemia ją całkowicie zmieniła W 2021 r. zorganizowaliśmy jedno szkolenie na żywo oraz ponad 20 poprzez zoom W przypadku webinariów organizujemy je  z udziałem najlepszych praktyków aktywnych  w obszarze profilaktyki i rozwiązywania problemów uzależnień oraz zdrowia psychicznego</vt:lpstr>
      <vt:lpstr>Prezentacja programu PowerPoint</vt:lpstr>
      <vt:lpstr>Prezentacja programu PowerPoint</vt:lpstr>
      <vt:lpstr>Prezentacja programu PowerPoint</vt:lpstr>
      <vt:lpstr>Produkcje radiowe W dwóch rozgłośniach radiowych realizowane są cykle rozmów ze specjalistami dotyczące profilaktyki i rozwiązywania problemów uzależnień oraz ochrony zdrowia psychicznego Jest to cykl „Psychokonteksty” jedna rozmowa trwa 8 minut oraz cykl „Psychotematy” jedna rozmowa trwała początkowo 12 minut, później  5 minut</vt:lpstr>
      <vt:lpstr>Prezentacja programu PowerPoint</vt:lpstr>
      <vt:lpstr>Prezentacja programu PowerPoint</vt:lpstr>
      <vt:lpstr>Prezentacja programu PowerPoint</vt:lpstr>
      <vt:lpstr>Prezentacja programu PowerPoint</vt:lpstr>
      <vt:lpstr>Strona na facebooku – profilaktyka i rozwiązywania problemów uzależnień + zdrowie psychiczne</vt:lpstr>
      <vt:lpstr>Prezentacja programu PowerPoint</vt:lpstr>
      <vt:lpstr>Dziękuję Państwu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Współdziałanie/autonomiczna aktywność  w zakresie profilaktyki i rozwiązywania problemów alkoholowych i narkotykowych  w województwach w Polsce - refleksje podstawowe w czasach COVID</dc:title>
  <dc:creator>Jacek</dc:creator>
  <cp:lastModifiedBy>Tomasz Kowalewicz</cp:lastModifiedBy>
  <cp:revision>88</cp:revision>
  <dcterms:created xsi:type="dcterms:W3CDTF">2020-11-23T22:16:36Z</dcterms:created>
  <dcterms:modified xsi:type="dcterms:W3CDTF">2021-12-02T10:47:52Z</dcterms:modified>
</cp:coreProperties>
</file>