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485" r:id="rId3"/>
    <p:sldId id="291" r:id="rId4"/>
    <p:sldId id="486" r:id="rId5"/>
    <p:sldId id="462" r:id="rId6"/>
    <p:sldId id="471" r:id="rId7"/>
    <p:sldId id="472" r:id="rId8"/>
    <p:sldId id="473" r:id="rId9"/>
    <p:sldId id="474" r:id="rId10"/>
    <p:sldId id="475" r:id="rId11"/>
    <p:sldId id="476" r:id="rId12"/>
    <p:sldId id="478" r:id="rId13"/>
    <p:sldId id="477" r:id="rId14"/>
    <p:sldId id="479" r:id="rId15"/>
    <p:sldId id="480" r:id="rId16"/>
    <p:sldId id="487" r:id="rId17"/>
    <p:sldId id="484" r:id="rId18"/>
    <p:sldId id="482" r:id="rId19"/>
    <p:sldId id="483" r:id="rId20"/>
    <p:sldId id="295" r:id="rId21"/>
    <p:sldId id="489" r:id="rId22"/>
    <p:sldId id="488" r:id="rId23"/>
  </p:sldIdLst>
  <p:sldSz cx="9144000" cy="6858000" type="screen4x3"/>
  <p:notesSz cx="6808788" cy="9940925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 pos="57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CC00CC"/>
    <a:srgbClr val="FF66CC"/>
    <a:srgbClr val="990099"/>
    <a:srgbClr val="CC3300"/>
    <a:srgbClr val="FF9900"/>
    <a:srgbClr val="009900"/>
    <a:srgbClr val="66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1" autoAdjust="0"/>
    <p:restoredTop sz="94660"/>
  </p:normalViewPr>
  <p:slideViewPr>
    <p:cSldViewPr>
      <p:cViewPr varScale="1">
        <p:scale>
          <a:sx n="60" d="100"/>
          <a:sy n="60" d="100"/>
        </p:scale>
        <p:origin x="1400" y="52"/>
      </p:cViewPr>
      <p:guideLst>
        <p:guide orient="horz" pos="4319"/>
        <p:guide pos="57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FDCA00D1-7D54-4E5C-A72B-1DB816DEAF6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AAE3D82E-99AF-49F6-A312-991DAFCBB09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7625" y="0"/>
            <a:ext cx="2951163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F1F9D9AA-3FBD-4240-A790-1EA05CF72D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4038"/>
            <a:ext cx="2951163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644FE6E5-79C7-4364-AAB9-D264A3946BA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7625" y="9444038"/>
            <a:ext cx="2951163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6D45C2C-7FCE-4819-A09E-5AD6869A924C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4A387762-7750-4280-BEF2-E8520897BC8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A97E152F-FCF9-4A92-A098-0B588EDFFC6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6038" y="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8A2489B2-4CAE-429F-BD0A-ABF4428126AC}" type="datetimeFigureOut">
              <a:rPr lang="pl-PL"/>
              <a:pPr>
                <a:defRPr/>
              </a:pPr>
              <a:t>07.12.2021</a:t>
            </a:fld>
            <a:endParaRPr lang="pl-PL"/>
          </a:p>
        </p:txBody>
      </p:sp>
      <p:sp>
        <p:nvSpPr>
          <p:cNvPr id="4" name="Symbol zastępczy obrazu slajdu 3">
            <a:extLst>
              <a:ext uri="{FF2B5EF4-FFF2-40B4-BE49-F238E27FC236}">
                <a16:creationId xmlns:a16="http://schemas.microsoft.com/office/drawing/2014/main" id="{1B35E688-CC70-49E9-96AA-4BA655BC853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198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>
            <a:extLst>
              <a:ext uri="{FF2B5EF4-FFF2-40B4-BE49-F238E27FC236}">
                <a16:creationId xmlns:a16="http://schemas.microsoft.com/office/drawing/2014/main" id="{6230CB7D-E56D-4237-A873-449E04CE7E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1038" y="4784725"/>
            <a:ext cx="5446712" cy="39131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6F06193-0E6D-44C1-A73C-FDDF35B1879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4245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6D3D1E2B-5BE7-4AD4-A909-2CDA711A07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56038" y="9442450"/>
            <a:ext cx="2951162" cy="4984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D71E8E7-DC1D-4D77-84C4-23CC3CEEC51E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ymbol zastępczy obrazu slajdu 1">
            <a:extLst>
              <a:ext uri="{FF2B5EF4-FFF2-40B4-BE49-F238E27FC236}">
                <a16:creationId xmlns:a16="http://schemas.microsoft.com/office/drawing/2014/main" id="{1BD1154A-7FD6-4080-A3AB-5061F3035D8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Symbol zastępczy notatek 2">
            <a:extLst>
              <a:ext uri="{FF2B5EF4-FFF2-40B4-BE49-F238E27FC236}">
                <a16:creationId xmlns:a16="http://schemas.microsoft.com/office/drawing/2014/main" id="{BF40FEE5-D2B0-4406-A8C0-9324152933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l-PL" altLang="pl-PL"/>
          </a:p>
        </p:txBody>
      </p:sp>
      <p:sp>
        <p:nvSpPr>
          <p:cNvPr id="7172" name="Symbol zastępczy numeru slajdu 3">
            <a:extLst>
              <a:ext uri="{FF2B5EF4-FFF2-40B4-BE49-F238E27FC236}">
                <a16:creationId xmlns:a16="http://schemas.microsoft.com/office/drawing/2014/main" id="{19DCD8C2-2C0C-431F-B781-94C2991D4D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1CE5320-D36B-41D1-9C1B-598BABC38093}" type="slidenum">
              <a:rPr lang="pl-PL" altLang="pl-PL" sz="1200"/>
              <a:pPr/>
              <a:t>3</a:t>
            </a:fld>
            <a:endParaRPr lang="pl-PL" altLang="pl-PL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166E27-2B89-48EA-9267-7764F72551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F023503-D385-4C4C-8132-88F7A57134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CEE73DC-38DD-449A-B65C-8B4563CC76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C37E6B-B481-4820-9F20-40F64DD5C8A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806365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3C5C58-F0ED-4C9D-98AC-CEDECE7783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137A379-8241-4516-9687-9C6D3FC51D8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12679C2-1C8D-482D-B32E-B5A8EEFAF2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672CBD-6756-4EAB-B73E-94ADC97F6B43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417316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A4FA088-CAA1-4574-9443-F019705BD7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691DCA8-77EC-41C6-B556-35828D5F73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095AC4-3D29-42F0-878A-26007CED14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2B854E-CAB5-473A-9FCE-D998A61D09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113535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9257DF5-41A3-405A-8FF1-043532A8AC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1D84564-78BB-4260-A130-A5A151DC23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09CF017-359B-4B22-BB21-B96B3DC7C1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24C35D-B39B-4120-A736-BB3E677EC4D9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8665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F4C6F79-158F-4DDC-8A1E-C2648C5D91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1879401-41DE-4791-A1D9-772EB0EE7F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BDBEFB2-2EB7-4883-AB90-F4D9F62165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7D1DC3-9242-45FE-95A0-E833485796A9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33105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C141711-9CD5-4966-89F2-84B3E5CB2C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666FBE-0CFD-4C42-8A0B-7B6B0302D6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6A087E5-FA2F-48CE-AE51-3F5D47D842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0D420E-4C24-4839-A88C-6D7AC5C56782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646239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28007D7-009C-41BC-815B-53786F5DC6A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A906A20-5625-4CCE-B5A8-8C1C8F568E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1FFE0EC-9E50-4F3F-B8A1-69FCDBBEA0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F85F77-FF92-49D0-BF73-C736443ACB0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80491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A3AA8BB-D3F4-4942-93B4-49336A8B6C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CC443E5-0877-42FE-B95D-2357F26991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05E85C2-753A-4843-A6CC-F5932C8276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142E96-D4D9-4ECE-8511-C296FEFCBB1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01802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2B05A82-D6CB-4586-BC6D-5CA8F23377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7E1A45E-42D2-41CA-A5C7-DFECBA88BA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D17729C-8711-49E1-90B3-1B56B063D6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AA8351-9BB5-4D27-876B-8A2405117DE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475066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EE38675-200E-4EA2-A01B-17A7722E2C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D8BD5C-615C-4D5C-A354-7F50CE5FE4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3166991-8834-4725-B3F7-402DDE2472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4C9A31-96A7-478C-82D8-AD6EEA49696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10076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2E6B12E-FBEE-4EED-BF4C-28B3665FF9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0FE2B7A-2644-4091-81DC-6CF187FCF2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1E6E10C-1566-4416-8341-97C5384825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AC08A5-B2FD-4743-A016-769A386092FE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99762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C6ED279-D3FA-45FC-B7B9-CD031BB60E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wzorzec stylu tytułu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2FF73D5-9800-41E7-8ADA-1DC9A8BEBF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wzorce stylu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38FD9BB-101E-4C9C-9B2E-847C0BDDB26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E9B32B4-85F2-44DE-AD85-0CA683E3ADF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4F466B2-4FD8-4989-93DB-E3C5AA56637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FE4D32E-65B0-4CD9-ACB6-A0B95F5861B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onlinelibrary.wiley.com/doi/10.1002/pds.2102/references#fn1" TargetMode="External"/><Relationship Id="rId2" Type="http://schemas.openxmlformats.org/officeDocument/2006/relationships/hyperlink" Target="https://doi.org/10.1111/apa.14799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oi.org/10.1093/eurpub/cku207" TargetMode="Externa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mid.med.pl/images/do-pobrania/Zdrowie_i_zachowania_zdrowotne_www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85F61CD-D5C7-46DA-9503-FBDE5921F20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4400" y="609600"/>
            <a:ext cx="7761288" cy="2819400"/>
          </a:xfrm>
        </p:spPr>
        <p:txBody>
          <a:bodyPr anchor="ctr"/>
          <a:lstStyle/>
          <a:p>
            <a:r>
              <a:rPr lang="uk-UA" alt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Психосоціальні та пандемічні</a:t>
            </a:r>
            <a:r>
              <a:rPr lang="pl-PL" alt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uk-UA" altLang="pl-PL" sz="36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uk-UA" alt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фактори, що обумовлюють</a:t>
            </a:r>
            <a:r>
              <a:rPr lang="pl-PL" alt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uk-UA" altLang="pl-PL" sz="36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uk-UA" alt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вживання ліків</a:t>
            </a:r>
            <a:r>
              <a:rPr lang="pl-PL" alt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uk-UA" altLang="pl-PL" sz="36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alt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15-</a:t>
            </a:r>
            <a:r>
              <a:rPr lang="uk-UA" alt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річною молоддю</a:t>
            </a:r>
            <a:r>
              <a:rPr lang="pl-PL" altLang="pl-PL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pl-PL" altLang="pl-PL" sz="36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uk-UA" altLang="pl-PL" sz="3600" i="1" dirty="0" err="1">
                <a:latin typeface="Calibri" panose="020F0502020204030204" pitchFamily="34" charset="0"/>
                <a:cs typeface="Calibri" panose="020F0502020204030204" pitchFamily="34" charset="0"/>
              </a:rPr>
              <a:t>Мокотовські</a:t>
            </a:r>
            <a:r>
              <a:rPr lang="uk-UA" altLang="pl-PL" sz="3600" i="1" dirty="0">
                <a:latin typeface="Calibri" panose="020F0502020204030204" pitchFamily="34" charset="0"/>
                <a:cs typeface="Calibri" panose="020F0502020204030204" pitchFamily="34" charset="0"/>
              </a:rPr>
              <a:t> дослідження</a:t>
            </a:r>
            <a:r>
              <a:rPr lang="en-US" altLang="pl-PL" sz="3600" i="1" dirty="0">
                <a:latin typeface="Calibri" panose="020F0502020204030204" pitchFamily="34" charset="0"/>
                <a:cs typeface="Calibri" panose="020F0502020204030204" pitchFamily="34" charset="0"/>
              </a:rPr>
              <a:t> 2020 </a:t>
            </a:r>
            <a:br>
              <a:rPr lang="en-US" altLang="pl-PL" sz="36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pl-PL" altLang="pl-PL" sz="3600" b="1" dirty="0">
              <a:latin typeface="Calibri Light" panose="020F0302020204030204" pitchFamily="34" charset="0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2F342EEC-7019-4F40-91D5-F11F46115CB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403350" y="3213100"/>
            <a:ext cx="6553200" cy="3168650"/>
          </a:xfrm>
        </p:spPr>
        <p:txBody>
          <a:bodyPr/>
          <a:lstStyle/>
          <a:p>
            <a:r>
              <a:rPr lang="uk-UA" altLang="pl-PL" b="1" dirty="0">
                <a:latin typeface="Calibri" panose="020F0502020204030204" pitchFamily="34" charset="0"/>
              </a:rPr>
              <a:t>А</a:t>
            </a:r>
            <a:r>
              <a:rPr lang="pl-PL" altLang="pl-PL" b="1" dirty="0">
                <a:latin typeface="Calibri" panose="020F0502020204030204" pitchFamily="34" charset="0"/>
              </a:rPr>
              <a:t>ґ</a:t>
            </a:r>
            <a:r>
              <a:rPr lang="uk-UA" altLang="pl-PL" b="1" dirty="0" err="1">
                <a:latin typeface="Calibri" panose="020F0502020204030204" pitchFamily="34" charset="0"/>
              </a:rPr>
              <a:t>нешка</a:t>
            </a:r>
            <a:r>
              <a:rPr lang="uk-UA" altLang="pl-PL" b="1" dirty="0">
                <a:latin typeface="Calibri" panose="020F0502020204030204" pitchFamily="34" charset="0"/>
              </a:rPr>
              <a:t> </a:t>
            </a:r>
            <a:r>
              <a:rPr lang="uk-UA" altLang="pl-PL" b="1" dirty="0" err="1">
                <a:latin typeface="Calibri" panose="020F0502020204030204" pitchFamily="34" charset="0"/>
              </a:rPr>
              <a:t>Пісарська</a:t>
            </a:r>
            <a:r>
              <a:rPr lang="pl-PL" altLang="pl-PL" b="1" dirty="0">
                <a:latin typeface="Calibri" panose="020F0502020204030204" pitchFamily="34" charset="0"/>
              </a:rPr>
              <a:t> </a:t>
            </a:r>
            <a:endParaRPr lang="uk-UA" altLang="pl-PL" b="1" dirty="0">
              <a:latin typeface="Calibri" panose="020F0502020204030204" pitchFamily="34" charset="0"/>
            </a:endParaRPr>
          </a:p>
          <a:p>
            <a:r>
              <a:rPr lang="uk-UA" altLang="pl-PL" sz="1600" b="1" dirty="0">
                <a:latin typeface="Calibri" panose="020F0502020204030204" pitchFamily="34" charset="0"/>
              </a:rPr>
              <a:t>Відділення молодіжної профілактики «Про-М»</a:t>
            </a:r>
            <a:endParaRPr lang="pl-PL" altLang="pl-PL" sz="1600" b="1" dirty="0">
              <a:latin typeface="Calibri" panose="020F0502020204030204" pitchFamily="34" charset="0"/>
            </a:endParaRPr>
          </a:p>
          <a:p>
            <a:r>
              <a:rPr lang="uk-UA" altLang="pl-PL" sz="1600" b="1" dirty="0">
                <a:latin typeface="Calibri" panose="020F0502020204030204" pitchFamily="34" charset="0"/>
              </a:rPr>
              <a:t>Інститут психіатрії та неврології у Варшаві</a:t>
            </a:r>
            <a:r>
              <a:rPr lang="pl-PL" altLang="pl-PL" sz="1600" b="1" dirty="0">
                <a:latin typeface="Calibri" panose="020F0502020204030204" pitchFamily="34" charset="0"/>
              </a:rPr>
              <a:t>  </a:t>
            </a:r>
          </a:p>
          <a:p>
            <a:endParaRPr lang="pl-PL" altLang="pl-PL" sz="1600" b="1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r>
              <a:rPr lang="uk-UA" altLang="pl-PL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Конференція, що представляє результати «</a:t>
            </a:r>
            <a:r>
              <a:rPr lang="uk-UA" altLang="pl-PL" sz="18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мокотовських</a:t>
            </a:r>
            <a:r>
              <a:rPr lang="uk-UA" altLang="pl-PL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 досліджень, проведених у Варшаві та в Україні,</a:t>
            </a:r>
            <a:endParaRPr lang="pl-PL" altLang="pl-PL" sz="1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altLang="pl-PL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 також обміну досвідом у сфері місцевих стратегій профілактики і вирішення алкогольних проблем</a:t>
            </a:r>
            <a:endParaRPr lang="pl-PL" altLang="pl-PL" sz="1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altLang="pl-PL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Львів,</a:t>
            </a:r>
            <a:r>
              <a:rPr lang="pl-PL" altLang="pl-PL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8–9 </a:t>
            </a:r>
            <a:r>
              <a:rPr lang="uk-UA" altLang="pl-PL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грудня </a:t>
            </a:r>
            <a:r>
              <a:rPr lang="pl-PL" altLang="pl-PL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2021</a:t>
            </a:r>
          </a:p>
          <a:p>
            <a:endParaRPr lang="pl-PL" altLang="pl-PL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br>
              <a:rPr lang="pl-PL" altLang="pl-PL" sz="1600" b="1" dirty="0"/>
            </a:br>
            <a:br>
              <a:rPr lang="pl-PL" altLang="pl-PL" dirty="0"/>
            </a:br>
            <a:endParaRPr lang="pl-PL" altLang="pl-PL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2BAB6ED6-809D-447F-9122-A5290386F9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5650" y="0"/>
            <a:ext cx="7772400" cy="1008063"/>
          </a:xfrm>
        </p:spPr>
        <p:txBody>
          <a:bodyPr/>
          <a:lstStyle/>
          <a:p>
            <a:r>
              <a:rPr lang="uk-UA" altLang="pl-PL" sz="36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Суб'єктивні симптоми</a:t>
            </a:r>
            <a:r>
              <a:rPr lang="pl-PL" altLang="pl-PL" sz="36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l-PL" altLang="pl-PL" sz="360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9BBF3CE9-7507-436F-957A-35B53F3E03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1196975"/>
            <a:ext cx="8567738" cy="54721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uk-UA" altLang="pl-PL" sz="2400" dirty="0">
                <a:latin typeface="Calibri" panose="020F0502020204030204" pitchFamily="34" charset="0"/>
              </a:rPr>
              <a:t>Чи протягом останнього місяця ви відчували вказані нижче симптоми</a:t>
            </a:r>
            <a:r>
              <a:rPr lang="pl-PL" altLang="pl-PL" sz="2400" dirty="0">
                <a:latin typeface="Calibri" panose="020F0502020204030204" pitchFamily="34" charset="0"/>
              </a:rPr>
              <a:t>: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>
                <a:latin typeface="Calibri" panose="020F0502020204030204" pitchFamily="34" charset="0"/>
              </a:rPr>
              <a:t>   1/ </a:t>
            </a:r>
            <a:r>
              <a:rPr lang="uk-UA" altLang="pl-PL" sz="2400" dirty="0">
                <a:latin typeface="Calibri" panose="020F0502020204030204" pitchFamily="34" charset="0"/>
              </a:rPr>
              <a:t>головний біль</a:t>
            </a:r>
            <a:endParaRPr lang="pl-PL" altLang="pl-PL" sz="2400" dirty="0"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>
                <a:latin typeface="Calibri" panose="020F0502020204030204" pitchFamily="34" charset="0"/>
              </a:rPr>
              <a:t>   2/ </a:t>
            </a:r>
            <a:r>
              <a:rPr lang="uk-UA" altLang="pl-PL" sz="2400" dirty="0">
                <a:latin typeface="Calibri" panose="020F0502020204030204" pitchFamily="34" charset="0"/>
              </a:rPr>
              <a:t>біль у животі</a:t>
            </a:r>
            <a:endParaRPr lang="pl-PL" altLang="pl-PL" sz="2400" dirty="0"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>
                <a:latin typeface="Calibri" panose="020F0502020204030204" pitchFamily="34" charset="0"/>
              </a:rPr>
              <a:t>   3/ </a:t>
            </a:r>
            <a:r>
              <a:rPr lang="uk-UA" altLang="pl-PL" sz="2400" dirty="0">
                <a:latin typeface="Calibri" panose="020F0502020204030204" pitchFamily="34" charset="0"/>
              </a:rPr>
              <a:t>проблеми із засинанням</a:t>
            </a:r>
            <a:r>
              <a:rPr lang="pl-PL" altLang="pl-PL" sz="2400" dirty="0">
                <a:latin typeface="Calibri" panose="020F0502020204030204" pitchFamily="34" charset="0"/>
              </a:rPr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>
                <a:latin typeface="Calibri" panose="020F0502020204030204" pitchFamily="34" charset="0"/>
              </a:rPr>
              <a:t>   4/</a:t>
            </a:r>
            <a:r>
              <a:rPr lang="uk-UA" altLang="pl-PL" sz="2400" dirty="0">
                <a:latin typeface="Calibri" panose="020F0502020204030204" pitchFamily="34" charset="0"/>
              </a:rPr>
              <a:t> нервозність</a:t>
            </a:r>
            <a:endParaRPr lang="pl-PL" altLang="pl-PL" sz="2400" dirty="0"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>
                <a:latin typeface="Calibri" panose="020F0502020204030204" pitchFamily="34" charset="0"/>
              </a:rPr>
              <a:t>   5/ </a:t>
            </a:r>
            <a:r>
              <a:rPr lang="uk-UA" altLang="pl-PL" sz="2400" dirty="0">
                <a:latin typeface="Calibri" panose="020F0502020204030204" pitchFamily="34" charset="0"/>
              </a:rPr>
              <a:t>пригніченість і поганий настрій</a:t>
            </a:r>
            <a:endParaRPr lang="pl-PL" altLang="pl-PL" sz="2400" dirty="0"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>
                <a:latin typeface="Calibri" panose="020F0502020204030204" pitchFamily="34" charset="0"/>
              </a:rPr>
              <a:t>   </a:t>
            </a:r>
          </a:p>
          <a:p>
            <a:pPr>
              <a:lnSpc>
                <a:spcPct val="90000"/>
              </a:lnSpc>
            </a:pPr>
            <a:r>
              <a:rPr lang="uk-UA" altLang="pl-PL" sz="2400" b="1" dirty="0">
                <a:latin typeface="Calibri" panose="020F0502020204030204" pitchFamily="34" charset="0"/>
              </a:rPr>
              <a:t>Шкала відповідей</a:t>
            </a:r>
            <a:r>
              <a:rPr lang="pl-PL" altLang="pl-PL" sz="2400" dirty="0">
                <a:latin typeface="Calibri" panose="020F0502020204030204" pitchFamily="34" charset="0"/>
              </a:rPr>
              <a:t>: 1/  </a:t>
            </a:r>
            <a:r>
              <a:rPr lang="uk-UA" altLang="pl-PL" sz="2400" dirty="0">
                <a:latin typeface="Calibri" panose="020F0502020204030204" pitchFamily="34" charset="0"/>
              </a:rPr>
              <a:t>ні</a:t>
            </a:r>
            <a:r>
              <a:rPr lang="pl-PL" altLang="pl-PL" sz="2400" dirty="0">
                <a:latin typeface="Calibri" panose="020F0502020204030204" pitchFamily="34" charset="0"/>
              </a:rPr>
              <a:t>, </a:t>
            </a:r>
            <a:r>
              <a:rPr lang="pl-PL" altLang="pl-PL" sz="2400" dirty="0">
                <a:solidFill>
                  <a:srgbClr val="FFC000"/>
                </a:solidFill>
                <a:latin typeface="Calibri" panose="020F0502020204030204" pitchFamily="34" charset="0"/>
              </a:rPr>
              <a:t>2/ </a:t>
            </a:r>
            <a:r>
              <a:rPr lang="uk-UA" altLang="pl-PL" sz="2400" dirty="0">
                <a:solidFill>
                  <a:srgbClr val="FFC000"/>
                </a:solidFill>
                <a:latin typeface="Calibri" panose="020F0502020204030204" pitchFamily="34" charset="0"/>
              </a:rPr>
              <a:t>так</a:t>
            </a:r>
            <a:r>
              <a:rPr lang="pl-PL" altLang="pl-PL" sz="2400" dirty="0">
                <a:solidFill>
                  <a:srgbClr val="FFC000"/>
                </a:solidFill>
                <a:latin typeface="Calibri" panose="020F0502020204030204" pitchFamily="34" charset="0"/>
              </a:rPr>
              <a:t> – </a:t>
            </a:r>
            <a:r>
              <a:rPr lang="uk-UA" altLang="pl-PL" sz="2400" dirty="0">
                <a:solidFill>
                  <a:srgbClr val="FFC000"/>
                </a:solidFill>
                <a:latin typeface="Calibri" panose="020F0502020204030204" pitchFamily="34" charset="0"/>
              </a:rPr>
              <a:t>один або два рази</a:t>
            </a:r>
            <a:r>
              <a:rPr lang="pl-PL" altLang="pl-PL" sz="2400" dirty="0">
                <a:solidFill>
                  <a:srgbClr val="FFC000"/>
                </a:solidFill>
                <a:latin typeface="Calibri" panose="020F0502020204030204" pitchFamily="34" charset="0"/>
              </a:rPr>
              <a:t>, </a:t>
            </a:r>
            <a:br>
              <a:rPr lang="uk-UA" altLang="pl-PL" sz="2400" dirty="0">
                <a:solidFill>
                  <a:srgbClr val="FFC000"/>
                </a:solidFill>
                <a:latin typeface="Calibri" panose="020F0502020204030204" pitchFamily="34" charset="0"/>
              </a:rPr>
            </a:br>
            <a:r>
              <a:rPr lang="pl-PL" altLang="pl-PL" sz="2400" dirty="0">
                <a:solidFill>
                  <a:srgbClr val="FFC000"/>
                </a:solidFill>
                <a:latin typeface="Calibri" panose="020F0502020204030204" pitchFamily="34" charset="0"/>
              </a:rPr>
              <a:t>3/ </a:t>
            </a:r>
            <a:r>
              <a:rPr lang="uk-UA" altLang="pl-PL" sz="2400" dirty="0">
                <a:solidFill>
                  <a:srgbClr val="FFC000"/>
                </a:solidFill>
                <a:latin typeface="Calibri" panose="020F0502020204030204" pitchFamily="34" charset="0"/>
              </a:rPr>
              <a:t>так</a:t>
            </a:r>
            <a:r>
              <a:rPr lang="pl-PL" altLang="pl-PL" sz="2400" dirty="0">
                <a:solidFill>
                  <a:srgbClr val="FFC000"/>
                </a:solidFill>
                <a:latin typeface="Calibri" panose="020F0502020204030204" pitchFamily="34" charset="0"/>
              </a:rPr>
              <a:t> – </a:t>
            </a:r>
            <a:r>
              <a:rPr lang="uk-UA" altLang="pl-PL" sz="2400" dirty="0">
                <a:solidFill>
                  <a:srgbClr val="FFC000"/>
                </a:solidFill>
                <a:latin typeface="Calibri" panose="020F0502020204030204" pitchFamily="34" charset="0"/>
              </a:rPr>
              <a:t>кілька разів</a:t>
            </a:r>
            <a:r>
              <a:rPr lang="pl-PL" altLang="pl-PL" sz="2400" dirty="0">
                <a:solidFill>
                  <a:srgbClr val="FFC000"/>
                </a:solidFill>
                <a:latin typeface="Calibri" panose="020F0502020204030204" pitchFamily="34" charset="0"/>
              </a:rPr>
              <a:t>, 4/ </a:t>
            </a:r>
            <a:r>
              <a:rPr lang="uk-UA" altLang="pl-PL" sz="2400" dirty="0">
                <a:solidFill>
                  <a:srgbClr val="FFC000"/>
                </a:solidFill>
                <a:latin typeface="Calibri" panose="020F0502020204030204" pitchFamily="34" charset="0"/>
              </a:rPr>
              <a:t>так</a:t>
            </a:r>
            <a:r>
              <a:rPr lang="pl-PL" altLang="pl-PL" sz="2400" dirty="0">
                <a:solidFill>
                  <a:srgbClr val="FFC000"/>
                </a:solidFill>
                <a:latin typeface="Calibri" panose="020F0502020204030204" pitchFamily="34" charset="0"/>
              </a:rPr>
              <a:t> – </a:t>
            </a:r>
            <a:r>
              <a:rPr lang="uk-UA" altLang="pl-PL" sz="2400" dirty="0">
                <a:solidFill>
                  <a:srgbClr val="FFC000"/>
                </a:solidFill>
                <a:latin typeface="Calibri" panose="020F0502020204030204" pitchFamily="34" charset="0"/>
              </a:rPr>
              <a:t>кільканадцять разів,</a:t>
            </a:r>
            <a:r>
              <a:rPr lang="pl-PL" altLang="pl-PL" sz="2400" dirty="0">
                <a:solidFill>
                  <a:srgbClr val="FFC000"/>
                </a:solidFill>
                <a:latin typeface="Calibri" panose="020F0502020204030204" pitchFamily="34" charset="0"/>
              </a:rPr>
              <a:t> </a:t>
            </a:r>
            <a:br>
              <a:rPr lang="uk-UA" altLang="pl-PL" sz="2400" dirty="0">
                <a:solidFill>
                  <a:srgbClr val="FFC000"/>
                </a:solidFill>
                <a:latin typeface="Calibri" panose="020F0502020204030204" pitchFamily="34" charset="0"/>
              </a:rPr>
            </a:br>
            <a:r>
              <a:rPr lang="pl-PL" altLang="pl-PL" sz="2400" dirty="0">
                <a:solidFill>
                  <a:srgbClr val="FFC000"/>
                </a:solidFill>
                <a:latin typeface="Calibri" panose="020F0502020204030204" pitchFamily="34" charset="0"/>
              </a:rPr>
              <a:t>5/ </a:t>
            </a:r>
            <a:r>
              <a:rPr lang="uk-UA" altLang="pl-PL" sz="2400" dirty="0">
                <a:solidFill>
                  <a:srgbClr val="FFC000"/>
                </a:solidFill>
                <a:latin typeface="Calibri" panose="020F0502020204030204" pitchFamily="34" charset="0"/>
              </a:rPr>
              <a:t>так</a:t>
            </a:r>
            <a:r>
              <a:rPr lang="pl-PL" altLang="pl-PL" sz="2400" dirty="0">
                <a:solidFill>
                  <a:srgbClr val="FFC000"/>
                </a:solidFill>
                <a:latin typeface="Calibri" panose="020F0502020204030204" pitchFamily="34" charset="0"/>
              </a:rPr>
              <a:t> – </a:t>
            </a:r>
            <a:r>
              <a:rPr lang="uk-UA" altLang="pl-PL" sz="2400" dirty="0">
                <a:solidFill>
                  <a:srgbClr val="FFC000"/>
                </a:solidFill>
                <a:latin typeface="Calibri" panose="020F0502020204030204" pitchFamily="34" charset="0"/>
              </a:rPr>
              <a:t>більше за кільканадцять разів</a:t>
            </a:r>
            <a:endParaRPr lang="pl-PL" altLang="pl-PL" sz="2400" dirty="0">
              <a:solidFill>
                <a:srgbClr val="FFC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ymbol zastępczy stopki 3">
            <a:extLst>
              <a:ext uri="{FF2B5EF4-FFF2-40B4-BE49-F238E27FC236}">
                <a16:creationId xmlns:a16="http://schemas.microsoft.com/office/drawing/2014/main" id="{04FAE5AE-2F94-48F9-A6D1-D379BB67F519}"/>
              </a:ext>
            </a:extLst>
          </p:cNvPr>
          <p:cNvSpPr txBox="1">
            <a:spLocks noGrp="1"/>
          </p:cNvSpPr>
          <p:nvPr/>
        </p:nvSpPr>
        <p:spPr bwMode="auto">
          <a:xfrm>
            <a:off x="1835150" y="6381750"/>
            <a:ext cx="5113338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pl-PL" sz="1400" b="1" i="1" dirty="0" err="1">
                <a:latin typeface="Calibri" panose="020F0502020204030204" pitchFamily="34" charset="0"/>
              </a:rPr>
              <a:t>Мокотовські</a:t>
            </a:r>
            <a:r>
              <a:rPr lang="uk-UA" altLang="pl-PL" sz="1400" b="1" i="1" dirty="0">
                <a:latin typeface="Calibri" panose="020F0502020204030204" pitchFamily="34" charset="0"/>
              </a:rPr>
              <a:t> дослідження</a:t>
            </a:r>
            <a:r>
              <a:rPr lang="pl-PL" altLang="pl-PL" sz="1400" b="1" i="1" dirty="0">
                <a:latin typeface="Calibri" panose="020F0502020204030204" pitchFamily="34" charset="0"/>
              </a:rPr>
              <a:t> </a:t>
            </a:r>
            <a:r>
              <a:rPr lang="pl-PL" altLang="pl-PL" sz="1400" b="1" dirty="0">
                <a:latin typeface="Calibri" panose="020F0502020204030204" pitchFamily="34" charset="0"/>
              </a:rPr>
              <a:t>2020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pl-PL" sz="1400" b="1" dirty="0">
                <a:latin typeface="Calibri" panose="020F0502020204030204" pitchFamily="34" charset="0"/>
              </a:rPr>
              <a:t>Інститут психіатрії та неврології</a:t>
            </a:r>
            <a:r>
              <a:rPr lang="pl-PL" altLang="pl-PL" sz="1400" b="1" dirty="0">
                <a:latin typeface="Calibri" panose="020F0502020204030204" pitchFamily="34" charset="0"/>
              </a:rPr>
              <a:t>, </a:t>
            </a:r>
            <a:r>
              <a:rPr lang="uk-UA" altLang="pl-PL" sz="1400" b="1" dirty="0">
                <a:latin typeface="Calibri" panose="020F0502020204030204" pitchFamily="34" charset="0"/>
              </a:rPr>
              <a:t>відділення</a:t>
            </a:r>
            <a:r>
              <a:rPr lang="pl-PL" altLang="pl-PL" sz="1400" b="1" dirty="0">
                <a:latin typeface="Calibri" panose="020F0502020204030204" pitchFamily="34" charset="0"/>
              </a:rPr>
              <a:t> "Pro-M"</a:t>
            </a: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11C56747-3B1C-45D7-B721-AE765576C78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333375"/>
            <a:ext cx="9142413" cy="1008063"/>
          </a:xfrm>
        </p:spPr>
        <p:txBody>
          <a:bodyPr/>
          <a:lstStyle/>
          <a:p>
            <a:r>
              <a:rPr lang="pl-PL" altLang="pl-PL" sz="3200" b="1" dirty="0"/>
              <a:t> </a:t>
            </a:r>
            <a:r>
              <a:rPr lang="uk-UA" altLang="pl-PL" sz="3200" b="1" dirty="0">
                <a:latin typeface="Calibri Light" panose="020F0302020204030204" pitchFamily="34" charset="0"/>
              </a:rPr>
              <a:t>Головний біль</a:t>
            </a:r>
            <a:br>
              <a:rPr lang="pl-PL" altLang="pl-PL" sz="3600" b="1" dirty="0">
                <a:latin typeface="Calibri Light" panose="020F0302020204030204" pitchFamily="34" charset="0"/>
              </a:rPr>
            </a:br>
            <a:r>
              <a:rPr lang="uk-UA" altLang="pl-PL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(принаймні </a:t>
            </a:r>
            <a:r>
              <a:rPr lang="pl-PL" altLang="pl-PL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1-2 </a:t>
            </a:r>
            <a:r>
              <a:rPr lang="uk-UA" altLang="pl-PL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рази за останній місяць)</a:t>
            </a:r>
            <a:br>
              <a:rPr lang="pl-PL" altLang="pl-PL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pl-PL" altLang="pl-PL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pl-PL" altLang="pl-PL" sz="28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aphicFrame>
        <p:nvGraphicFramePr>
          <p:cNvPr id="15364" name="Object 3">
            <a:extLst>
              <a:ext uri="{FF2B5EF4-FFF2-40B4-BE49-F238E27FC236}">
                <a16:creationId xmlns:a16="http://schemas.microsoft.com/office/drawing/2014/main" id="{C0B7426D-3A26-4EAA-897A-D7B270DFE317}"/>
              </a:ext>
            </a:extLst>
          </p:cNvPr>
          <p:cNvGraphicFramePr>
            <a:graphicFrameLocks noGrp="1" noChangeAspect="1"/>
          </p:cNvGraphicFramePr>
          <p:nvPr>
            <p:ph type="chart" idx="4294967295"/>
          </p:nvPr>
        </p:nvGraphicFramePr>
        <p:xfrm>
          <a:off x="431800" y="1362075"/>
          <a:ext cx="8602663" cy="4999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9" name="Chart" r:id="rId3" imgW="8614395" imgH="5005250" progId="Excel.Chart.8">
                  <p:embed/>
                </p:oleObj>
              </mc:Choice>
              <mc:Fallback>
                <p:oleObj name="Chart" r:id="rId3" imgW="8614395" imgH="5005250" progId="Excel.Chart.8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" y="1362075"/>
                        <a:ext cx="8602663" cy="4999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9" name="Objaśnienie: strzałka w dół 8">
            <a:extLst>
              <a:ext uri="{FF2B5EF4-FFF2-40B4-BE49-F238E27FC236}">
                <a16:creationId xmlns:a16="http://schemas.microsoft.com/office/drawing/2014/main" id="{0371FB99-9B9A-479E-84D8-0272F1C6A2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0338" y="1557338"/>
            <a:ext cx="1584325" cy="1366837"/>
          </a:xfrm>
          <a:prstGeom prst="downArrowCallout">
            <a:avLst>
              <a:gd name="adj1" fmla="val 25028"/>
              <a:gd name="adj2" fmla="val 25028"/>
              <a:gd name="adj3" fmla="val 25014"/>
              <a:gd name="adj4" fmla="val 64977"/>
            </a:avLst>
          </a:prstGeom>
          <a:solidFill>
            <a:schemeClr val="accent3">
              <a:lumMod val="8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endParaRPr lang="pl-PL" altLang="pl-PL" sz="1200" b="1" dirty="0">
              <a:latin typeface="Calibri" panose="020F0502020204030204" pitchFamily="34" charset="0"/>
            </a:endParaRPr>
          </a:p>
          <a:p>
            <a:pPr algn="ctr">
              <a:defRPr/>
            </a:pPr>
            <a:r>
              <a:rPr lang="uk-UA" altLang="pl-PL" sz="1200" b="1" dirty="0">
                <a:latin typeface="Calibri" panose="020F0502020204030204" pitchFamily="34" charset="0"/>
              </a:rPr>
              <a:t>Середні школи</a:t>
            </a:r>
            <a:r>
              <a:rPr lang="pl-PL" altLang="pl-PL" sz="1200" b="1" dirty="0">
                <a:latin typeface="Calibri" panose="020F0502020204030204" pitchFamily="34" charset="0"/>
              </a:rPr>
              <a:t> </a:t>
            </a:r>
          </a:p>
          <a:p>
            <a:pPr algn="ctr">
              <a:defRPr/>
            </a:pPr>
            <a:r>
              <a:rPr lang="uk-UA" altLang="pl-PL" sz="1200" b="1" dirty="0">
                <a:latin typeface="Calibri" panose="020F0502020204030204" pitchFamily="34" charset="0"/>
              </a:rPr>
              <a:t>Пандемія</a:t>
            </a:r>
            <a:endParaRPr lang="pl-PL" altLang="pl-PL" sz="1200" b="1" dirty="0">
              <a:latin typeface="Calibri" panose="020F0502020204030204" pitchFamily="34" charset="0"/>
            </a:endParaRPr>
          </a:p>
          <a:p>
            <a:pPr algn="ctr">
              <a:defRPr/>
            </a:pPr>
            <a:r>
              <a:rPr lang="pl-PL" altLang="pl-PL" sz="1200" b="1" dirty="0">
                <a:latin typeface="Calibri" panose="020F0502020204030204" pitchFamily="34" charset="0"/>
              </a:rPr>
              <a:t> </a:t>
            </a:r>
            <a:r>
              <a:rPr lang="uk-UA" altLang="pl-PL" sz="1200" b="1" dirty="0">
                <a:latin typeface="Calibri" panose="020F0502020204030204" pitchFamily="34" charset="0"/>
              </a:rPr>
              <a:t>Онлайн-анкети</a:t>
            </a:r>
            <a:endParaRPr lang="pl-PL" altLang="pl-PL" sz="1200" b="1" dirty="0">
              <a:latin typeface="Calibri" panose="020F0502020204030204" pitchFamily="34" charset="0"/>
            </a:endParaRPr>
          </a:p>
          <a:p>
            <a:pPr algn="ctr">
              <a:defRPr/>
            </a:pPr>
            <a:endParaRPr lang="pl-PL" altLang="pl-PL" sz="1200" b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ymbol zastępczy stopki 3">
            <a:extLst>
              <a:ext uri="{FF2B5EF4-FFF2-40B4-BE49-F238E27FC236}">
                <a16:creationId xmlns:a16="http://schemas.microsoft.com/office/drawing/2014/main" id="{7C47BEB7-FD02-4917-BF04-A02BFED5F5E3}"/>
              </a:ext>
            </a:extLst>
          </p:cNvPr>
          <p:cNvSpPr txBox="1">
            <a:spLocks noGrp="1"/>
          </p:cNvSpPr>
          <p:nvPr/>
        </p:nvSpPr>
        <p:spPr bwMode="auto">
          <a:xfrm>
            <a:off x="1835150" y="6381750"/>
            <a:ext cx="5113338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pl-PL" sz="1400" b="1" i="1" dirty="0" err="1">
                <a:latin typeface="Calibri" panose="020F0502020204030204" pitchFamily="34" charset="0"/>
              </a:rPr>
              <a:t>Мокотовські</a:t>
            </a:r>
            <a:r>
              <a:rPr lang="uk-UA" altLang="pl-PL" sz="1400" b="1" i="1" dirty="0">
                <a:latin typeface="Calibri" panose="020F0502020204030204" pitchFamily="34" charset="0"/>
              </a:rPr>
              <a:t> дослідження</a:t>
            </a:r>
            <a:r>
              <a:rPr lang="pl-PL" altLang="pl-PL" sz="1400" b="1" i="1" dirty="0">
                <a:latin typeface="Calibri" panose="020F0502020204030204" pitchFamily="34" charset="0"/>
              </a:rPr>
              <a:t> </a:t>
            </a:r>
            <a:r>
              <a:rPr lang="pl-PL" altLang="pl-PL" sz="1400" b="1" dirty="0">
                <a:latin typeface="Calibri" panose="020F0502020204030204" pitchFamily="34" charset="0"/>
              </a:rPr>
              <a:t>2020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pl-PL" sz="1400" b="1" dirty="0">
                <a:latin typeface="Calibri" panose="020F0502020204030204" pitchFamily="34" charset="0"/>
              </a:rPr>
              <a:t>Інститут психіатрії та неврології</a:t>
            </a:r>
            <a:r>
              <a:rPr lang="pl-PL" altLang="pl-PL" sz="1400" b="1" dirty="0">
                <a:latin typeface="Calibri" panose="020F0502020204030204" pitchFamily="34" charset="0"/>
              </a:rPr>
              <a:t>, </a:t>
            </a:r>
            <a:r>
              <a:rPr lang="uk-UA" altLang="pl-PL" sz="1400" b="1" dirty="0">
                <a:latin typeface="Calibri" panose="020F0502020204030204" pitchFamily="34" charset="0"/>
              </a:rPr>
              <a:t>відділення</a:t>
            </a:r>
            <a:r>
              <a:rPr lang="pl-PL" altLang="pl-PL" sz="1400" b="1" dirty="0">
                <a:latin typeface="Calibri" panose="020F0502020204030204" pitchFamily="34" charset="0"/>
              </a:rPr>
              <a:t> "Pro-M"</a:t>
            </a: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0A205FC-A311-4577-BFC6-0DF8CBC0D31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188913"/>
            <a:ext cx="8820150" cy="1152525"/>
          </a:xfrm>
        </p:spPr>
        <p:txBody>
          <a:bodyPr/>
          <a:lstStyle/>
          <a:p>
            <a:r>
              <a:rPr lang="pl-PL" altLang="pl-PL" sz="4000" b="1" dirty="0"/>
              <a:t> </a:t>
            </a:r>
            <a:br>
              <a:rPr lang="pl-PL" altLang="pl-PL" sz="4000" b="1" dirty="0"/>
            </a:br>
            <a:r>
              <a:rPr lang="uk-UA" altLang="pl-PL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Біль у животі </a:t>
            </a:r>
            <a:br>
              <a:rPr lang="uk-UA" altLang="pl-PL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uk-UA" altLang="pl-PL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(принаймні </a:t>
            </a:r>
            <a:r>
              <a:rPr lang="pl-PL" altLang="pl-PL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1-2 </a:t>
            </a:r>
            <a:r>
              <a:rPr lang="uk-UA" altLang="pl-PL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рази за останній місяць)</a:t>
            </a:r>
            <a:br>
              <a:rPr lang="pl-PL" altLang="pl-PL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pl-PL" altLang="pl-PL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pl-PL" altLang="pl-PL" sz="32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aphicFrame>
        <p:nvGraphicFramePr>
          <p:cNvPr id="16388" name="Object 3">
            <a:extLst>
              <a:ext uri="{FF2B5EF4-FFF2-40B4-BE49-F238E27FC236}">
                <a16:creationId xmlns:a16="http://schemas.microsoft.com/office/drawing/2014/main" id="{0A4F504E-B554-49AA-B266-DA6A13E6854C}"/>
              </a:ext>
            </a:extLst>
          </p:cNvPr>
          <p:cNvGraphicFramePr>
            <a:graphicFrameLocks noGrp="1" noChangeAspect="1"/>
          </p:cNvGraphicFramePr>
          <p:nvPr>
            <p:ph type="chart" idx="4294967295"/>
          </p:nvPr>
        </p:nvGraphicFramePr>
        <p:xfrm>
          <a:off x="431800" y="1362075"/>
          <a:ext cx="8602663" cy="4999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3" name="Chart" r:id="rId3" imgW="8614395" imgH="5005250" progId="Excel.Chart.8">
                  <p:embed/>
                </p:oleObj>
              </mc:Choice>
              <mc:Fallback>
                <p:oleObj name="Chart" r:id="rId3" imgW="8614395" imgH="5005250" progId="Excel.Chart.8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" y="1362075"/>
                        <a:ext cx="8602663" cy="4999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3" name="Objaśnienie: strzałka w dół 8">
            <a:extLst>
              <a:ext uri="{FF2B5EF4-FFF2-40B4-BE49-F238E27FC236}">
                <a16:creationId xmlns:a16="http://schemas.microsoft.com/office/drawing/2014/main" id="{EB31F790-B610-4EAA-8AC9-2B8947CBEB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775" y="1444625"/>
            <a:ext cx="1403350" cy="1584325"/>
          </a:xfrm>
          <a:prstGeom prst="downArrowCallout">
            <a:avLst>
              <a:gd name="adj1" fmla="val 25000"/>
              <a:gd name="adj2" fmla="val 25000"/>
              <a:gd name="adj3" fmla="val 25015"/>
              <a:gd name="adj4" fmla="val 64977"/>
            </a:avLst>
          </a:prstGeom>
          <a:solidFill>
            <a:schemeClr val="accent3">
              <a:lumMod val="8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endParaRPr lang="uk-UA" altLang="pl-PL" sz="1200" b="1" dirty="0">
              <a:latin typeface="Calibri" panose="020F0502020204030204" pitchFamily="34" charset="0"/>
            </a:endParaRPr>
          </a:p>
          <a:p>
            <a:pPr algn="ctr">
              <a:defRPr/>
            </a:pPr>
            <a:r>
              <a:rPr lang="uk-UA" altLang="pl-PL" sz="1200" b="1" dirty="0">
                <a:latin typeface="Calibri" panose="020F0502020204030204" pitchFamily="34" charset="0"/>
              </a:rPr>
              <a:t>Середні школи</a:t>
            </a:r>
            <a:r>
              <a:rPr lang="pl-PL" altLang="pl-PL" sz="1200" b="1" dirty="0">
                <a:latin typeface="Calibri" panose="020F0502020204030204" pitchFamily="34" charset="0"/>
              </a:rPr>
              <a:t> </a:t>
            </a:r>
          </a:p>
          <a:p>
            <a:pPr algn="ctr">
              <a:defRPr/>
            </a:pPr>
            <a:r>
              <a:rPr lang="uk-UA" altLang="pl-PL" sz="1200" b="1" dirty="0">
                <a:latin typeface="Calibri" panose="020F0502020204030204" pitchFamily="34" charset="0"/>
              </a:rPr>
              <a:t>Пандемія</a:t>
            </a:r>
            <a:endParaRPr lang="pl-PL" altLang="pl-PL" sz="1200" b="1" dirty="0">
              <a:latin typeface="Calibri" panose="020F0502020204030204" pitchFamily="34" charset="0"/>
            </a:endParaRPr>
          </a:p>
          <a:p>
            <a:pPr algn="ctr">
              <a:defRPr/>
            </a:pPr>
            <a:r>
              <a:rPr lang="pl-PL" altLang="pl-PL" sz="1200" b="1" dirty="0">
                <a:latin typeface="Calibri" panose="020F0502020204030204" pitchFamily="34" charset="0"/>
              </a:rPr>
              <a:t> </a:t>
            </a:r>
            <a:r>
              <a:rPr lang="uk-UA" altLang="pl-PL" sz="1200" b="1" dirty="0">
                <a:latin typeface="Calibri" panose="020F0502020204030204" pitchFamily="34" charset="0"/>
              </a:rPr>
              <a:t>Онлайн-анкети</a:t>
            </a:r>
            <a:endParaRPr lang="pl-PL" altLang="pl-PL" sz="1200" b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ymbol zastępczy stopki 3">
            <a:extLst>
              <a:ext uri="{FF2B5EF4-FFF2-40B4-BE49-F238E27FC236}">
                <a16:creationId xmlns:a16="http://schemas.microsoft.com/office/drawing/2014/main" id="{3C74659F-2DE9-4815-A592-584EBA39D3C4}"/>
              </a:ext>
            </a:extLst>
          </p:cNvPr>
          <p:cNvSpPr txBox="1">
            <a:spLocks noGrp="1"/>
          </p:cNvSpPr>
          <p:nvPr/>
        </p:nvSpPr>
        <p:spPr bwMode="auto">
          <a:xfrm>
            <a:off x="1835150" y="6381750"/>
            <a:ext cx="5113338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pl-PL" sz="1400" b="1" i="1" dirty="0" err="1">
                <a:latin typeface="Calibri" panose="020F0502020204030204" pitchFamily="34" charset="0"/>
              </a:rPr>
              <a:t>Мокотовські</a:t>
            </a:r>
            <a:r>
              <a:rPr lang="uk-UA" altLang="pl-PL" sz="1400" b="1" i="1" dirty="0">
                <a:latin typeface="Calibri" panose="020F0502020204030204" pitchFamily="34" charset="0"/>
              </a:rPr>
              <a:t> дослідження</a:t>
            </a:r>
            <a:r>
              <a:rPr lang="pl-PL" altLang="pl-PL" sz="1400" b="1" i="1" dirty="0">
                <a:latin typeface="Calibri" panose="020F0502020204030204" pitchFamily="34" charset="0"/>
              </a:rPr>
              <a:t> </a:t>
            </a:r>
            <a:r>
              <a:rPr lang="pl-PL" altLang="pl-PL" sz="1400" b="1" dirty="0">
                <a:latin typeface="Calibri" panose="020F0502020204030204" pitchFamily="34" charset="0"/>
              </a:rPr>
              <a:t>2020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pl-PL" sz="1400" b="1" dirty="0">
                <a:latin typeface="Calibri" panose="020F0502020204030204" pitchFamily="34" charset="0"/>
              </a:rPr>
              <a:t>Інститут психіатрії та неврології</a:t>
            </a:r>
            <a:r>
              <a:rPr lang="pl-PL" altLang="pl-PL" sz="1400" b="1" dirty="0">
                <a:latin typeface="Calibri" panose="020F0502020204030204" pitchFamily="34" charset="0"/>
              </a:rPr>
              <a:t>, </a:t>
            </a:r>
            <a:r>
              <a:rPr lang="uk-UA" altLang="pl-PL" sz="1400" b="1" dirty="0">
                <a:latin typeface="Calibri" panose="020F0502020204030204" pitchFamily="34" charset="0"/>
              </a:rPr>
              <a:t>відділення</a:t>
            </a:r>
            <a:r>
              <a:rPr lang="pl-PL" altLang="pl-PL" sz="1400" b="1" dirty="0">
                <a:latin typeface="Calibri" panose="020F0502020204030204" pitchFamily="34" charset="0"/>
              </a:rPr>
              <a:t> "Pro-M"</a:t>
            </a: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DD76DFD8-5D56-4A29-B470-C89AE298A70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-315415"/>
            <a:ext cx="9142413" cy="1656854"/>
          </a:xfrm>
        </p:spPr>
        <p:txBody>
          <a:bodyPr/>
          <a:lstStyle/>
          <a:p>
            <a:r>
              <a:rPr lang="pl-PL" altLang="pl-PL" sz="4000" b="1" dirty="0"/>
              <a:t> </a:t>
            </a:r>
            <a:br>
              <a:rPr lang="pl-PL" altLang="pl-PL" sz="3600" b="1" dirty="0">
                <a:latin typeface="Calibri Light" panose="020F0302020204030204" pitchFamily="34" charset="0"/>
              </a:rPr>
            </a:br>
            <a:r>
              <a:rPr lang="uk-UA" altLang="pl-PL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Проблеми із засинанням</a:t>
            </a:r>
            <a:r>
              <a:rPr lang="pl-PL" altLang="pl-PL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   </a:t>
            </a:r>
            <a:br>
              <a:rPr lang="pl-PL" altLang="pl-PL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pl-PL" altLang="pl-PL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(</a:t>
            </a:r>
            <a:r>
              <a:rPr lang="uk-UA" altLang="pl-PL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принаймні </a:t>
            </a:r>
            <a:r>
              <a:rPr lang="pl-PL" altLang="pl-PL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1-2 </a:t>
            </a:r>
            <a:r>
              <a:rPr lang="uk-UA" altLang="pl-PL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рази за останній місяць)</a:t>
            </a:r>
            <a:endParaRPr lang="pl-PL" altLang="pl-PL" sz="28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aphicFrame>
        <p:nvGraphicFramePr>
          <p:cNvPr id="17412" name="Object 3">
            <a:extLst>
              <a:ext uri="{FF2B5EF4-FFF2-40B4-BE49-F238E27FC236}">
                <a16:creationId xmlns:a16="http://schemas.microsoft.com/office/drawing/2014/main" id="{12F77CF9-9D72-4EDE-887B-D61B1C3F169D}"/>
              </a:ext>
            </a:extLst>
          </p:cNvPr>
          <p:cNvGraphicFramePr>
            <a:graphicFrameLocks noGrp="1" noChangeAspect="1"/>
          </p:cNvGraphicFramePr>
          <p:nvPr>
            <p:ph type="chart" idx="4294967295"/>
          </p:nvPr>
        </p:nvGraphicFramePr>
        <p:xfrm>
          <a:off x="468313" y="1397000"/>
          <a:ext cx="8602662" cy="4999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7" name="Chart" r:id="rId3" imgW="8614395" imgH="5005250" progId="Excel.Chart.8">
                  <p:embed/>
                </p:oleObj>
              </mc:Choice>
              <mc:Fallback>
                <p:oleObj name="Chart" r:id="rId3" imgW="8614395" imgH="5005250" progId="Excel.Chart.8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1397000"/>
                        <a:ext cx="8602662" cy="4999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7" name="Objaśnienie: strzałka w dół 8">
            <a:extLst>
              <a:ext uri="{FF2B5EF4-FFF2-40B4-BE49-F238E27FC236}">
                <a16:creationId xmlns:a16="http://schemas.microsoft.com/office/drawing/2014/main" id="{73DFC6C7-5749-44A2-A4AB-74AFBC6F4C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9792" y="1556792"/>
            <a:ext cx="1584325" cy="1366837"/>
          </a:xfrm>
          <a:prstGeom prst="downArrowCallout">
            <a:avLst>
              <a:gd name="adj1" fmla="val 25028"/>
              <a:gd name="adj2" fmla="val 25028"/>
              <a:gd name="adj3" fmla="val 25014"/>
              <a:gd name="adj4" fmla="val 64977"/>
            </a:avLst>
          </a:prstGeom>
          <a:solidFill>
            <a:schemeClr val="accent3">
              <a:lumMod val="8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endParaRPr lang="uk-UA" altLang="pl-PL" sz="1200" b="1" dirty="0">
              <a:latin typeface="Calibri" panose="020F0502020204030204" pitchFamily="34" charset="0"/>
            </a:endParaRPr>
          </a:p>
          <a:p>
            <a:pPr algn="ctr">
              <a:defRPr/>
            </a:pPr>
            <a:r>
              <a:rPr lang="uk-UA" altLang="pl-PL" sz="1200" b="1" dirty="0">
                <a:latin typeface="Calibri" panose="020F0502020204030204" pitchFamily="34" charset="0"/>
              </a:rPr>
              <a:t>Середні школи</a:t>
            </a:r>
            <a:r>
              <a:rPr lang="pl-PL" altLang="pl-PL" sz="1200" b="1" dirty="0">
                <a:latin typeface="Calibri" panose="020F0502020204030204" pitchFamily="34" charset="0"/>
              </a:rPr>
              <a:t> </a:t>
            </a:r>
          </a:p>
          <a:p>
            <a:pPr algn="ctr">
              <a:defRPr/>
            </a:pPr>
            <a:r>
              <a:rPr lang="uk-UA" altLang="pl-PL" sz="1200" b="1" dirty="0">
                <a:latin typeface="Calibri" panose="020F0502020204030204" pitchFamily="34" charset="0"/>
              </a:rPr>
              <a:t>Пандемія</a:t>
            </a:r>
            <a:endParaRPr lang="pl-PL" altLang="pl-PL" sz="1200" b="1" dirty="0">
              <a:latin typeface="Calibri" panose="020F0502020204030204" pitchFamily="34" charset="0"/>
            </a:endParaRPr>
          </a:p>
          <a:p>
            <a:pPr algn="ctr">
              <a:defRPr/>
            </a:pPr>
            <a:r>
              <a:rPr lang="pl-PL" altLang="pl-PL" sz="1200" b="1" dirty="0">
                <a:latin typeface="Calibri" panose="020F0502020204030204" pitchFamily="34" charset="0"/>
              </a:rPr>
              <a:t> </a:t>
            </a:r>
            <a:r>
              <a:rPr lang="uk-UA" altLang="pl-PL" sz="1200" b="1" dirty="0">
                <a:latin typeface="Calibri" panose="020F0502020204030204" pitchFamily="34" charset="0"/>
              </a:rPr>
              <a:t>Онлайн-анкети</a:t>
            </a:r>
            <a:endParaRPr lang="pl-PL" altLang="pl-PL" sz="1200" b="1" dirty="0">
              <a:latin typeface="Calibri" panose="020F0502020204030204" pitchFamily="34" charset="0"/>
            </a:endParaRPr>
          </a:p>
          <a:p>
            <a:pPr algn="ctr">
              <a:defRPr/>
            </a:pPr>
            <a:endParaRPr lang="pl-PL" altLang="pl-PL" sz="1200" b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ymbol zastępczy stopki 3">
            <a:extLst>
              <a:ext uri="{FF2B5EF4-FFF2-40B4-BE49-F238E27FC236}">
                <a16:creationId xmlns:a16="http://schemas.microsoft.com/office/drawing/2014/main" id="{1EB516EC-A9A9-4148-B7F3-A8CA46869D40}"/>
              </a:ext>
            </a:extLst>
          </p:cNvPr>
          <p:cNvSpPr txBox="1">
            <a:spLocks noGrp="1"/>
          </p:cNvSpPr>
          <p:nvPr/>
        </p:nvSpPr>
        <p:spPr bwMode="auto">
          <a:xfrm>
            <a:off x="1835150" y="6381750"/>
            <a:ext cx="5113338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pl-PL" sz="1400" b="1" i="1" dirty="0" err="1">
                <a:latin typeface="Calibri" panose="020F0502020204030204" pitchFamily="34" charset="0"/>
              </a:rPr>
              <a:t>Мокотовські</a:t>
            </a:r>
            <a:r>
              <a:rPr lang="uk-UA" altLang="pl-PL" sz="1400" b="1" i="1" dirty="0">
                <a:latin typeface="Calibri" panose="020F0502020204030204" pitchFamily="34" charset="0"/>
              </a:rPr>
              <a:t> дослідження</a:t>
            </a:r>
            <a:r>
              <a:rPr lang="pl-PL" altLang="pl-PL" sz="1400" b="1" i="1" dirty="0">
                <a:latin typeface="Calibri" panose="020F0502020204030204" pitchFamily="34" charset="0"/>
              </a:rPr>
              <a:t> </a:t>
            </a:r>
            <a:r>
              <a:rPr lang="pl-PL" altLang="pl-PL" sz="1400" b="1" dirty="0">
                <a:latin typeface="Calibri" panose="020F0502020204030204" pitchFamily="34" charset="0"/>
              </a:rPr>
              <a:t>2020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pl-PL" sz="1400" b="1" dirty="0">
                <a:latin typeface="Calibri" panose="020F0502020204030204" pitchFamily="34" charset="0"/>
              </a:rPr>
              <a:t>Інститут психіатрії та неврології</a:t>
            </a:r>
            <a:r>
              <a:rPr lang="pl-PL" altLang="pl-PL" sz="1400" b="1" dirty="0">
                <a:latin typeface="Calibri" panose="020F0502020204030204" pitchFamily="34" charset="0"/>
              </a:rPr>
              <a:t>, </a:t>
            </a:r>
            <a:r>
              <a:rPr lang="uk-UA" altLang="pl-PL" sz="1400" b="1" dirty="0">
                <a:latin typeface="Calibri" panose="020F0502020204030204" pitchFamily="34" charset="0"/>
              </a:rPr>
              <a:t>відділення</a:t>
            </a:r>
            <a:r>
              <a:rPr lang="pl-PL" altLang="pl-PL" sz="1400" b="1" dirty="0">
                <a:latin typeface="Calibri" panose="020F0502020204030204" pitchFamily="34" charset="0"/>
              </a:rPr>
              <a:t> "Pro-M"</a:t>
            </a: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50FD7C72-D258-4E88-ABEC-E1E34F52269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1"/>
            <a:ext cx="8818563" cy="1341438"/>
          </a:xfrm>
        </p:spPr>
        <p:txBody>
          <a:bodyPr/>
          <a:lstStyle/>
          <a:p>
            <a:r>
              <a:rPr lang="pl-PL" altLang="pl-PL" sz="4000" dirty="0"/>
              <a:t> </a:t>
            </a:r>
            <a:r>
              <a:rPr lang="uk-UA" altLang="pl-PL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Нервозність </a:t>
            </a:r>
            <a:br>
              <a:rPr lang="uk-UA" altLang="pl-PL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uk-UA" altLang="pl-PL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(принаймні </a:t>
            </a:r>
            <a:r>
              <a:rPr lang="pl-PL" altLang="pl-PL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1-2 </a:t>
            </a:r>
            <a:r>
              <a:rPr lang="uk-UA" altLang="pl-PL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рази за останній місяць</a:t>
            </a:r>
            <a:r>
              <a:rPr lang="pl-PL" altLang="pl-PL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)</a:t>
            </a:r>
            <a:endParaRPr lang="pl-PL" altLang="pl-PL" sz="28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aphicFrame>
        <p:nvGraphicFramePr>
          <p:cNvPr id="18436" name="Object 3">
            <a:extLst>
              <a:ext uri="{FF2B5EF4-FFF2-40B4-BE49-F238E27FC236}">
                <a16:creationId xmlns:a16="http://schemas.microsoft.com/office/drawing/2014/main" id="{ACF5B3FE-5478-493D-89FC-F1B43FF18231}"/>
              </a:ext>
            </a:extLst>
          </p:cNvPr>
          <p:cNvGraphicFramePr>
            <a:graphicFrameLocks noGrp="1" noChangeAspect="1"/>
          </p:cNvGraphicFramePr>
          <p:nvPr>
            <p:ph type="chart" idx="4294967295"/>
          </p:nvPr>
        </p:nvGraphicFramePr>
        <p:xfrm>
          <a:off x="431800" y="1362075"/>
          <a:ext cx="8602663" cy="4999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1" name="Chart" r:id="rId3" imgW="8614395" imgH="5005250" progId="Excel.Chart.8">
                  <p:embed/>
                </p:oleObj>
              </mc:Choice>
              <mc:Fallback>
                <p:oleObj name="Chart" r:id="rId3" imgW="8614395" imgH="5005250" progId="Excel.Chart.8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" y="1362075"/>
                        <a:ext cx="8602663" cy="4999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1" name="Objaśnienie: strzałka w dół 8">
            <a:extLst>
              <a:ext uri="{FF2B5EF4-FFF2-40B4-BE49-F238E27FC236}">
                <a16:creationId xmlns:a16="http://schemas.microsoft.com/office/drawing/2014/main" id="{D4478A0E-9A96-4E84-89DE-9872AFFC24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775" y="1196975"/>
            <a:ext cx="1403350" cy="1584325"/>
          </a:xfrm>
          <a:prstGeom prst="downArrowCallout">
            <a:avLst>
              <a:gd name="adj1" fmla="val 25000"/>
              <a:gd name="adj2" fmla="val 25000"/>
              <a:gd name="adj3" fmla="val 25015"/>
              <a:gd name="adj4" fmla="val 64977"/>
            </a:avLst>
          </a:prstGeom>
          <a:solidFill>
            <a:schemeClr val="accent3">
              <a:lumMod val="8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endParaRPr lang="uk-UA" altLang="pl-PL" sz="1200" b="1" dirty="0">
              <a:latin typeface="Calibri" panose="020F0502020204030204" pitchFamily="34" charset="0"/>
            </a:endParaRPr>
          </a:p>
          <a:p>
            <a:pPr algn="ctr">
              <a:defRPr/>
            </a:pPr>
            <a:r>
              <a:rPr lang="uk-UA" altLang="pl-PL" sz="1200" b="1" dirty="0">
                <a:latin typeface="Calibri" panose="020F0502020204030204" pitchFamily="34" charset="0"/>
              </a:rPr>
              <a:t>Середні школи</a:t>
            </a:r>
            <a:r>
              <a:rPr lang="pl-PL" altLang="pl-PL" sz="1200" b="1" dirty="0">
                <a:latin typeface="Calibri" panose="020F0502020204030204" pitchFamily="34" charset="0"/>
              </a:rPr>
              <a:t> </a:t>
            </a:r>
          </a:p>
          <a:p>
            <a:pPr algn="ctr">
              <a:defRPr/>
            </a:pPr>
            <a:r>
              <a:rPr lang="uk-UA" altLang="pl-PL" sz="1200" b="1" dirty="0">
                <a:latin typeface="Calibri" panose="020F0502020204030204" pitchFamily="34" charset="0"/>
              </a:rPr>
              <a:t>Пандемія</a:t>
            </a:r>
            <a:endParaRPr lang="pl-PL" altLang="pl-PL" sz="1200" b="1" dirty="0">
              <a:latin typeface="Calibri" panose="020F0502020204030204" pitchFamily="34" charset="0"/>
            </a:endParaRPr>
          </a:p>
          <a:p>
            <a:pPr algn="ctr">
              <a:defRPr/>
            </a:pPr>
            <a:r>
              <a:rPr lang="pl-PL" altLang="pl-PL" sz="1200" b="1" dirty="0">
                <a:latin typeface="Calibri" panose="020F0502020204030204" pitchFamily="34" charset="0"/>
              </a:rPr>
              <a:t> </a:t>
            </a:r>
            <a:r>
              <a:rPr lang="uk-UA" altLang="pl-PL" sz="1200" b="1" dirty="0">
                <a:latin typeface="Calibri" panose="020F0502020204030204" pitchFamily="34" charset="0"/>
              </a:rPr>
              <a:t>Онлайн-анкети</a:t>
            </a:r>
            <a:endParaRPr lang="pl-PL" altLang="pl-PL" sz="1200" b="1" dirty="0">
              <a:latin typeface="Calibri" panose="020F0502020204030204" pitchFamily="34" charset="0"/>
            </a:endParaRPr>
          </a:p>
          <a:p>
            <a:pPr algn="ctr">
              <a:defRPr/>
            </a:pPr>
            <a:endParaRPr lang="pl-PL" altLang="pl-PL" sz="1200" b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ymbol zastępczy stopki 3">
            <a:extLst>
              <a:ext uri="{FF2B5EF4-FFF2-40B4-BE49-F238E27FC236}">
                <a16:creationId xmlns:a16="http://schemas.microsoft.com/office/drawing/2014/main" id="{3B503ADA-56A5-4C77-AE0A-3A3F7A7B155D}"/>
              </a:ext>
            </a:extLst>
          </p:cNvPr>
          <p:cNvSpPr txBox="1">
            <a:spLocks noGrp="1"/>
          </p:cNvSpPr>
          <p:nvPr/>
        </p:nvSpPr>
        <p:spPr bwMode="auto">
          <a:xfrm>
            <a:off x="1835150" y="6381750"/>
            <a:ext cx="5113338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pl-PL" sz="1400" b="1" i="1" dirty="0" err="1">
                <a:latin typeface="Calibri" panose="020F0502020204030204" pitchFamily="34" charset="0"/>
              </a:rPr>
              <a:t>Мокотовські</a:t>
            </a:r>
            <a:r>
              <a:rPr lang="uk-UA" altLang="pl-PL" sz="1400" b="1" i="1" dirty="0">
                <a:latin typeface="Calibri" panose="020F0502020204030204" pitchFamily="34" charset="0"/>
              </a:rPr>
              <a:t> дослідження</a:t>
            </a:r>
            <a:r>
              <a:rPr lang="pl-PL" altLang="pl-PL" sz="1400" b="1" i="1" dirty="0">
                <a:latin typeface="Calibri" panose="020F0502020204030204" pitchFamily="34" charset="0"/>
              </a:rPr>
              <a:t> </a:t>
            </a:r>
            <a:r>
              <a:rPr lang="pl-PL" altLang="pl-PL" sz="1400" b="1" dirty="0">
                <a:latin typeface="Calibri" panose="020F0502020204030204" pitchFamily="34" charset="0"/>
              </a:rPr>
              <a:t>2020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pl-PL" sz="1400" b="1" dirty="0">
                <a:latin typeface="Calibri" panose="020F0502020204030204" pitchFamily="34" charset="0"/>
              </a:rPr>
              <a:t>Інститут психіатрії та неврології</a:t>
            </a:r>
            <a:r>
              <a:rPr lang="pl-PL" altLang="pl-PL" sz="1400" b="1" dirty="0">
                <a:latin typeface="Calibri" panose="020F0502020204030204" pitchFamily="34" charset="0"/>
              </a:rPr>
              <a:t>, </a:t>
            </a:r>
            <a:r>
              <a:rPr lang="uk-UA" altLang="pl-PL" sz="1400" b="1" dirty="0">
                <a:latin typeface="Calibri" panose="020F0502020204030204" pitchFamily="34" charset="0"/>
              </a:rPr>
              <a:t>відділення</a:t>
            </a:r>
            <a:r>
              <a:rPr lang="pl-PL" altLang="pl-PL" sz="1400" b="1" dirty="0">
                <a:latin typeface="Calibri" panose="020F0502020204030204" pitchFamily="34" charset="0"/>
              </a:rPr>
              <a:t> "Pro-M"</a:t>
            </a: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C905495E-B978-42F4-825F-48DA2ECECCB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-76067" y="354012"/>
            <a:ext cx="9142413" cy="1008063"/>
          </a:xfrm>
        </p:spPr>
        <p:txBody>
          <a:bodyPr/>
          <a:lstStyle/>
          <a:p>
            <a:r>
              <a:rPr lang="uk-UA" altLang="pl-PL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Пригніченість і поганий настрій</a:t>
            </a:r>
            <a:r>
              <a:rPr lang="pl-PL" altLang="pl-PL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   </a:t>
            </a:r>
            <a:br>
              <a:rPr lang="pl-PL" altLang="pl-PL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pl-PL" altLang="pl-PL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(</a:t>
            </a:r>
            <a:r>
              <a:rPr lang="uk-UA" altLang="pl-PL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принаймні </a:t>
            </a:r>
            <a:r>
              <a:rPr lang="pl-PL" altLang="pl-PL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1-2 </a:t>
            </a:r>
            <a:r>
              <a:rPr lang="uk-UA" altLang="pl-PL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рази за останній місяць</a:t>
            </a:r>
            <a:r>
              <a:rPr lang="pl-PL" altLang="pl-PL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) </a:t>
            </a:r>
            <a:br>
              <a:rPr lang="pl-PL" altLang="pl-PL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pl-PL" altLang="pl-PL" sz="28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aphicFrame>
        <p:nvGraphicFramePr>
          <p:cNvPr id="19460" name="Object 3">
            <a:extLst>
              <a:ext uri="{FF2B5EF4-FFF2-40B4-BE49-F238E27FC236}">
                <a16:creationId xmlns:a16="http://schemas.microsoft.com/office/drawing/2014/main" id="{6D5F3704-D03E-481C-B4BF-D6AE49C3DC7D}"/>
              </a:ext>
            </a:extLst>
          </p:cNvPr>
          <p:cNvGraphicFramePr>
            <a:graphicFrameLocks noGrp="1" noChangeAspect="1"/>
          </p:cNvGraphicFramePr>
          <p:nvPr>
            <p:ph type="chart" idx="4294967295"/>
          </p:nvPr>
        </p:nvGraphicFramePr>
        <p:xfrm>
          <a:off x="431800" y="1362075"/>
          <a:ext cx="8602663" cy="4999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5" name="Chart" r:id="rId3" imgW="8614395" imgH="5005250" progId="Excel.Chart.8">
                  <p:embed/>
                </p:oleObj>
              </mc:Choice>
              <mc:Fallback>
                <p:oleObj name="Chart" r:id="rId3" imgW="8614395" imgH="5005250" progId="Excel.Chart.8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" y="1362075"/>
                        <a:ext cx="8602663" cy="4999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5" name="Objaśnienie: strzałka w dół 8">
            <a:extLst>
              <a:ext uri="{FF2B5EF4-FFF2-40B4-BE49-F238E27FC236}">
                <a16:creationId xmlns:a16="http://schemas.microsoft.com/office/drawing/2014/main" id="{8CE02370-52C2-4480-A953-8D4B7D2654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3213" y="1196975"/>
            <a:ext cx="1403350" cy="1584325"/>
          </a:xfrm>
          <a:prstGeom prst="downArrowCallout">
            <a:avLst>
              <a:gd name="adj1" fmla="val 25000"/>
              <a:gd name="adj2" fmla="val 25000"/>
              <a:gd name="adj3" fmla="val 25015"/>
              <a:gd name="adj4" fmla="val 64977"/>
            </a:avLst>
          </a:prstGeom>
          <a:solidFill>
            <a:schemeClr val="accent3">
              <a:lumMod val="8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endParaRPr lang="pl-PL" altLang="pl-PL" sz="1200" b="1" dirty="0">
              <a:latin typeface="Calibri" panose="020F0502020204030204" pitchFamily="34" charset="0"/>
            </a:endParaRPr>
          </a:p>
          <a:p>
            <a:pPr algn="ctr">
              <a:defRPr/>
            </a:pPr>
            <a:r>
              <a:rPr lang="uk-UA" altLang="pl-PL" sz="1200" b="1" dirty="0">
                <a:latin typeface="Calibri" panose="020F0502020204030204" pitchFamily="34" charset="0"/>
              </a:rPr>
              <a:t>Середні школи</a:t>
            </a:r>
            <a:r>
              <a:rPr lang="pl-PL" altLang="pl-PL" sz="1200" b="1" dirty="0">
                <a:latin typeface="Calibri" panose="020F0502020204030204" pitchFamily="34" charset="0"/>
              </a:rPr>
              <a:t> </a:t>
            </a:r>
          </a:p>
          <a:p>
            <a:pPr algn="ctr">
              <a:defRPr/>
            </a:pPr>
            <a:r>
              <a:rPr lang="uk-UA" altLang="pl-PL" sz="1200" b="1" dirty="0">
                <a:latin typeface="Calibri" panose="020F0502020204030204" pitchFamily="34" charset="0"/>
              </a:rPr>
              <a:t>Пандемія</a:t>
            </a:r>
            <a:endParaRPr lang="pl-PL" altLang="pl-PL" sz="1200" b="1" dirty="0">
              <a:latin typeface="Calibri" panose="020F0502020204030204" pitchFamily="34" charset="0"/>
            </a:endParaRPr>
          </a:p>
          <a:p>
            <a:pPr algn="ctr">
              <a:defRPr/>
            </a:pPr>
            <a:r>
              <a:rPr lang="pl-PL" altLang="pl-PL" sz="1200" b="1" dirty="0">
                <a:latin typeface="Calibri" panose="020F0502020204030204" pitchFamily="34" charset="0"/>
              </a:rPr>
              <a:t> </a:t>
            </a:r>
            <a:r>
              <a:rPr lang="uk-UA" altLang="pl-PL" sz="1200" b="1" dirty="0">
                <a:latin typeface="Calibri" panose="020F0502020204030204" pitchFamily="34" charset="0"/>
              </a:rPr>
              <a:t>Онлайн-анкети</a:t>
            </a:r>
            <a:endParaRPr lang="pl-PL" altLang="pl-PL" sz="1200" b="1" dirty="0">
              <a:latin typeface="Calibri" panose="020F0502020204030204" pitchFamily="34" charset="0"/>
            </a:endParaRPr>
          </a:p>
          <a:p>
            <a:pPr algn="ctr">
              <a:defRPr/>
            </a:pPr>
            <a:endParaRPr lang="pl-PL" altLang="pl-PL" sz="1200" b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ytuł 1">
            <a:extLst>
              <a:ext uri="{FF2B5EF4-FFF2-40B4-BE49-F238E27FC236}">
                <a16:creationId xmlns:a16="http://schemas.microsoft.com/office/drawing/2014/main" id="{C5C9BBF6-887E-4C9E-91AE-9717A1F0B7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88913"/>
            <a:ext cx="7772400" cy="1008062"/>
          </a:xfrm>
        </p:spPr>
        <p:txBody>
          <a:bodyPr/>
          <a:lstStyle/>
          <a:p>
            <a:r>
              <a:rPr lang="uk-UA" altLang="pl-PL" sz="3200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Психосоціальні і медичні фактори, </a:t>
            </a:r>
            <a:br>
              <a:rPr lang="uk-UA" altLang="pl-PL" sz="3200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uk-UA" altLang="pl-PL" sz="3200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пов'язані з прийманням препаратів </a:t>
            </a:r>
            <a:r>
              <a:rPr lang="uk-UA" altLang="pl-PL" sz="3200" b="1" dirty="0" err="1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безрецептурного</a:t>
            </a:r>
            <a:r>
              <a:rPr lang="uk-UA" altLang="pl-PL" sz="3200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відпуску</a:t>
            </a:r>
            <a:endParaRPr lang="en-US" altLang="pl-PL" sz="3200" b="1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0483" name="Symbol zastępczy zawartości 2">
            <a:extLst>
              <a:ext uri="{FF2B5EF4-FFF2-40B4-BE49-F238E27FC236}">
                <a16:creationId xmlns:a16="http://schemas.microsoft.com/office/drawing/2014/main" id="{889B0849-52B6-4485-AF17-7A3B1B7D9CD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23850" y="1484313"/>
            <a:ext cx="8351838" cy="4611687"/>
          </a:xfrm>
        </p:spPr>
        <p:txBody>
          <a:bodyPr/>
          <a:lstStyle/>
          <a:p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Результати проведених досліджень свідчать про те, що приймання ліків 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в тому числі знеболювальних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молоддю пов'язане з такими чинниками як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: 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стать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жіноча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altLang="pl-PL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соціодемографічний</a:t>
            </a:r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 статус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нижчий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)  </a:t>
            </a:r>
            <a:r>
              <a:rPr lang="pl-PL" alt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pl-PL" altLang="pl-PL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Du</a:t>
            </a:r>
            <a:r>
              <a:rPr lang="pl-PL" alt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 i </a:t>
            </a:r>
            <a:r>
              <a:rPr lang="pl-PL" altLang="pl-PL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Knopf</a:t>
            </a:r>
            <a:r>
              <a:rPr lang="pl-PL" alt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, 2009; </a:t>
            </a:r>
            <a:r>
              <a:rPr lang="pl-PL" altLang="pl-PL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Kirkeby</a:t>
            </a:r>
            <a:r>
              <a:rPr lang="pl-PL" alt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 i wsp.,2014)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проблеми соматичного здоров'я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altLang="pl-PL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pl-PL" altLang="pl-PL" sz="16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Gobina</a:t>
            </a:r>
            <a:r>
              <a:rPr lang="pl-PL" altLang="pl-PL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i </a:t>
            </a:r>
            <a:r>
              <a:rPr lang="pl-PL" altLang="pl-PL" sz="16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wsp</a:t>
            </a:r>
            <a:r>
              <a:rPr lang="pl-PL" altLang="pl-PL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., 2011) </a:t>
            </a:r>
            <a:endParaRPr lang="pl-PL" altLang="pl-P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проблеми психічного здоров'я</a:t>
            </a:r>
            <a:r>
              <a:rPr lang="pl-PL" altLang="pl-PL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altLang="pl-PL" sz="1600" dirty="0">
                <a:latin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pl-PL" altLang="pl-PL" sz="16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Dengler</a:t>
            </a:r>
            <a:r>
              <a:rPr lang="pl-PL" altLang="pl-PL" sz="1600" dirty="0">
                <a:latin typeface="Calibri" panose="020F0502020204030204" pitchFamily="34" charset="0"/>
                <a:cs typeface="Times New Roman" panose="02020603050405020304" pitchFamily="18" charset="0"/>
              </a:rPr>
              <a:t> i </a:t>
            </a:r>
            <a:r>
              <a:rPr lang="pl-PL" altLang="pl-PL" sz="16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Roberts</a:t>
            </a:r>
            <a:r>
              <a:rPr lang="pl-PL" altLang="pl-PL" sz="1600" dirty="0">
                <a:latin typeface="Calibri" panose="020F0502020204030204" pitchFamily="34" charset="0"/>
                <a:cs typeface="Times New Roman" panose="02020603050405020304" pitchFamily="18" charset="0"/>
              </a:rPr>
              <a:t>, 1996; </a:t>
            </a:r>
            <a:r>
              <a:rPr lang="pl-PL" altLang="pl-PL" sz="1600" dirty="0">
                <a:solidFill>
                  <a:srgbClr val="2E41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Morales-</a:t>
            </a:r>
            <a:r>
              <a:rPr lang="pl-PL" altLang="pl-PL" sz="1600" dirty="0" err="1">
                <a:solidFill>
                  <a:srgbClr val="2E41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Suárez</a:t>
            </a:r>
            <a:r>
              <a:rPr lang="pl-PL" altLang="pl-PL" sz="1600" dirty="0">
                <a:solidFill>
                  <a:srgbClr val="2E41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pl-PL" altLang="pl-PL" sz="1600" dirty="0" err="1">
                <a:solidFill>
                  <a:srgbClr val="2E41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Varela</a:t>
            </a:r>
            <a:r>
              <a:rPr lang="pl-PL" altLang="pl-PL" sz="1600" dirty="0">
                <a:solidFill>
                  <a:srgbClr val="2E41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 </a:t>
            </a:r>
            <a:r>
              <a:rPr lang="pl-PL" altLang="pl-PL" sz="1600" dirty="0" err="1">
                <a:solidFill>
                  <a:srgbClr val="2E41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wsp</a:t>
            </a:r>
            <a:r>
              <a:rPr lang="pl-PL" altLang="pl-PL" sz="1600" dirty="0">
                <a:solidFill>
                  <a:srgbClr val="2E41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., 2009; </a:t>
            </a:r>
            <a:r>
              <a:rPr lang="pl-PL" altLang="pl-PL" sz="1600" dirty="0">
                <a:latin typeface="Calibri" panose="020F0502020204030204" pitchFamily="34" charset="0"/>
                <a:cs typeface="Times New Roman" panose="02020603050405020304" pitchFamily="18" charset="0"/>
              </a:rPr>
              <a:t>Pisarska, 2010)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altLang="pl-PL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куріння</a:t>
            </a:r>
            <a:r>
              <a:rPr lang="ru-RU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 тютюну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alt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pl-PL" altLang="pl-PL" sz="1600" dirty="0">
                <a:solidFill>
                  <a:srgbClr val="2E41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Morales-</a:t>
            </a:r>
            <a:r>
              <a:rPr lang="pl-PL" altLang="pl-PL" sz="1600" dirty="0" err="1">
                <a:solidFill>
                  <a:srgbClr val="2E41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Suárez</a:t>
            </a:r>
            <a:r>
              <a:rPr lang="pl-PL" altLang="pl-PL" sz="1600" dirty="0">
                <a:solidFill>
                  <a:srgbClr val="2E41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pl-PL" altLang="pl-PL" sz="1600" dirty="0" err="1">
                <a:solidFill>
                  <a:srgbClr val="2E41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Varela</a:t>
            </a:r>
            <a:r>
              <a:rPr lang="pl-PL" altLang="pl-PL" sz="1600" dirty="0">
                <a:solidFill>
                  <a:srgbClr val="2E41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 </a:t>
            </a:r>
            <a:r>
              <a:rPr lang="pl-PL" altLang="pl-PL" sz="1600" dirty="0" err="1">
                <a:solidFill>
                  <a:srgbClr val="2E41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wsp</a:t>
            </a:r>
            <a:r>
              <a:rPr lang="pl-PL" altLang="pl-PL" sz="1600" dirty="0">
                <a:solidFill>
                  <a:srgbClr val="2E41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., 2009;</a:t>
            </a:r>
            <a:r>
              <a:rPr lang="pl-PL" alt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 Lee i wsp.,2017)</a:t>
            </a:r>
            <a:r>
              <a:rPr lang="pl-PL" altLang="pl-PL" sz="1600" dirty="0">
                <a:solidFill>
                  <a:srgbClr val="2E41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altLang="pl-PL" sz="2000" dirty="0">
                <a:solidFill>
                  <a:srgbClr val="2E41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вживання алкоголю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alt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(Lee i wsp.,2017)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altLang="pl-PL" sz="2000" dirty="0">
                <a:solidFill>
                  <a:srgbClr val="2E41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пережите насильство</a:t>
            </a:r>
            <a:r>
              <a:rPr lang="pl-PL" altLang="pl-PL" sz="2000" dirty="0">
                <a:solidFill>
                  <a:srgbClr val="2E41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altLang="pl-PL" sz="1600" dirty="0">
                <a:solidFill>
                  <a:srgbClr val="2E41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altLang="pl-PL" sz="1600" dirty="0" err="1">
                <a:solidFill>
                  <a:srgbClr val="1C1D1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Garmy</a:t>
            </a:r>
            <a:r>
              <a:rPr lang="pl-PL" altLang="pl-PL" sz="1600" dirty="0">
                <a:solidFill>
                  <a:srgbClr val="1C1D1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 wsp.,2019)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недостатні знання про ліки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alt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(Lee i wsp.,2017)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ytuł 1">
            <a:extLst>
              <a:ext uri="{FF2B5EF4-FFF2-40B4-BE49-F238E27FC236}">
                <a16:creationId xmlns:a16="http://schemas.microsoft.com/office/drawing/2014/main" id="{25F745ED-E673-4822-91D9-38B0BFEA3C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15888"/>
            <a:ext cx="7772400" cy="1009650"/>
          </a:xfrm>
        </p:spPr>
        <p:txBody>
          <a:bodyPr/>
          <a:lstStyle/>
          <a:p>
            <a:r>
              <a:rPr lang="uk-UA" altLang="pl-PL" sz="3200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Аналіз факторів</a:t>
            </a:r>
            <a:r>
              <a:rPr lang="pl-PL" altLang="pl-PL" sz="3200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(</a:t>
            </a:r>
            <a:r>
              <a:rPr lang="uk-UA" altLang="pl-PL" sz="3200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модель</a:t>
            </a:r>
            <a:r>
              <a:rPr lang="pl-PL" altLang="pl-PL" sz="3200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GENLIN): </a:t>
            </a:r>
            <a:br>
              <a:rPr lang="uk-UA" altLang="pl-PL" sz="3200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uk-UA" altLang="pl-PL" sz="2800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враховані змінні</a:t>
            </a:r>
            <a:r>
              <a:rPr lang="pl-PL" altLang="pl-PL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endParaRPr lang="pl-PL" altLang="pl-PL" sz="2800" dirty="0"/>
          </a:p>
        </p:txBody>
      </p:sp>
      <p:sp>
        <p:nvSpPr>
          <p:cNvPr id="21507" name="Symbol zastępczy zawartości 2">
            <a:extLst>
              <a:ext uri="{FF2B5EF4-FFF2-40B4-BE49-F238E27FC236}">
                <a16:creationId xmlns:a16="http://schemas.microsoft.com/office/drawing/2014/main" id="{061B6C6C-7DB2-4243-8B0F-67D6645B7FD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0825" y="1125538"/>
            <a:ext cx="8642350" cy="5616575"/>
          </a:xfrm>
        </p:spPr>
        <p:txBody>
          <a:bodyPr/>
          <a:lstStyle/>
          <a:p>
            <a:r>
              <a:rPr lang="uk-UA" altLang="pl-PL" sz="1800" b="1" dirty="0" err="1">
                <a:latin typeface="Calibri" panose="020F0502020204030204" pitchFamily="34" charset="0"/>
                <a:cs typeface="Calibri" panose="020F0502020204030204" pitchFamily="34" charset="0"/>
              </a:rPr>
              <a:t>Соціодемографія</a:t>
            </a:r>
            <a:r>
              <a:rPr lang="pl-PL" alt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buFontTx/>
              <a:buChar char="-"/>
            </a:pPr>
            <a:r>
              <a:rPr lang="uk-UA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Стать і склад сім’ї</a:t>
            </a:r>
            <a:r>
              <a:rPr lang="pl-PL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uk-UA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повна чи неповна</a:t>
            </a:r>
            <a:r>
              <a:rPr lang="pl-PL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uk-UA" alt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Фактори ризику</a:t>
            </a:r>
            <a:endParaRPr lang="pl-PL" altLang="pl-PL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r>
              <a:rPr lang="uk-UA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Переживання больових симптомів</a:t>
            </a:r>
            <a:r>
              <a:rPr lang="pl-PL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uk-UA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біль у животі і головний біль</a:t>
            </a:r>
            <a:endParaRPr lang="pl-PL" altLang="pl-PL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r>
              <a:rPr lang="uk-UA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Психічний </a:t>
            </a:r>
            <a:r>
              <a:rPr lang="uk-UA" altLang="pl-PL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дистрес</a:t>
            </a:r>
            <a:r>
              <a:rPr lang="uk-UA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uk-UA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стан психічного здоров’я</a:t>
            </a:r>
            <a:r>
              <a:rPr lang="pl-PL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uk-UA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, що вимірюється за допомогою </a:t>
            </a:r>
            <a:r>
              <a:rPr lang="pl-PL" altLang="pl-PL" sz="1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General </a:t>
            </a:r>
            <a:r>
              <a:rPr lang="pl-PL" altLang="pl-PL" sz="18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Health</a:t>
            </a:r>
            <a:r>
              <a:rPr lang="pl-PL" altLang="pl-PL" sz="1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l-PL" altLang="pl-PL" sz="18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Questionnaire</a:t>
            </a:r>
            <a:r>
              <a:rPr lang="pl-PL" altLang="pl-PL" sz="1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(GHQ-12) </a:t>
            </a:r>
            <a:r>
              <a:rPr lang="pl-PL" altLang="pl-PL" sz="1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(Goldberg 1972; </a:t>
            </a:r>
            <a:r>
              <a:rPr lang="pl-PL" altLang="pl-PL" sz="1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Adlaf</a:t>
            </a:r>
            <a:r>
              <a:rPr lang="pl-PL" altLang="pl-PL" sz="1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i </a:t>
            </a:r>
            <a:r>
              <a:rPr lang="pl-PL" altLang="pl-PL" sz="1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Paglia</a:t>
            </a:r>
            <a:r>
              <a:rPr lang="pl-PL" altLang="pl-PL" sz="1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2001)</a:t>
            </a:r>
          </a:p>
          <a:p>
            <a:r>
              <a:rPr lang="uk-UA" alt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Захисні фактори</a:t>
            </a:r>
            <a:r>
              <a:rPr lang="pl-PL" alt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buFontTx/>
              <a:buChar char="-"/>
            </a:pPr>
            <a:r>
              <a:rPr lang="uk-UA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Відносини і підтримка в сім'ї</a:t>
            </a:r>
            <a:r>
              <a:rPr lang="pl-PL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altLang="pl-PL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uk-UA" altLang="pl-PL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шкала </a:t>
            </a:r>
            <a:r>
              <a:rPr lang="pl-PL" altLang="pl-PL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12 </a:t>
            </a:r>
            <a:r>
              <a:rPr lang="uk-UA" altLang="pl-PL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запитань, почерпнутих з</a:t>
            </a:r>
            <a:r>
              <a:rPr lang="pl-PL" altLang="pl-PL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altLang="pl-PL" sz="1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Brief</a:t>
            </a:r>
            <a:r>
              <a:rPr lang="pl-PL" altLang="pl-PL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 Family Life </a:t>
            </a:r>
            <a:r>
              <a:rPr lang="pl-PL" altLang="pl-PL" sz="18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Questionnaire</a:t>
            </a:r>
            <a:r>
              <a:rPr lang="pl-PL" altLang="pl-PL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altLang="pl-PL" sz="1400" dirty="0">
                <a:latin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pl-PL" altLang="pl-PL" sz="1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Hellandsjo</a:t>
            </a:r>
            <a:r>
              <a:rPr lang="pl-PL" altLang="pl-PL" sz="14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altLang="pl-PL" sz="1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pl-PL" altLang="pl-PL" sz="1400" dirty="0">
                <a:latin typeface="Calibri" panose="020F0502020204030204" pitchFamily="34" charset="0"/>
                <a:cs typeface="Times New Roman" panose="02020603050405020304" pitchFamily="18" charset="0"/>
              </a:rPr>
              <a:t> i </a:t>
            </a:r>
            <a:r>
              <a:rPr lang="pl-PL" altLang="pl-PL" sz="1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wsp</a:t>
            </a:r>
            <a:r>
              <a:rPr lang="pl-PL" altLang="pl-PL" sz="1400" dirty="0">
                <a:latin typeface="Calibri" panose="020F0502020204030204" pitchFamily="34" charset="0"/>
                <a:cs typeface="Times New Roman" panose="02020603050405020304" pitchFamily="18" charset="0"/>
              </a:rPr>
              <a:t>., 2002) </a:t>
            </a:r>
          </a:p>
          <a:p>
            <a:r>
              <a:rPr lang="uk-UA" alt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Пандемія</a:t>
            </a:r>
            <a:r>
              <a:rPr lang="pl-PL" alt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buFontTx/>
              <a:buChar char="-"/>
            </a:pPr>
            <a:r>
              <a:rPr lang="uk-UA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Досвід пандемії</a:t>
            </a:r>
            <a:r>
              <a:rPr lang="pl-PL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uk-UA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шкала з</a:t>
            </a:r>
            <a:r>
              <a:rPr lang="pl-PL" altLang="pl-PL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 12 </a:t>
            </a:r>
            <a:r>
              <a:rPr lang="uk-UA" altLang="pl-PL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запитань, що стосуються сприймання респондентами змін у житті підлітків, які є наслідком пандемії, в тому числі</a:t>
            </a:r>
            <a:r>
              <a:rPr lang="pl-PL" altLang="pl-PL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uk-UA" altLang="pl-PL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необхідності навчатися через інтернет-платформи</a:t>
            </a:r>
            <a:r>
              <a:rPr lang="pl-PL" altLang="pl-PL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uk-UA" altLang="pl-PL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обмеження можливості самостійно виходити з дому</a:t>
            </a:r>
            <a:r>
              <a:rPr lang="pl-PL" altLang="pl-PL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uk-UA" altLang="pl-PL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обмеження безпосередніх контактів з однолітками та</a:t>
            </a:r>
            <a:r>
              <a:rPr lang="pl-PL" altLang="pl-PL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altLang="pl-PL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обмеження можливості проводити час поза домом</a:t>
            </a:r>
            <a:r>
              <a:rPr lang="pl-PL" altLang="pl-PL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uk-UA" altLang="pl-PL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власна розробка</a:t>
            </a:r>
            <a:r>
              <a:rPr lang="pl-PL" altLang="pl-PL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r>
              <a:rPr lang="uk-UA" alt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Інша ризикована поведінка</a:t>
            </a:r>
            <a:r>
              <a:rPr lang="pl-PL" altLang="pl-PL" sz="1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buFontTx/>
              <a:buChar char="-"/>
            </a:pPr>
            <a:r>
              <a:rPr lang="uk-UA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Частота куріння сигарет</a:t>
            </a:r>
            <a:r>
              <a:rPr lang="pl-PL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uk-UA" alt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окреме запитання «Чи куриш ти сигарети?»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buFontTx/>
              <a:buChar char="-"/>
            </a:pPr>
            <a:endParaRPr lang="pl-PL" altLang="pl-P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ytuł 1">
            <a:extLst>
              <a:ext uri="{FF2B5EF4-FFF2-40B4-BE49-F238E27FC236}">
                <a16:creationId xmlns:a16="http://schemas.microsoft.com/office/drawing/2014/main" id="{C87A35E5-43D7-4948-A3DB-03F3BB9B6E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4213" y="0"/>
            <a:ext cx="7772400" cy="549275"/>
          </a:xfrm>
        </p:spPr>
        <p:txBody>
          <a:bodyPr/>
          <a:lstStyle/>
          <a:p>
            <a:r>
              <a:rPr lang="uk-UA" altLang="pl-PL" sz="3200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Результати</a:t>
            </a:r>
            <a:endParaRPr lang="pl-PL" altLang="pl-PL" sz="3200" b="1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F05CA15C-8BD6-46F8-A1DD-9AD3740E11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8036917"/>
              </p:ext>
            </p:extLst>
          </p:nvPr>
        </p:nvGraphicFramePr>
        <p:xfrm>
          <a:off x="71438" y="765175"/>
          <a:ext cx="9072562" cy="6294442"/>
        </p:xfrm>
        <a:graphic>
          <a:graphicData uri="http://schemas.openxmlformats.org/drawingml/2006/table">
            <a:tbl>
              <a:tblPr/>
              <a:tblGrid>
                <a:gridCol w="2916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3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4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9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5218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pl-PL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Фактори</a:t>
                      </a:r>
                      <a:endParaRPr kumimoji="0" lang="pl-PL" altLang="pl-PL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pl-PL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Приймання ліків через головний біль</a:t>
                      </a:r>
                      <a:r>
                        <a:rPr kumimoji="0" lang="pl-PL" altLang="pl-PL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pl-PL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Приймання ліків через біль у животі</a:t>
                      </a:r>
                      <a:r>
                        <a:rPr kumimoji="0" lang="pl-PL" altLang="pl-PL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pl-PL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Приймання ліків через негативні емоційні стани</a:t>
                      </a:r>
                      <a:endParaRPr kumimoji="0" lang="pl-PL" altLang="pl-PL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08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altLang="pl-PL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 grid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Коефіцієнт</a:t>
                      </a:r>
                      <a:r>
                        <a:rPr kumimoji="0" lang="pl-PL" alt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pl-PL" altLang="pl-PL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  <a:r>
                        <a:rPr kumimoji="0" lang="pl-PL" alt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</a:t>
                      </a:r>
                      <a:r>
                        <a:rPr kumimoji="0" lang="uk-UA" alt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рівень суттєвості</a:t>
                      </a:r>
                      <a:r>
                        <a:rPr kumimoji="0" lang="pl-PL" alt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 </a:t>
                      </a:r>
                      <a:endParaRPr kumimoji="0" lang="pl-PL" altLang="pl-PL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8042"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pl-PL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Соціодемографія</a:t>
                      </a:r>
                      <a:endParaRPr kumimoji="0" lang="pl-PL" altLang="pl-PL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18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pl-P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Стать</a:t>
                      </a:r>
                      <a:endParaRPr kumimoji="0" lang="pl-PL" altLang="pl-PL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-0,122 (p = 0,012)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-0,317 (p = 0,000)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0,026 (p = 0,419)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18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pl-P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Склад сім'ї</a:t>
                      </a:r>
                      <a:endParaRPr kumimoji="0" lang="pl-PL" altLang="pl-PL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0,057 (p = 0,249)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-0,043 (p = 0,315)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-0,026 (p =0,519)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7187"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pl-PL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Фактори ризику</a:t>
                      </a:r>
                      <a:endParaRPr kumimoji="0" lang="pl-PL" altLang="pl-PL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968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pl-P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Больові симптоми</a:t>
                      </a:r>
                      <a:r>
                        <a:rPr kumimoji="0" lang="pl-PL" altLang="pl-P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</a:t>
                      </a:r>
                      <a:r>
                        <a:rPr kumimoji="0" lang="uk-UA" altLang="pl-P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голови</a:t>
                      </a:r>
                      <a:r>
                        <a:rPr kumimoji="0" lang="pl-PL" altLang="pl-P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</a:t>
                      </a:r>
                      <a:r>
                        <a:rPr kumimoji="0" lang="uk-UA" altLang="pl-P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живота</a:t>
                      </a:r>
                      <a:r>
                        <a:rPr kumimoji="0" lang="pl-PL" altLang="pl-P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0,301 (p = </a:t>
                      </a:r>
                      <a:r>
                        <a:rPr kumimoji="0" lang="pl-PL" altLang="pl-PL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0,000)</a:t>
                      </a:r>
                      <a:r>
                        <a:rPr kumimoji="0" lang="pl-PL" altLang="pl-P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0,303 (p = 0,000)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l-PL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718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pl-P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Психічний </a:t>
                      </a:r>
                      <a:r>
                        <a:rPr kumimoji="0" lang="uk-UA" altLang="pl-PL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дистрес</a:t>
                      </a:r>
                      <a:r>
                        <a:rPr kumimoji="0" lang="pl-PL" altLang="pl-P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(GHQ) </a:t>
                      </a:r>
                      <a:r>
                        <a:rPr kumimoji="0" lang="en-US" altLang="pl-P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0,090 (p = 0,057)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0,113 (p = 0,004)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0,213 (p = 0,000) 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7187"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pl-PL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Захисні фактори</a:t>
                      </a:r>
                      <a:endParaRPr kumimoji="0" lang="pl-PL" altLang="pl-PL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9968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pl-P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Шкала «Підтримка і позитивні відносини в сім'ї»</a:t>
                      </a:r>
                      <a:endParaRPr kumimoji="0" lang="pl-PL" altLang="pl-PL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-0,003 (p = 0,942)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0,006 (p = 0,861)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-0,048 (p = 0,129)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7187"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pl-PL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Пандемія</a:t>
                      </a:r>
                      <a:endParaRPr kumimoji="0" lang="pl-PL" altLang="pl-PL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7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pl-P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Шкала «Досвід пандемії»</a:t>
                      </a:r>
                      <a:endParaRPr kumimoji="0" lang="pl-PL" altLang="pl-PL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0,036 (p = 0,301)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-0,007 (p = 0,861)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-0,008 (p = 0,783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7187"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pl-PL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Інша ризикована поведінка</a:t>
                      </a:r>
                      <a:endParaRPr kumimoji="0" lang="pl-PL" altLang="pl-PL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65210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pl-P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Куріння сигарет</a:t>
                      </a:r>
                      <a:r>
                        <a:rPr kumimoji="0" lang="pl-PL" altLang="pl-P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-0,001 (p = 0,979)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0,086 (p = 0,029)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0,075 (p = 0,012)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0AA35A7F-BD56-4805-B3AB-3E98DBB10F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15888"/>
            <a:ext cx="7847013" cy="720725"/>
          </a:xfrm>
        </p:spPr>
        <p:txBody>
          <a:bodyPr/>
          <a:lstStyle/>
          <a:p>
            <a:r>
              <a:rPr lang="uk-UA" altLang="pl-PL" sz="3600" b="1" dirty="0">
                <a:latin typeface="Calibri Light" panose="020F0302020204030204" pitchFamily="34" charset="0"/>
              </a:rPr>
              <a:t>Підсумок і висновки</a:t>
            </a:r>
            <a:r>
              <a:rPr lang="pl-PL" altLang="pl-PL" sz="3600" b="1" dirty="0">
                <a:latin typeface="Calibri Light" panose="020F0302020204030204" pitchFamily="34" charset="0"/>
              </a:rPr>
              <a:t> </a:t>
            </a:r>
          </a:p>
        </p:txBody>
      </p:sp>
      <p:sp>
        <p:nvSpPr>
          <p:cNvPr id="23555" name="Rectangle 5">
            <a:extLst>
              <a:ext uri="{FF2B5EF4-FFF2-40B4-BE49-F238E27FC236}">
                <a16:creationId xmlns:a16="http://schemas.microsoft.com/office/drawing/2014/main" id="{CD613E74-9C75-4396-88F0-64530A8F49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294140"/>
            <a:ext cx="8280400" cy="5447645"/>
          </a:xfrm>
        </p:spPr>
        <p:txBody>
          <a:bodyPr anchor="ctr">
            <a:spAutoFit/>
          </a:bodyPr>
          <a:lstStyle/>
          <a:p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У ході </a:t>
            </a:r>
            <a:r>
              <a:rPr lang="uk-UA" altLang="pl-PL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мокотовських</a:t>
            </a:r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 досліджень в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 2020 </a:t>
            </a:r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році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констатовано суттєве зменшення відсотка дівчат, які вживають ліки через головний біль, і хлопців, які приймають ліки через біль у животі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Проте знеболювальні ліки далі вживає значно більше дівчат, ніж хлопців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r>
              <a:rPr lang="uk-UA" altLang="pl-PL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Між</a:t>
            </a:r>
            <a:r>
              <a:rPr lang="pl-PL" altLang="pl-PL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2004 </a:t>
            </a:r>
            <a:r>
              <a:rPr lang="uk-UA" altLang="pl-PL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і</a:t>
            </a:r>
            <a:r>
              <a:rPr lang="pl-PL" altLang="pl-PL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2016 </a:t>
            </a:r>
            <a:r>
              <a:rPr lang="uk-UA" altLang="pl-PL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роком приймання ліків через негативні емоційні стани підтверджувало більше дівчат, ніж хлопців</a:t>
            </a:r>
            <a:r>
              <a:rPr lang="pl-PL" altLang="pl-PL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 </a:t>
            </a:r>
          </a:p>
          <a:p>
            <a:pPr>
              <a:spcBef>
                <a:spcPct val="0"/>
              </a:spcBef>
            </a:pPr>
            <a:r>
              <a:rPr lang="uk-UA" altLang="pl-PL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У</a:t>
            </a:r>
            <a:r>
              <a:rPr lang="pl-PL" altLang="pl-PL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2020 </a:t>
            </a:r>
            <a:r>
              <a:rPr lang="uk-UA" altLang="pl-PL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році не виявлено суттєвих відмінностей між дівчатами і хлопцями у частому вживанні снодійних, заспокійливих ліків і ліків, що покращують настрій</a:t>
            </a:r>
            <a:r>
              <a:rPr lang="pl-PL" altLang="pl-PL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   </a:t>
            </a:r>
          </a:p>
          <a:p>
            <a:pPr>
              <a:spcBef>
                <a:spcPct val="0"/>
              </a:spcBef>
            </a:pPr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У рамках всіх трьох вимірювань 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(2012-2020) </a:t>
            </a:r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відсотки учнів, які підтверджували пережитий досвід больових симптомів та негативних емоційних станів, були дуже високими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значно вищими, ніж відсотки підлітків, які підтверджували приймання через це ліків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>
              <a:spcBef>
                <a:spcPct val="0"/>
              </a:spcBef>
            </a:pPr>
            <a:endParaRPr lang="pl-PL" altLang="pl-P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uk-UA" altLang="pl-PL" sz="2000" b="1" dirty="0">
                <a:latin typeface="Calibri" panose="020F0502020204030204" pitchFamily="34" charset="0"/>
                <a:cs typeface="Calibri" panose="020F0502020204030204" pitchFamily="34" charset="0"/>
              </a:rPr>
              <a:t>Це свідчить про те, що значна група молоді справляється з цими соматичними і психічними симптомами без вживання ліків</a:t>
            </a:r>
            <a:endParaRPr lang="pl-PL" altLang="pl-P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ytuł 1">
            <a:extLst>
              <a:ext uri="{FF2B5EF4-FFF2-40B4-BE49-F238E27FC236}">
                <a16:creationId xmlns:a16="http://schemas.microsoft.com/office/drawing/2014/main" id="{AB4AE02E-EC54-46A3-8BDC-D2BD113446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15888"/>
            <a:ext cx="7772400" cy="936625"/>
          </a:xfrm>
        </p:spPr>
        <p:txBody>
          <a:bodyPr/>
          <a:lstStyle/>
          <a:p>
            <a:br>
              <a:rPr lang="pl-PL" altLang="pl-PL" sz="3600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uk-UA" altLang="pl-PL" sz="3600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Приймання</a:t>
            </a:r>
            <a:r>
              <a:rPr lang="pl-PL" altLang="pl-PL" sz="3600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OTC</a:t>
            </a:r>
            <a:r>
              <a:rPr lang="uk-UA" altLang="pl-PL" sz="3600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-препаратів молоддю</a:t>
            </a:r>
            <a:r>
              <a:rPr lang="pl-PL" altLang="pl-PL" sz="3600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:</a:t>
            </a:r>
            <a:br>
              <a:rPr lang="pl-PL" altLang="pl-PL" sz="3600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uk-UA" altLang="pl-PL" sz="3600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проблема громадського здоров'я</a:t>
            </a:r>
            <a:br>
              <a:rPr lang="pl-PL" altLang="pl-PL" sz="3600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en-US" altLang="pl-PL" sz="3600" b="1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3315" name="Symbol zastępczy zawartości 2">
            <a:extLst>
              <a:ext uri="{FF2B5EF4-FFF2-40B4-BE49-F238E27FC236}">
                <a16:creationId xmlns:a16="http://schemas.microsoft.com/office/drawing/2014/main" id="{C23922A4-FCE0-43EC-AC53-BE682C5580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50" y="1268413"/>
            <a:ext cx="8856663" cy="5400675"/>
          </a:xfrm>
        </p:spPr>
        <p:txBody>
          <a:bodyPr/>
          <a:lstStyle/>
          <a:p>
            <a:pPr>
              <a:defRPr/>
            </a:pPr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Приймання молоддю препаратів </a:t>
            </a:r>
            <a:r>
              <a:rPr lang="uk-UA" altLang="pl-PL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безрецептурного</a:t>
            </a:r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 відпуску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 (OTC</a:t>
            </a:r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-препаратів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, особливо знеболювальних, є досить розповсюдженим </a:t>
            </a:r>
            <a:r>
              <a:rPr lang="pl-PL" alt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pl-PL" altLang="pl-PL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Gualano</a:t>
            </a:r>
            <a:r>
              <a:rPr lang="pl-PL" alt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 i </a:t>
            </a:r>
            <a:r>
              <a:rPr lang="pl-PL" altLang="pl-PL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wsp</a:t>
            </a:r>
            <a:r>
              <a:rPr lang="pl-PL" alt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., 2014; Holstein i </a:t>
            </a:r>
            <a:r>
              <a:rPr lang="pl-PL" altLang="pl-PL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wsp</a:t>
            </a:r>
            <a:r>
              <a:rPr lang="pl-PL" alt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., 2015; Pisarska, 2017). </a:t>
            </a:r>
          </a:p>
          <a:p>
            <a:pPr>
              <a:defRPr/>
            </a:pPr>
            <a:endParaRPr lang="pl-PL" altLang="pl-P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Підлітки найчастіше отримують ліки від батьків або беруть їх самі, користуючись запасами домашніх аптечок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alt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(Pisarska, 2010).</a:t>
            </a:r>
          </a:p>
          <a:p>
            <a:pPr>
              <a:defRPr/>
            </a:pPr>
            <a:endParaRPr lang="pl-PL" altLang="pl-P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Неправильне приймання ліків може призводити до серйозних наслідків для здоров’я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в тому числі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отруєнь 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в тому числі смертельних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), </a:t>
            </a:r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пошкоджень внутрішніх органів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а в подальшій перспективі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надмірного приймання або залежності від лікарських препаратів </a:t>
            </a:r>
            <a:r>
              <a:rPr lang="pl-PL" alt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(Andersen i </a:t>
            </a:r>
            <a:r>
              <a:rPr lang="pl-PL" altLang="pl-PL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wsp</a:t>
            </a:r>
            <a:r>
              <a:rPr lang="pl-PL" alt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., 2009; Holstein i </a:t>
            </a:r>
            <a:r>
              <a:rPr lang="pl-PL" altLang="pl-PL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wsp</a:t>
            </a:r>
            <a:r>
              <a:rPr lang="pl-PL" alt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., 2015).</a:t>
            </a:r>
          </a:p>
          <a:p>
            <a:pPr>
              <a:defRPr/>
            </a:pPr>
            <a:endParaRPr lang="pl-PL" altLang="pl-P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Знання підлітків на тему ліків і загроз, пов'язаних з їх вживанням без рекомендації лікаря, є недостатніми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alt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pl-PL" altLang="pl-PL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Shehnas</a:t>
            </a:r>
            <a:r>
              <a:rPr lang="pl-PL" alt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 i </a:t>
            </a:r>
            <a:r>
              <a:rPr lang="pl-PL" altLang="pl-PL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wsp</a:t>
            </a:r>
            <a:r>
              <a:rPr lang="pl-PL" alt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. 2014; Holstein i </a:t>
            </a:r>
            <a:r>
              <a:rPr lang="pl-PL" altLang="pl-PL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wsp</a:t>
            </a:r>
            <a:r>
              <a:rPr lang="pl-PL" alt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., 2015).</a:t>
            </a:r>
          </a:p>
          <a:p>
            <a:pPr marL="0" indent="0">
              <a:buFontTx/>
              <a:buNone/>
              <a:defRPr/>
            </a:pPr>
            <a:r>
              <a:rPr lang="pl-PL" alt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  <a:p>
            <a:pPr>
              <a:defRPr/>
            </a:pPr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Наскільки нам відомо, станом на сьогодні не було видано опрацювань чи досліджень, що стосуються впливу пандемії на приймання ліків молоддю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defRPr/>
            </a:pPr>
            <a:endParaRPr lang="pl-PL" altLang="pl-P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endParaRPr lang="en-US" altLang="pl-PL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3A8CF459-8B5B-4339-8DC5-29105DCFC0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22313" y="20638"/>
            <a:ext cx="7772400" cy="792162"/>
          </a:xfrm>
        </p:spPr>
        <p:txBody>
          <a:bodyPr/>
          <a:lstStyle/>
          <a:p>
            <a:r>
              <a:rPr lang="uk-UA" altLang="pl-PL" sz="3600" b="1" dirty="0">
                <a:latin typeface="Calibri Light" panose="020F0302020204030204" pitchFamily="34" charset="0"/>
              </a:rPr>
              <a:t>Підсумок і висновки</a:t>
            </a:r>
            <a:r>
              <a:rPr lang="pl-PL" altLang="pl-PL" sz="3600" b="1" dirty="0">
                <a:latin typeface="Calibri Light" panose="020F0302020204030204" pitchFamily="34" charset="0"/>
              </a:rPr>
              <a:t>  </a:t>
            </a:r>
          </a:p>
        </p:txBody>
      </p:sp>
      <p:sp>
        <p:nvSpPr>
          <p:cNvPr id="24579" name="Rectangle 5">
            <a:extLst>
              <a:ext uri="{FF2B5EF4-FFF2-40B4-BE49-F238E27FC236}">
                <a16:creationId xmlns:a16="http://schemas.microsoft.com/office/drawing/2014/main" id="{EBCC8909-2122-4599-BD8D-10FAF8AE11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1032540"/>
            <a:ext cx="8569325" cy="5016758"/>
          </a:xfrm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</a:pPr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Аналіз регресії показав зв'язок між специфічними больовими симптомами і підвищеним рівнем психічного </a:t>
            </a:r>
            <a:r>
              <a:rPr lang="uk-UA" altLang="pl-PL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дистресу</a:t>
            </a:r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, що вимірюється шкалою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 GHQ-12</a:t>
            </a:r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, і вживанням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ліків через головний біль і біль у животі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при контролюванні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відчування цих симптомів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), 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ліків, що вживаються у випадку проблем із засинанням, нервозністю і пригніченістю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pl-PL" altLang="pl-P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uk-UA" altLang="pl-PL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Ці результати вкотре підтверджують вплив психічного самопочуття на фізичне самопочуття.</a:t>
            </a:r>
            <a:r>
              <a:rPr lang="pl-PL" altLang="pl-PL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pPr>
              <a:spcBef>
                <a:spcPct val="0"/>
              </a:spcBef>
            </a:pPr>
            <a:endParaRPr lang="pl-PL" altLang="pl-P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ct val="0"/>
              </a:spcBef>
            </a:pPr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Крім того, встановлено зв'язок між курінням сигарет і вживанням ліків через біль у животі та негативні емоційні стани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spcBef>
                <a:spcPct val="0"/>
              </a:spcBef>
            </a:pPr>
            <a:endParaRPr lang="pl-PL" altLang="pl-P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ct val="0"/>
              </a:spcBef>
            </a:pPr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Не встановлено, що сприйняття пандемії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 COVID </a:t>
            </a:r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як важкого періоду мало вплив на вживання молоддю ліків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ytuł 1">
            <a:extLst>
              <a:ext uri="{FF2B5EF4-FFF2-40B4-BE49-F238E27FC236}">
                <a16:creationId xmlns:a16="http://schemas.microsoft.com/office/drawing/2014/main" id="{918BF7EC-4959-41AF-B75B-356D3DE6D4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15888"/>
            <a:ext cx="7772400" cy="646112"/>
          </a:xfrm>
        </p:spPr>
        <p:txBody>
          <a:bodyPr/>
          <a:lstStyle/>
          <a:p>
            <a:r>
              <a:rPr lang="uk-UA" altLang="pl-PL" sz="3200" dirty="0">
                <a:latin typeface="Calibri Light" panose="020F0302020204030204" pitchFamily="34" charset="0"/>
                <a:cs typeface="Calibri Light" panose="020F0302020204030204" pitchFamily="34" charset="0"/>
              </a:rPr>
              <a:t>Література</a:t>
            </a:r>
            <a:endParaRPr lang="pl-PL" altLang="pl-PL" sz="3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5603" name="Symbol zastępczy zawartości 2">
            <a:extLst>
              <a:ext uri="{FF2B5EF4-FFF2-40B4-BE49-F238E27FC236}">
                <a16:creationId xmlns:a16="http://schemas.microsoft.com/office/drawing/2014/main" id="{0649F59E-7563-4173-A0A3-02B5FEA0E26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0825" y="1341438"/>
            <a:ext cx="8569325" cy="5514975"/>
          </a:xfrm>
        </p:spPr>
        <p:txBody>
          <a:bodyPr/>
          <a:lstStyle/>
          <a:p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Adlaf E.M., Paglia A. (2001) </a:t>
            </a: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ment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 health and well-be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ing of Ontario students. </a:t>
            </a:r>
            <a:r>
              <a:rPr lang="en-US" altLang="pl-PL" sz="1400" i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Findings  from the OSDUS.</a:t>
            </a: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Centre for Addiction and Mental Health, Toronto</a:t>
            </a:r>
          </a:p>
          <a:p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Andersen A., Holstein B.E.,  Due P.,  Hansen E.H. (2009) Medicine use for headache in adolescence predicts medicine use for headache in young adulthood. </a:t>
            </a:r>
            <a:r>
              <a:rPr lang="pl-PL" altLang="pl-PL" sz="1400" i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Pharmacoepidemiolgy and Drug Safety, 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18, 7, 619-623.</a:t>
            </a:r>
          </a:p>
          <a:p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Dengler R., Roberts H. (1996) Adolescents’ use of prescribed drugs and over-the-counter preparations. </a:t>
            </a:r>
            <a:r>
              <a:rPr lang="en-US" altLang="pl-PL" sz="1400" i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Journal of Public Health Medicine, </a:t>
            </a: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18,4, 437-442. </a:t>
            </a:r>
            <a:endParaRPr lang="pl-PL" altLang="pl-PL" sz="140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en-US" altLang="pl-PL" sz="1400">
                <a:solidFill>
                  <a:srgbClr val="2E414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Du Y., &amp; Knopf H. (2009). Self-medication among children and adolescents in Germany: results of the National Health Survey for Children and Adolescents (KiGGS). </a:t>
            </a:r>
            <a:r>
              <a:rPr lang="en-US" altLang="pl-PL" sz="1400" i="1">
                <a:solidFill>
                  <a:srgbClr val="2E414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British </a:t>
            </a:r>
            <a:r>
              <a:rPr lang="pl-PL" altLang="pl-PL" sz="1400" i="1">
                <a:solidFill>
                  <a:srgbClr val="2E414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</a:t>
            </a:r>
            <a:r>
              <a:rPr lang="en-US" altLang="pl-PL" sz="1400" i="1">
                <a:solidFill>
                  <a:srgbClr val="2E414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ournal of </a:t>
            </a:r>
            <a:r>
              <a:rPr lang="pl-PL" altLang="pl-PL" sz="1400" i="1">
                <a:solidFill>
                  <a:srgbClr val="2E414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</a:t>
            </a:r>
            <a:r>
              <a:rPr lang="en-US" altLang="pl-PL" sz="1400" i="1">
                <a:solidFill>
                  <a:srgbClr val="2E414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linical </a:t>
            </a:r>
            <a:r>
              <a:rPr lang="pl-PL" altLang="pl-PL" sz="1400" i="1">
                <a:solidFill>
                  <a:srgbClr val="2E414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altLang="pl-PL" sz="1400" i="1">
                <a:solidFill>
                  <a:srgbClr val="2E414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harmacology, </a:t>
            </a:r>
            <a:r>
              <a:rPr lang="en-US" altLang="pl-PL" sz="1400">
                <a:solidFill>
                  <a:srgbClr val="2E414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68 4, 599-608 . </a:t>
            </a:r>
            <a:endParaRPr lang="pl-PL" altLang="pl-PL" sz="1400">
              <a:solidFill>
                <a:srgbClr val="2E414F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en-US" altLang="pl-PL" sz="1400">
                <a:solidFill>
                  <a:srgbClr val="1C1D1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Garmy P., Hansson E., Vilhjálmsson R. and Kristjánsdóttir G. (2019), Bullying, pain and analgesic use in school-age children. </a:t>
            </a:r>
            <a:r>
              <a:rPr lang="en-US" altLang="pl-PL" sz="1400" i="1">
                <a:solidFill>
                  <a:srgbClr val="1C1D1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Acta Paediatr</a:t>
            </a:r>
            <a:r>
              <a:rPr lang="en-US" altLang="pl-PL" sz="1400">
                <a:solidFill>
                  <a:srgbClr val="1C1D1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108: 1896-1900. </a:t>
            </a:r>
            <a:r>
              <a:rPr lang="en-US" altLang="pl-PL" sz="1400">
                <a:solidFill>
                  <a:srgbClr val="00527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https://doi.org/10.1111/apa.14799</a:t>
            </a:r>
            <a:endParaRPr lang="pl-PL" altLang="pl-PL" sz="1400">
              <a:solidFill>
                <a:srgbClr val="005274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Gobina I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Välimaa R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Tynjälä J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Villberg J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Villerusa A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Iannotti R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I. et al. 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(2011) </a:t>
            </a: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medicine use and corresponding subjective health complaints among adolescents, a cross-national survey</a:t>
            </a:r>
            <a:r>
              <a:rPr lang="en-US" altLang="pl-PL" sz="1400" u="sng" baseline="30000">
                <a:solidFill>
                  <a:srgbClr val="0000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3"/>
              </a:rPr>
              <a:t>.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</a:t>
            </a:r>
            <a:r>
              <a:rPr lang="en-GB" altLang="pl-PL" sz="1400" i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Pharmacoepidemiology and Drug Safety</a:t>
            </a:r>
            <a:r>
              <a:rPr lang="pl-PL" altLang="pl-PL" sz="1400" i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GB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40 (4): 424 -31.</a:t>
            </a:r>
            <a:endParaRPr lang="pl-PL" altLang="pl-PL" sz="140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Gualano M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 Bert F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  Passi S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 Stillo M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 Galis V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 Manzoli L. et al. 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(2015) </a:t>
            </a: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Use of self-medication among adolescents: a systematic review and meta-analysis.  </a:t>
            </a:r>
            <a:r>
              <a:rPr lang="en-US" altLang="pl-PL" sz="1400" i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European Journal of Public Health</a:t>
            </a:r>
            <a:r>
              <a:rPr lang="pl-PL" altLang="pl-PL" sz="1400" i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25 (3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 444–50.  </a:t>
            </a: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4"/>
              </a:rPr>
              <a:t>https://doi.org/10.1093/eurpub/cku207</a:t>
            </a:r>
            <a:endParaRPr lang="pl-PL" altLang="pl-PL" sz="140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spcBef>
                <a:spcPct val="0"/>
              </a:spcBef>
            </a:pP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Holstein B.E.,  Andersen A., Fotiou A., Gobina I., Godetu E. Holme Hansen E., 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… and </a:t>
            </a: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Medicine Use Writing Group (2015) Adolescents’ medicine use for headache: secular trends in 20 countries from 1986 to 2010. </a:t>
            </a:r>
            <a:r>
              <a:rPr lang="en-US" altLang="pl-PL" sz="1400" i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European Journal of Public Health</a:t>
            </a: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Vol. 25, Supplement 2, 76–79.</a:t>
            </a:r>
            <a:endParaRPr lang="pl-PL" altLang="pl-PL" sz="140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spcBef>
                <a:spcPct val="0"/>
              </a:spcBef>
            </a:pPr>
            <a:r>
              <a:rPr lang="de-DE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Hellandsjo Bu E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de-DE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de-DE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Watten R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de-DE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de-DE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Foxcroft D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de-DE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de-DE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Ingebrigtsen J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de-DE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de-DE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Relling G. 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(2002) </a:t>
            </a: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Teenage alcohol and intoxication debut: the impact of family socialization factors, living area and participation in organized sports. </a:t>
            </a:r>
            <a:r>
              <a:rPr lang="en-US" altLang="pl-PL" sz="1400" i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Alcohol</a:t>
            </a:r>
            <a:r>
              <a:rPr lang="pl-PL" altLang="pl-PL" sz="1400" i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</a:t>
            </a: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37, (1): 74–80.</a:t>
            </a:r>
            <a:endParaRPr lang="pl-PL" altLang="pl-PL" sz="140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spcBef>
                <a:spcPct val="0"/>
              </a:spcBef>
            </a:pPr>
            <a:endParaRPr lang="pl-PL" altLang="pl-PL" sz="140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endParaRPr lang="pl-PL" altLang="pl-PL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ytuł 1">
            <a:extLst>
              <a:ext uri="{FF2B5EF4-FFF2-40B4-BE49-F238E27FC236}">
                <a16:creationId xmlns:a16="http://schemas.microsoft.com/office/drawing/2014/main" id="{236D6952-7250-4DC2-BC6D-6FC6C04DFE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15888"/>
            <a:ext cx="7772400" cy="646112"/>
          </a:xfrm>
        </p:spPr>
        <p:txBody>
          <a:bodyPr/>
          <a:lstStyle/>
          <a:p>
            <a:r>
              <a:rPr lang="uk-UA" altLang="pl-PL" sz="3200" dirty="0">
                <a:latin typeface="Calibri Light" panose="020F0302020204030204" pitchFamily="34" charset="0"/>
                <a:cs typeface="Calibri Light" panose="020F0302020204030204" pitchFamily="34" charset="0"/>
              </a:rPr>
              <a:t>Література</a:t>
            </a:r>
            <a:endParaRPr lang="pl-PL" altLang="pl-PL" sz="3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6627" name="Symbol zastępczy zawartości 2">
            <a:extLst>
              <a:ext uri="{FF2B5EF4-FFF2-40B4-BE49-F238E27FC236}">
                <a16:creationId xmlns:a16="http://schemas.microsoft.com/office/drawing/2014/main" id="{D1D5133F-91F2-4E06-A0C7-158A2B0821F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23850" y="1131888"/>
            <a:ext cx="8134350" cy="5610225"/>
          </a:xfrm>
        </p:spPr>
        <p:txBody>
          <a:bodyPr/>
          <a:lstStyle/>
          <a:p>
            <a:pPr algn="just">
              <a:tabLst>
                <a:tab pos="685800" algn="l"/>
              </a:tabLst>
            </a:pPr>
            <a:r>
              <a:rPr lang="pl-PL" altLang="pl-PL" sz="1400">
                <a:solidFill>
                  <a:srgbClr val="2121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Kirkeby M.J., Hansen C.D., Andersen J.H. (2014) Socio-economic differences in use of prescribed and over-the-counter medicine for pain and psychological problems among Danish adolescents -a longitudinal study. </a:t>
            </a:r>
            <a:r>
              <a:rPr lang="pl-PL" altLang="pl-PL" sz="1400" i="1">
                <a:solidFill>
                  <a:srgbClr val="2121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Eur J Pediatr, </a:t>
            </a:r>
            <a:r>
              <a:rPr lang="pl-PL" altLang="pl-PL" sz="1400">
                <a:solidFill>
                  <a:srgbClr val="2121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Sep;173(9):1147-55. doi: 10.1007/s00431-014-2294-6. Epub 2014 Mar 28. PMID: 24677132. </a:t>
            </a:r>
          </a:p>
          <a:p>
            <a:pPr algn="just">
              <a:tabLst>
                <a:tab pos="685800" algn="l"/>
              </a:tabLst>
            </a:pPr>
            <a:r>
              <a:rPr lang="en-US" altLang="pl-PL" sz="1400">
                <a:latin typeface="Calibri" panose="020F0502020204030204" pitchFamily="34" charset="0"/>
                <a:cs typeface="Calibri" panose="020F0502020204030204" pitchFamily="34" charset="0"/>
              </a:rPr>
              <a:t>Lee C-H</a:t>
            </a:r>
            <a:r>
              <a:rPr lang="pl-PL" altLang="pl-PL" sz="140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altLang="pl-PL" sz="1400">
                <a:latin typeface="Calibri" panose="020F0502020204030204" pitchFamily="34" charset="0"/>
                <a:cs typeface="Calibri" panose="020F0502020204030204" pitchFamily="34" charset="0"/>
              </a:rPr>
              <a:t>, Chang F-C</a:t>
            </a:r>
            <a:r>
              <a:rPr lang="pl-PL" altLang="pl-PL" sz="140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altLang="pl-PL" sz="1400">
                <a:latin typeface="Calibri" panose="020F0502020204030204" pitchFamily="34" charset="0"/>
                <a:cs typeface="Calibri" panose="020F0502020204030204" pitchFamily="34" charset="0"/>
              </a:rPr>
              <a:t>, Hsu S-D</a:t>
            </a:r>
            <a:r>
              <a:rPr lang="pl-PL" altLang="pl-PL" sz="140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altLang="pl-PL" sz="1400">
                <a:latin typeface="Calibri" panose="020F0502020204030204" pitchFamily="34" charset="0"/>
                <a:cs typeface="Calibri" panose="020F0502020204030204" pitchFamily="34" charset="0"/>
              </a:rPr>
              <a:t>, Chi H-Y</a:t>
            </a:r>
            <a:r>
              <a:rPr lang="pl-PL" altLang="pl-PL" sz="140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altLang="pl-PL" sz="1400">
                <a:latin typeface="Calibri" panose="020F0502020204030204" pitchFamily="34" charset="0"/>
                <a:cs typeface="Calibri" panose="020F0502020204030204" pitchFamily="34" charset="0"/>
              </a:rPr>
              <a:t>, Huang L-J</a:t>
            </a:r>
            <a:r>
              <a:rPr lang="pl-PL" altLang="pl-PL" sz="140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altLang="pl-PL" sz="1400">
                <a:latin typeface="Calibri" panose="020F0502020204030204" pitchFamily="34" charset="0"/>
                <a:cs typeface="Calibri" panose="020F0502020204030204" pitchFamily="34" charset="0"/>
              </a:rPr>
              <a:t>, Yeh M-K</a:t>
            </a:r>
            <a:r>
              <a:rPr lang="pl-PL" altLang="pl-PL" sz="140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altLang="pl-PL" sz="1400">
                <a:latin typeface="Calibri" panose="020F0502020204030204" pitchFamily="34" charset="0"/>
                <a:cs typeface="Calibri" panose="020F0502020204030204" pitchFamily="34" charset="0"/>
              </a:rPr>
              <a:t> (2017) Inappropriate selfmedication among adolescents and its association with lower medication literacy and substance use. PLoS ONE 12(12): e0189199. https://doi.org/ 10.1371/journal.pone.0189199 </a:t>
            </a:r>
            <a:endParaRPr lang="pl-PL" altLang="pl-PL" sz="1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tabLst>
                <a:tab pos="685800" algn="l"/>
              </a:tabLst>
            </a:pP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Mazur J. (2014) Dolegliwości subiektywne (w:) Mazur J. (red.): Zdrowie i zachowania zdrowotne młodzieży szkolnej w Polsce na tle wybranych uwarunkowań socjodemograficznych. Wyniki badań HBSC 2014. Instytut Matki i Dziecka, Warszawa 2015. </a:t>
            </a:r>
            <a:r>
              <a:rPr lang="pl-PL" altLang="pl-PL" sz="1400" u="sng">
                <a:solidFill>
                  <a:srgbClr val="0000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http://www.imid.med.pl/images/do-pobrania/Zdrowie_i_zachowania_zdrowotne_www.pdf</a:t>
            </a:r>
            <a:endParaRPr lang="pl-PL" altLang="pl-PL" sz="140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tabLst>
                <a:tab pos="685800" algn="l"/>
              </a:tabLst>
            </a:pPr>
            <a:r>
              <a:rPr lang="pl-PL" altLang="pl-PL" sz="1400">
                <a:solidFill>
                  <a:srgbClr val="2E41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Morales-Suárez-Varela M., Llópis-González A., Caamaño-Isorna F., Gimeno-Clemente N., Ruiz-Rojo E., &amp; Rojo-Moreno L. (2009). Adolescents in Spain: use of medicines and adolescent lifestyles. </a:t>
            </a:r>
            <a:r>
              <a:rPr lang="pl-PL" altLang="pl-PL" sz="1400" i="1">
                <a:solidFill>
                  <a:srgbClr val="2E41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Pharmacy World &amp; Science, 31</a:t>
            </a:r>
            <a:r>
              <a:rPr lang="pl-PL" altLang="pl-PL" sz="1400">
                <a:solidFill>
                  <a:srgbClr val="2E41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656-663.</a:t>
            </a:r>
          </a:p>
          <a:p>
            <a:pPr>
              <a:tabLst>
                <a:tab pos="685800" algn="l"/>
              </a:tabLst>
            </a:pPr>
            <a:r>
              <a:rPr lang="pl-PL" altLang="pl-PL" sz="1400">
                <a:latin typeface="Calibri" panose="020F0502020204030204" pitchFamily="34" charset="0"/>
                <a:cs typeface="Times New Roman" panose="02020603050405020304" pitchFamily="18" charset="0"/>
              </a:rPr>
              <a:t>Pisarska A. (2010)  Stosowanie leków a samoocena zdrowia warszawskich gimnazjalistów.  </a:t>
            </a:r>
            <a:r>
              <a:rPr lang="pl-PL" altLang="pl-PL" sz="1400" i="1">
                <a:latin typeface="Calibri" panose="020F0502020204030204" pitchFamily="34" charset="0"/>
                <a:cs typeface="Times New Roman" panose="02020603050405020304" pitchFamily="18" charset="0"/>
              </a:rPr>
              <a:t>Alkoholizm i Narkomania, </a:t>
            </a:r>
            <a:r>
              <a:rPr lang="pl-PL" altLang="pl-PL" sz="1400">
                <a:latin typeface="Calibri" panose="020F0502020204030204" pitchFamily="34" charset="0"/>
                <a:cs typeface="Times New Roman" panose="02020603050405020304" pitchFamily="18" charset="0"/>
              </a:rPr>
              <a:t> 23 nr 1, 51-71.</a:t>
            </a:r>
          </a:p>
          <a:p>
            <a:pPr>
              <a:tabLst>
                <a:tab pos="685800" algn="l"/>
              </a:tabLst>
            </a:pPr>
            <a:r>
              <a:rPr lang="pl-PL" altLang="pl-PL" sz="1400">
                <a:latin typeface="Calibri" panose="020F0502020204030204" pitchFamily="34" charset="0"/>
                <a:cs typeface="Times New Roman" panose="02020603050405020304" pitchFamily="18" charset="0"/>
              </a:rPr>
              <a:t>Pisarska A.  (2017) Samolecznie się 15-letniej młodzieży. (w): </a:t>
            </a:r>
            <a:r>
              <a:rPr lang="pl-PL" altLang="pl-PL" sz="1400">
                <a:latin typeface="Calibri" panose="020F0502020204030204" pitchFamily="34" charset="0"/>
                <a:cs typeface="Calibri" panose="020F0502020204030204" pitchFamily="34" charset="0"/>
              </a:rPr>
              <a:t> Ostaszewski K, Bobrowski K, Borucka A, Okulicz-Kozaryn K, Pisarska A, Biechowska D, et al. (red.). </a:t>
            </a:r>
            <a:r>
              <a:rPr lang="pl-PL" altLang="pl-PL" sz="1400" i="1">
                <a:latin typeface="Calibri" panose="020F0502020204030204" pitchFamily="34" charset="0"/>
                <a:cs typeface="Calibri" panose="020F0502020204030204" pitchFamily="34" charset="0"/>
              </a:rPr>
              <a:t>Monitorowanie zachowań ryzykownych, zachowań nałogowych, problemów zdrowia psychicznego 15-letniej młodzieży. Badania mokotowskie 2004–2016. Badania ukraińskie, obwód lwowski 2016</a:t>
            </a:r>
            <a:r>
              <a:rPr lang="pl-PL" altLang="pl-PL" sz="1400">
                <a:latin typeface="Calibri" panose="020F0502020204030204" pitchFamily="34" charset="0"/>
                <a:cs typeface="Calibri" panose="020F0502020204030204" pitchFamily="34" charset="0"/>
              </a:rPr>
              <a:t>. Warszawa: Instytut Psychiatrii i Neurologii</a:t>
            </a:r>
            <a:endParaRPr lang="pl-PL" altLang="pl-PL" sz="140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685800" algn="l"/>
              </a:tabLst>
            </a:pPr>
            <a:r>
              <a:rPr lang="en-US" altLang="pl-PL" sz="1400">
                <a:latin typeface="Calibri" panose="020F0502020204030204" pitchFamily="34" charset="0"/>
                <a:cs typeface="Times New Roman" panose="02020603050405020304" pitchFamily="18" charset="0"/>
              </a:rPr>
              <a:t>Shehnaz S.I.,  Agarwal A. K., Khan N. (2014) A Systematic Review of Self-Medication Practices Among Adolescents.  </a:t>
            </a:r>
            <a:r>
              <a:rPr lang="pl-PL" altLang="pl-PL" sz="1400" i="1">
                <a:latin typeface="Calibri" panose="020F0502020204030204" pitchFamily="34" charset="0"/>
                <a:cs typeface="Times New Roman" panose="02020603050405020304" pitchFamily="18" charset="0"/>
              </a:rPr>
              <a:t>Journal of Adolescent Health</a:t>
            </a:r>
            <a:r>
              <a:rPr lang="pl-PL" altLang="pl-PL" sz="1400">
                <a:latin typeface="Calibri" panose="020F0502020204030204" pitchFamily="34" charset="0"/>
                <a:cs typeface="Times New Roman" panose="02020603050405020304" pitchFamily="18" charset="0"/>
              </a:rPr>
              <a:t>, 55 (2014) 467</a:t>
            </a:r>
          </a:p>
          <a:p>
            <a:pPr>
              <a:tabLst>
                <a:tab pos="685800" algn="l"/>
              </a:tabLst>
            </a:pPr>
            <a:endParaRPr lang="pl-PL" altLang="pl-PL" sz="140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685800" algn="l"/>
              </a:tabLst>
            </a:pPr>
            <a:endParaRPr lang="pl-PL" altLang="pl-PL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15E61F9F-176A-4E85-9356-46FE4B9ED9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5650" y="0"/>
            <a:ext cx="7772400" cy="1008063"/>
          </a:xfrm>
        </p:spPr>
        <p:txBody>
          <a:bodyPr/>
          <a:lstStyle/>
          <a:p>
            <a:r>
              <a:rPr lang="uk-UA" altLang="pl-PL" sz="36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Запитання про приймання ліків</a:t>
            </a:r>
            <a:endParaRPr lang="pl-PL" altLang="pl-PL" sz="36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57334460-3B2F-4936-B821-D5FE19DABE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1196975"/>
            <a:ext cx="8567738" cy="51847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uk-UA" altLang="pl-PL" sz="2400" dirty="0">
                <a:latin typeface="Calibri" panose="020F0502020204030204" pitchFamily="34" charset="0"/>
              </a:rPr>
              <a:t>Чи за останній місяць ви вживали ліки через перераховані нижче симптоми</a:t>
            </a:r>
            <a:r>
              <a:rPr lang="pl-PL" altLang="pl-PL" sz="2400" dirty="0">
                <a:latin typeface="Calibri" panose="020F0502020204030204" pitchFamily="34" charset="0"/>
              </a:rPr>
              <a:t>: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>
                <a:latin typeface="Calibri" panose="020F0502020204030204" pitchFamily="34" charset="0"/>
              </a:rPr>
              <a:t>   1/ </a:t>
            </a:r>
            <a:r>
              <a:rPr lang="uk-UA" altLang="pl-PL" sz="2400" dirty="0">
                <a:latin typeface="Calibri" panose="020F0502020204030204" pitchFamily="34" charset="0"/>
              </a:rPr>
              <a:t>головний біль</a:t>
            </a:r>
            <a:endParaRPr lang="pl-PL" altLang="pl-PL" sz="2400" dirty="0"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>
                <a:latin typeface="Calibri" panose="020F0502020204030204" pitchFamily="34" charset="0"/>
              </a:rPr>
              <a:t>   2/ </a:t>
            </a:r>
            <a:r>
              <a:rPr lang="uk-UA" altLang="pl-PL" sz="2400" dirty="0">
                <a:latin typeface="Calibri" panose="020F0502020204030204" pitchFamily="34" charset="0"/>
              </a:rPr>
              <a:t>біль у животі</a:t>
            </a:r>
            <a:r>
              <a:rPr lang="pl-PL" altLang="pl-PL" sz="2400" dirty="0">
                <a:latin typeface="Calibri" panose="020F0502020204030204" pitchFamily="34" charset="0"/>
              </a:rPr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>
                <a:latin typeface="Calibri" panose="020F0502020204030204" pitchFamily="34" charset="0"/>
              </a:rPr>
              <a:t>   3/ </a:t>
            </a:r>
            <a:r>
              <a:rPr lang="uk-UA" altLang="pl-PL" sz="2400" dirty="0">
                <a:latin typeface="Calibri" panose="020F0502020204030204" pitchFamily="34" charset="0"/>
              </a:rPr>
              <a:t>проблеми із засинанням</a:t>
            </a:r>
            <a:endParaRPr lang="pl-PL" altLang="pl-PL" sz="2400" dirty="0"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>
                <a:latin typeface="Calibri" panose="020F0502020204030204" pitchFamily="34" charset="0"/>
              </a:rPr>
              <a:t>   4/ </a:t>
            </a:r>
            <a:r>
              <a:rPr lang="uk-UA" altLang="pl-PL" sz="2400" dirty="0">
                <a:latin typeface="Calibri" panose="020F0502020204030204" pitchFamily="34" charset="0"/>
              </a:rPr>
              <a:t>нервозність</a:t>
            </a:r>
            <a:endParaRPr lang="pl-PL" altLang="pl-PL" sz="2400" dirty="0"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>
                <a:latin typeface="Calibri" panose="020F0502020204030204" pitchFamily="34" charset="0"/>
              </a:rPr>
              <a:t>   5/ </a:t>
            </a:r>
            <a:r>
              <a:rPr lang="uk-UA" altLang="pl-PL" sz="2400" dirty="0">
                <a:latin typeface="Calibri" panose="020F0502020204030204" pitchFamily="34" charset="0"/>
              </a:rPr>
              <a:t>пригніченість і поганий настрій</a:t>
            </a:r>
            <a:endParaRPr lang="pl-PL" altLang="pl-PL" sz="2400" dirty="0"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>
                <a:latin typeface="Calibri" panose="020F0502020204030204" pitchFamily="34" charset="0"/>
              </a:rPr>
              <a:t>   </a:t>
            </a:r>
          </a:p>
          <a:p>
            <a:pPr>
              <a:lnSpc>
                <a:spcPct val="90000"/>
              </a:lnSpc>
            </a:pPr>
            <a:r>
              <a:rPr lang="uk-UA" altLang="pl-PL" sz="2400" b="1" dirty="0">
                <a:latin typeface="Calibri" panose="020F0502020204030204" pitchFamily="34" charset="0"/>
              </a:rPr>
              <a:t>Шкала відповідей</a:t>
            </a:r>
            <a:r>
              <a:rPr lang="pl-PL" altLang="pl-PL" sz="2400" dirty="0">
                <a:latin typeface="Calibri" panose="020F0502020204030204" pitchFamily="34" charset="0"/>
              </a:rPr>
              <a:t>: 1/  </a:t>
            </a:r>
            <a:r>
              <a:rPr lang="uk-UA" altLang="pl-PL" sz="2400" dirty="0">
                <a:latin typeface="Calibri" panose="020F0502020204030204" pitchFamily="34" charset="0"/>
              </a:rPr>
              <a:t>ні</a:t>
            </a:r>
            <a:r>
              <a:rPr lang="pl-PL" altLang="pl-PL" sz="2400" dirty="0">
                <a:latin typeface="Calibri" panose="020F0502020204030204" pitchFamily="34" charset="0"/>
              </a:rPr>
              <a:t>, </a:t>
            </a:r>
            <a:r>
              <a:rPr lang="pl-PL" altLang="pl-PL" sz="2400" dirty="0">
                <a:solidFill>
                  <a:srgbClr val="FFC000"/>
                </a:solidFill>
                <a:latin typeface="Calibri" panose="020F0502020204030204" pitchFamily="34" charset="0"/>
              </a:rPr>
              <a:t>2/ </a:t>
            </a:r>
            <a:r>
              <a:rPr lang="uk-UA" altLang="pl-PL" sz="2400" dirty="0">
                <a:solidFill>
                  <a:srgbClr val="FFC000"/>
                </a:solidFill>
                <a:latin typeface="Calibri" panose="020F0502020204030204" pitchFamily="34" charset="0"/>
              </a:rPr>
              <a:t>так</a:t>
            </a:r>
            <a:r>
              <a:rPr lang="pl-PL" altLang="pl-PL" sz="2400" dirty="0">
                <a:solidFill>
                  <a:srgbClr val="FFC000"/>
                </a:solidFill>
                <a:latin typeface="Calibri" panose="020F0502020204030204" pitchFamily="34" charset="0"/>
              </a:rPr>
              <a:t> – </a:t>
            </a:r>
            <a:r>
              <a:rPr lang="uk-UA" altLang="pl-PL" sz="2400" dirty="0">
                <a:solidFill>
                  <a:srgbClr val="FFC000"/>
                </a:solidFill>
                <a:latin typeface="Calibri" panose="020F0502020204030204" pitchFamily="34" charset="0"/>
              </a:rPr>
              <a:t>один або два рази</a:t>
            </a:r>
            <a:r>
              <a:rPr lang="pl-PL" altLang="pl-PL" sz="2400" dirty="0">
                <a:solidFill>
                  <a:srgbClr val="FFC000"/>
                </a:solidFill>
                <a:latin typeface="Calibri" panose="020F0502020204030204" pitchFamily="34" charset="0"/>
              </a:rPr>
              <a:t>, </a:t>
            </a:r>
            <a:br>
              <a:rPr lang="uk-UA" altLang="pl-PL" sz="2400" dirty="0">
                <a:solidFill>
                  <a:srgbClr val="FFC000"/>
                </a:solidFill>
                <a:latin typeface="Calibri" panose="020F0502020204030204" pitchFamily="34" charset="0"/>
              </a:rPr>
            </a:br>
            <a:r>
              <a:rPr lang="pl-PL" altLang="pl-PL" sz="2400" dirty="0">
                <a:solidFill>
                  <a:srgbClr val="FFC000"/>
                </a:solidFill>
                <a:latin typeface="Calibri" panose="020F0502020204030204" pitchFamily="34" charset="0"/>
              </a:rPr>
              <a:t>3/ </a:t>
            </a:r>
            <a:r>
              <a:rPr lang="uk-UA" altLang="pl-PL" sz="2400" dirty="0">
                <a:solidFill>
                  <a:srgbClr val="FFC000"/>
                </a:solidFill>
                <a:latin typeface="Calibri" panose="020F0502020204030204" pitchFamily="34" charset="0"/>
              </a:rPr>
              <a:t>так</a:t>
            </a:r>
            <a:r>
              <a:rPr lang="pl-PL" altLang="pl-PL" sz="2400" dirty="0">
                <a:solidFill>
                  <a:srgbClr val="FFC000"/>
                </a:solidFill>
                <a:latin typeface="Calibri" panose="020F0502020204030204" pitchFamily="34" charset="0"/>
              </a:rPr>
              <a:t> – </a:t>
            </a:r>
            <a:r>
              <a:rPr lang="uk-UA" altLang="pl-PL" sz="2400" dirty="0">
                <a:solidFill>
                  <a:srgbClr val="FFC000"/>
                </a:solidFill>
                <a:latin typeface="Calibri" panose="020F0502020204030204" pitchFamily="34" charset="0"/>
              </a:rPr>
              <a:t>кілька разів</a:t>
            </a:r>
            <a:r>
              <a:rPr lang="pl-PL" altLang="pl-PL" sz="2400" dirty="0">
                <a:solidFill>
                  <a:srgbClr val="FFC000"/>
                </a:solidFill>
                <a:latin typeface="Calibri" panose="020F0502020204030204" pitchFamily="34" charset="0"/>
              </a:rPr>
              <a:t>, 4/ </a:t>
            </a:r>
            <a:r>
              <a:rPr lang="uk-UA" altLang="pl-PL" sz="2400" dirty="0">
                <a:solidFill>
                  <a:srgbClr val="FFC000"/>
                </a:solidFill>
                <a:latin typeface="Calibri" panose="020F0502020204030204" pitchFamily="34" charset="0"/>
              </a:rPr>
              <a:t>так</a:t>
            </a:r>
            <a:r>
              <a:rPr lang="pl-PL" altLang="pl-PL" sz="2400" dirty="0">
                <a:solidFill>
                  <a:srgbClr val="FFC000"/>
                </a:solidFill>
                <a:latin typeface="Calibri" panose="020F0502020204030204" pitchFamily="34" charset="0"/>
              </a:rPr>
              <a:t> – </a:t>
            </a:r>
            <a:r>
              <a:rPr lang="uk-UA" altLang="pl-PL" sz="2400" dirty="0">
                <a:solidFill>
                  <a:srgbClr val="FFC000"/>
                </a:solidFill>
                <a:latin typeface="Calibri" panose="020F0502020204030204" pitchFamily="34" charset="0"/>
              </a:rPr>
              <a:t>кільканадцять разів,</a:t>
            </a:r>
            <a:r>
              <a:rPr lang="pl-PL" altLang="pl-PL" sz="2400" dirty="0">
                <a:solidFill>
                  <a:srgbClr val="FFC000"/>
                </a:solidFill>
                <a:latin typeface="Calibri" panose="020F0502020204030204" pitchFamily="34" charset="0"/>
              </a:rPr>
              <a:t> </a:t>
            </a:r>
            <a:br>
              <a:rPr lang="uk-UA" altLang="pl-PL" sz="2400" dirty="0">
                <a:solidFill>
                  <a:srgbClr val="FFC000"/>
                </a:solidFill>
                <a:latin typeface="Calibri" panose="020F0502020204030204" pitchFamily="34" charset="0"/>
              </a:rPr>
            </a:br>
            <a:r>
              <a:rPr lang="pl-PL" altLang="pl-PL" sz="2400" dirty="0">
                <a:solidFill>
                  <a:srgbClr val="FFC000"/>
                </a:solidFill>
                <a:latin typeface="Calibri" panose="020F0502020204030204" pitchFamily="34" charset="0"/>
              </a:rPr>
              <a:t>5/ </a:t>
            </a:r>
            <a:r>
              <a:rPr lang="uk-UA" altLang="pl-PL" sz="2400" dirty="0">
                <a:solidFill>
                  <a:srgbClr val="FFC000"/>
                </a:solidFill>
                <a:latin typeface="Calibri" panose="020F0502020204030204" pitchFamily="34" charset="0"/>
              </a:rPr>
              <a:t>так</a:t>
            </a:r>
            <a:r>
              <a:rPr lang="pl-PL" altLang="pl-PL" sz="2400" dirty="0">
                <a:solidFill>
                  <a:srgbClr val="FFC000"/>
                </a:solidFill>
                <a:latin typeface="Calibri" panose="020F0502020204030204" pitchFamily="34" charset="0"/>
              </a:rPr>
              <a:t> – </a:t>
            </a:r>
            <a:r>
              <a:rPr lang="uk-UA" altLang="pl-PL" sz="2400" dirty="0">
                <a:solidFill>
                  <a:srgbClr val="FFC000"/>
                </a:solidFill>
                <a:latin typeface="Calibri" panose="020F0502020204030204" pitchFamily="34" charset="0"/>
              </a:rPr>
              <a:t>більше за кільканадцять разів</a:t>
            </a:r>
            <a:endParaRPr lang="pl-PL" altLang="pl-PL" sz="2400" dirty="0">
              <a:solidFill>
                <a:srgbClr val="FFC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ytuł 1">
            <a:extLst>
              <a:ext uri="{FF2B5EF4-FFF2-40B4-BE49-F238E27FC236}">
                <a16:creationId xmlns:a16="http://schemas.microsoft.com/office/drawing/2014/main" id="{78E9382E-317A-4020-BF9A-A2543333B6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88913"/>
            <a:ext cx="7772400" cy="1008062"/>
          </a:xfrm>
        </p:spPr>
        <p:txBody>
          <a:bodyPr/>
          <a:lstStyle/>
          <a:p>
            <a:r>
              <a:rPr lang="uk-UA" altLang="pl-PL" sz="3600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Запитання і показники</a:t>
            </a:r>
            <a:r>
              <a:rPr lang="pl-PL" altLang="pl-PL" sz="3600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endParaRPr lang="en-US" altLang="pl-PL" sz="3600" b="1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8195" name="Symbol zastępczy zawartości 2">
            <a:extLst>
              <a:ext uri="{FF2B5EF4-FFF2-40B4-BE49-F238E27FC236}">
                <a16:creationId xmlns:a16="http://schemas.microsoft.com/office/drawing/2014/main" id="{B596EAD2-2639-4E75-9306-E7E2C36B671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196975"/>
            <a:ext cx="7772400" cy="5327650"/>
          </a:xfrm>
        </p:spPr>
        <p:txBody>
          <a:bodyPr/>
          <a:lstStyle/>
          <a:p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Запитання щодо приймання ліків були включені в анкету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uk-UA" altLang="pl-PL" sz="2000" i="1" dirty="0"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uk-UA" altLang="pl-PL" sz="2000" i="1" dirty="0" err="1">
                <a:latin typeface="Calibri" panose="020F0502020204030204" pitchFamily="34" charset="0"/>
                <a:cs typeface="Calibri" panose="020F0502020204030204" pitchFamily="34" charset="0"/>
              </a:rPr>
              <a:t>Мокотовських</a:t>
            </a:r>
            <a:r>
              <a:rPr lang="uk-UA" altLang="pl-PL" sz="2000" i="1" dirty="0">
                <a:latin typeface="Calibri" panose="020F0502020204030204" pitchFamily="34" charset="0"/>
                <a:cs typeface="Calibri" panose="020F0502020204030204" pitchFamily="34" charset="0"/>
              </a:rPr>
              <a:t> досліджень»</a:t>
            </a:r>
            <a:r>
              <a:rPr lang="pl-PL" altLang="pl-PL" sz="20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у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 2004 </a:t>
            </a:r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році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pl-PL" altLang="pl-P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У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 2012 </a:t>
            </a:r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році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додано також запитання про суб'єктивні симптоми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що визначалися як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«симптоми, які не пов'язані з </a:t>
            </a:r>
            <a:r>
              <a:rPr lang="uk-UA" altLang="pl-PL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діагностованими</a:t>
            </a:r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 захворюваннями»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alt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(Mazur, 2014).</a:t>
            </a:r>
          </a:p>
          <a:p>
            <a:endParaRPr lang="pl-PL" altLang="pl-P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Показником частого приймання ліків є їх вживання принаймні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 1-2 </a:t>
            </a:r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рази за останній місяць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Аналогічний показник прийнято щодо суб'єктивних симптомів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.  </a:t>
            </a:r>
          </a:p>
          <a:p>
            <a:endParaRPr lang="pl-PL" altLang="pl-P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Прийнятий показник використовується також в інших дослідницьких </a:t>
            </a:r>
            <a:r>
              <a:rPr lang="uk-UA" altLang="pl-PL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проєктах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в яких враховується приймання ліків молоддю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uk-UA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наприклад, </a:t>
            </a:r>
            <a:r>
              <a:rPr lang="en-US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Health </a:t>
            </a:r>
            <a:r>
              <a:rPr lang="en-US" altLang="pl-PL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Behaviour</a:t>
            </a:r>
            <a:r>
              <a:rPr lang="en-US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 in School-aged Children</a:t>
            </a: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alt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(Holstein i </a:t>
            </a:r>
            <a:r>
              <a:rPr lang="pl-PL" altLang="pl-PL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wsp</a:t>
            </a:r>
            <a:r>
              <a:rPr lang="pl-PL" alt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., 2015).  </a:t>
            </a:r>
            <a:endParaRPr lang="pl-PL" altLang="pl-P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ymbol zastępczy stopki 3">
            <a:extLst>
              <a:ext uri="{FF2B5EF4-FFF2-40B4-BE49-F238E27FC236}">
                <a16:creationId xmlns:a16="http://schemas.microsoft.com/office/drawing/2014/main" id="{5187DC1E-52B2-4C82-8E48-83058F4C0AA6}"/>
              </a:ext>
            </a:extLst>
          </p:cNvPr>
          <p:cNvSpPr txBox="1">
            <a:spLocks noGrp="1"/>
          </p:cNvSpPr>
          <p:nvPr/>
        </p:nvSpPr>
        <p:spPr bwMode="auto">
          <a:xfrm>
            <a:off x="1835150" y="6381750"/>
            <a:ext cx="5113338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pl-PL" sz="1400" b="1" i="1" dirty="0" err="1">
                <a:latin typeface="Calibri" panose="020F0502020204030204" pitchFamily="34" charset="0"/>
              </a:rPr>
              <a:t>Мокотовські</a:t>
            </a:r>
            <a:r>
              <a:rPr lang="uk-UA" altLang="pl-PL" sz="1400" b="1" i="1" dirty="0">
                <a:latin typeface="Calibri" panose="020F0502020204030204" pitchFamily="34" charset="0"/>
              </a:rPr>
              <a:t> дослідження</a:t>
            </a:r>
            <a:r>
              <a:rPr lang="pl-PL" altLang="pl-PL" sz="1400" b="1" i="1" dirty="0">
                <a:latin typeface="Calibri" panose="020F0502020204030204" pitchFamily="34" charset="0"/>
              </a:rPr>
              <a:t> </a:t>
            </a:r>
            <a:r>
              <a:rPr lang="pl-PL" altLang="pl-PL" sz="1400" b="1" dirty="0">
                <a:latin typeface="Calibri" panose="020F0502020204030204" pitchFamily="34" charset="0"/>
              </a:rPr>
              <a:t>2020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pl-PL" sz="1400" b="1" dirty="0">
                <a:latin typeface="Calibri" panose="020F0502020204030204" pitchFamily="34" charset="0"/>
              </a:rPr>
              <a:t>Інститут психіатрії та неврології</a:t>
            </a:r>
            <a:r>
              <a:rPr lang="pl-PL" altLang="pl-PL" sz="1400" b="1" dirty="0">
                <a:latin typeface="Calibri" panose="020F0502020204030204" pitchFamily="34" charset="0"/>
              </a:rPr>
              <a:t>, </a:t>
            </a:r>
            <a:r>
              <a:rPr lang="uk-UA" altLang="pl-PL" sz="1400" b="1" dirty="0">
                <a:latin typeface="Calibri" panose="020F0502020204030204" pitchFamily="34" charset="0"/>
              </a:rPr>
              <a:t>відділення</a:t>
            </a:r>
            <a:r>
              <a:rPr lang="pl-PL" altLang="pl-PL" sz="1400" b="1" dirty="0">
                <a:latin typeface="Calibri" panose="020F0502020204030204" pitchFamily="34" charset="0"/>
              </a:rPr>
              <a:t> "Pro-M"</a:t>
            </a: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4B7F0D6C-071F-4214-A50B-B112D32573B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15900" y="354013"/>
            <a:ext cx="8818563" cy="1008062"/>
          </a:xfrm>
        </p:spPr>
        <p:txBody>
          <a:bodyPr/>
          <a:lstStyle/>
          <a:p>
            <a:r>
              <a:rPr lang="uk-UA" altLang="pl-PL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Приймання ліків через головний біль</a:t>
            </a:r>
            <a:r>
              <a:rPr lang="pl-PL" altLang="pl-PL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 </a:t>
            </a:r>
            <a:br>
              <a:rPr lang="pl-PL" altLang="pl-PL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pl-PL" altLang="pl-PL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(</a:t>
            </a:r>
            <a:r>
              <a:rPr lang="uk-UA" altLang="pl-PL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принаймні</a:t>
            </a:r>
            <a:r>
              <a:rPr lang="pl-PL" altLang="pl-PL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1-2 </a:t>
            </a:r>
            <a:r>
              <a:rPr lang="uk-UA" altLang="pl-PL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рази за останній місяць</a:t>
            </a:r>
            <a:r>
              <a:rPr lang="pl-PL" altLang="pl-PL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) </a:t>
            </a:r>
            <a:br>
              <a:rPr lang="pl-PL" altLang="pl-PL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pl-PL" altLang="pl-PL" sz="28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aphicFrame>
        <p:nvGraphicFramePr>
          <p:cNvPr id="9220" name="Object 3">
            <a:extLst>
              <a:ext uri="{FF2B5EF4-FFF2-40B4-BE49-F238E27FC236}">
                <a16:creationId xmlns:a16="http://schemas.microsoft.com/office/drawing/2014/main" id="{57CF4A3D-B6B4-47F1-B108-E3D634BEFC15}"/>
              </a:ext>
            </a:extLst>
          </p:cNvPr>
          <p:cNvGraphicFramePr>
            <a:graphicFrameLocks noGrp="1" noChangeAspect="1"/>
          </p:cNvGraphicFramePr>
          <p:nvPr>
            <p:ph type="chart" idx="4294967295"/>
          </p:nvPr>
        </p:nvGraphicFramePr>
        <p:xfrm>
          <a:off x="431800" y="1362075"/>
          <a:ext cx="8602663" cy="4999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Chart" r:id="rId3" imgW="8614395" imgH="5005250" progId="Excel.Chart.8">
                  <p:embed/>
                </p:oleObj>
              </mc:Choice>
              <mc:Fallback>
                <p:oleObj name="Chart" r:id="rId3" imgW="8614395" imgH="5005250" progId="Excel.Chart.8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" y="1362075"/>
                        <a:ext cx="8602663" cy="4999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9" name="Objaśnienie: strzałka w dół 8">
            <a:extLst>
              <a:ext uri="{FF2B5EF4-FFF2-40B4-BE49-F238E27FC236}">
                <a16:creationId xmlns:a16="http://schemas.microsoft.com/office/drawing/2014/main" id="{5C78E442-AAFC-4C5D-9BB8-F830765EE1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2363" y="1557338"/>
            <a:ext cx="1403350" cy="1584325"/>
          </a:xfrm>
          <a:prstGeom prst="downArrowCallout">
            <a:avLst>
              <a:gd name="adj1" fmla="val 25000"/>
              <a:gd name="adj2" fmla="val 25000"/>
              <a:gd name="adj3" fmla="val 25015"/>
              <a:gd name="adj4" fmla="val 64977"/>
            </a:avLst>
          </a:prstGeom>
          <a:solidFill>
            <a:schemeClr val="accent3">
              <a:lumMod val="8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endParaRPr lang="pl-PL" altLang="pl-PL" sz="1200" b="1" dirty="0">
              <a:latin typeface="Calibri" panose="020F0502020204030204" pitchFamily="34" charset="0"/>
            </a:endParaRPr>
          </a:p>
          <a:p>
            <a:pPr algn="ctr">
              <a:defRPr/>
            </a:pPr>
            <a:r>
              <a:rPr lang="uk-UA" altLang="pl-PL" sz="1200" b="1" dirty="0">
                <a:latin typeface="Calibri" panose="020F0502020204030204" pitchFamily="34" charset="0"/>
              </a:rPr>
              <a:t>Середні школи</a:t>
            </a:r>
            <a:r>
              <a:rPr lang="pl-PL" altLang="pl-PL" sz="1200" b="1" dirty="0">
                <a:latin typeface="Calibri" panose="020F0502020204030204" pitchFamily="34" charset="0"/>
              </a:rPr>
              <a:t> </a:t>
            </a:r>
          </a:p>
          <a:p>
            <a:pPr algn="ctr">
              <a:defRPr/>
            </a:pPr>
            <a:r>
              <a:rPr lang="uk-UA" altLang="pl-PL" sz="1200" b="1" dirty="0">
                <a:latin typeface="Calibri" panose="020F0502020204030204" pitchFamily="34" charset="0"/>
              </a:rPr>
              <a:t>Пандемія</a:t>
            </a:r>
            <a:endParaRPr lang="pl-PL" altLang="pl-PL" sz="1200" b="1" dirty="0">
              <a:latin typeface="Calibri" panose="020F0502020204030204" pitchFamily="34" charset="0"/>
            </a:endParaRPr>
          </a:p>
          <a:p>
            <a:pPr algn="ctr">
              <a:defRPr/>
            </a:pPr>
            <a:r>
              <a:rPr lang="pl-PL" altLang="pl-PL" sz="1200" b="1" dirty="0">
                <a:latin typeface="Calibri" panose="020F0502020204030204" pitchFamily="34" charset="0"/>
              </a:rPr>
              <a:t> </a:t>
            </a:r>
            <a:r>
              <a:rPr lang="uk-UA" altLang="pl-PL" sz="1200" b="1" dirty="0">
                <a:latin typeface="Calibri" panose="020F0502020204030204" pitchFamily="34" charset="0"/>
              </a:rPr>
              <a:t>Онлайн-анкети</a:t>
            </a:r>
            <a:endParaRPr lang="pl-PL" altLang="pl-PL" sz="1200" b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ymbol zastępczy stopki 3">
            <a:extLst>
              <a:ext uri="{FF2B5EF4-FFF2-40B4-BE49-F238E27FC236}">
                <a16:creationId xmlns:a16="http://schemas.microsoft.com/office/drawing/2014/main" id="{E0DC3172-4F44-4CE2-B472-A12DF23CE86C}"/>
              </a:ext>
            </a:extLst>
          </p:cNvPr>
          <p:cNvSpPr txBox="1">
            <a:spLocks noGrp="1"/>
          </p:cNvSpPr>
          <p:nvPr/>
        </p:nvSpPr>
        <p:spPr bwMode="auto">
          <a:xfrm>
            <a:off x="1835150" y="6381750"/>
            <a:ext cx="5113338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pl-PL" sz="1400" b="1" i="1" dirty="0" err="1">
                <a:latin typeface="Calibri" panose="020F0502020204030204" pitchFamily="34" charset="0"/>
              </a:rPr>
              <a:t>Мокотовські</a:t>
            </a:r>
            <a:r>
              <a:rPr lang="uk-UA" altLang="pl-PL" sz="1400" b="1" i="1" dirty="0">
                <a:latin typeface="Calibri" panose="020F0502020204030204" pitchFamily="34" charset="0"/>
              </a:rPr>
              <a:t> дослідження</a:t>
            </a:r>
            <a:r>
              <a:rPr lang="pl-PL" altLang="pl-PL" sz="1400" b="1" i="1" dirty="0">
                <a:latin typeface="Calibri" panose="020F0502020204030204" pitchFamily="34" charset="0"/>
              </a:rPr>
              <a:t> </a:t>
            </a:r>
            <a:r>
              <a:rPr lang="pl-PL" altLang="pl-PL" sz="1400" b="1" dirty="0">
                <a:latin typeface="Calibri" panose="020F0502020204030204" pitchFamily="34" charset="0"/>
              </a:rPr>
              <a:t>2020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pl-PL" sz="1400" b="1" dirty="0">
                <a:latin typeface="Calibri" panose="020F0502020204030204" pitchFamily="34" charset="0"/>
              </a:rPr>
              <a:t>Інститут психіатрії та неврології</a:t>
            </a:r>
            <a:r>
              <a:rPr lang="pl-PL" altLang="pl-PL" sz="1400" b="1" dirty="0">
                <a:latin typeface="Calibri" panose="020F0502020204030204" pitchFamily="34" charset="0"/>
              </a:rPr>
              <a:t>, </a:t>
            </a:r>
            <a:r>
              <a:rPr lang="uk-UA" altLang="pl-PL" sz="1400" b="1" dirty="0">
                <a:latin typeface="Calibri" panose="020F0502020204030204" pitchFamily="34" charset="0"/>
              </a:rPr>
              <a:t>відділення</a:t>
            </a:r>
            <a:r>
              <a:rPr lang="pl-PL" altLang="pl-PL" sz="1400" b="1" dirty="0">
                <a:latin typeface="Calibri" panose="020F0502020204030204" pitchFamily="34" charset="0"/>
              </a:rPr>
              <a:t> "Pro-M"</a:t>
            </a:r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F4FA9C99-188E-4FE1-B03D-A60AE4C7603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333375"/>
            <a:ext cx="8818563" cy="1008063"/>
          </a:xfrm>
        </p:spPr>
        <p:txBody>
          <a:bodyPr/>
          <a:lstStyle/>
          <a:p>
            <a:r>
              <a:rPr lang="pl-PL" altLang="pl-PL" sz="3600" b="1" dirty="0"/>
              <a:t> </a:t>
            </a:r>
            <a:r>
              <a:rPr lang="ru-RU" altLang="pl-PL" sz="32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Приймання</a:t>
            </a:r>
            <a:r>
              <a:rPr lang="ru-RU" altLang="pl-PL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ru-RU" altLang="pl-PL" sz="32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ліків</a:t>
            </a:r>
            <a:r>
              <a:rPr lang="ru-RU" altLang="pl-PL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через </a:t>
            </a:r>
            <a:r>
              <a:rPr lang="ru-RU" altLang="pl-PL" sz="32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біль</a:t>
            </a:r>
            <a:r>
              <a:rPr lang="ru-RU" altLang="pl-PL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у </a:t>
            </a:r>
            <a:r>
              <a:rPr lang="ru-RU" altLang="pl-PL" sz="32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животі</a:t>
            </a:r>
            <a:r>
              <a:rPr lang="pl-PL" altLang="pl-PL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 </a:t>
            </a:r>
            <a:br>
              <a:rPr lang="pl-PL" altLang="pl-PL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pl-PL" altLang="pl-PL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(</a:t>
            </a:r>
            <a:r>
              <a:rPr lang="uk-UA" altLang="pl-PL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принаймні </a:t>
            </a:r>
            <a:r>
              <a:rPr lang="pl-PL" altLang="pl-PL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1-2 </a:t>
            </a:r>
            <a:r>
              <a:rPr lang="uk-UA" altLang="pl-PL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рази за останній місяць</a:t>
            </a:r>
            <a:r>
              <a:rPr lang="pl-PL" altLang="pl-PL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) </a:t>
            </a:r>
            <a:br>
              <a:rPr lang="pl-PL" altLang="pl-PL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pl-PL" altLang="pl-PL" sz="28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aphicFrame>
        <p:nvGraphicFramePr>
          <p:cNvPr id="10244" name="Object 3">
            <a:extLst>
              <a:ext uri="{FF2B5EF4-FFF2-40B4-BE49-F238E27FC236}">
                <a16:creationId xmlns:a16="http://schemas.microsoft.com/office/drawing/2014/main" id="{F97FC068-DE22-49EA-8522-094D3D6CAC07}"/>
              </a:ext>
            </a:extLst>
          </p:cNvPr>
          <p:cNvGraphicFramePr>
            <a:graphicFrameLocks noGrp="1" noChangeAspect="1"/>
          </p:cNvGraphicFramePr>
          <p:nvPr>
            <p:ph type="chart" idx="4294967295"/>
          </p:nvPr>
        </p:nvGraphicFramePr>
        <p:xfrm>
          <a:off x="431800" y="1362075"/>
          <a:ext cx="8602663" cy="4999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9" name="Chart" r:id="rId3" imgW="8614395" imgH="5005250" progId="Excel.Chart.8">
                  <p:embed/>
                </p:oleObj>
              </mc:Choice>
              <mc:Fallback>
                <p:oleObj name="Chart" r:id="rId3" imgW="8614395" imgH="5005250" progId="Excel.Chart.8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" y="1362075"/>
                        <a:ext cx="8602663" cy="4999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Objaśnienie: strzałka w dół 8">
            <a:extLst>
              <a:ext uri="{FF2B5EF4-FFF2-40B4-BE49-F238E27FC236}">
                <a16:creationId xmlns:a16="http://schemas.microsoft.com/office/drawing/2014/main" id="{CD043BAA-2305-42AB-8247-84A8AB385A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2363" y="1557338"/>
            <a:ext cx="1403350" cy="1584325"/>
          </a:xfrm>
          <a:prstGeom prst="downArrowCallout">
            <a:avLst>
              <a:gd name="adj1" fmla="val 25000"/>
              <a:gd name="adj2" fmla="val 25000"/>
              <a:gd name="adj3" fmla="val 25015"/>
              <a:gd name="adj4" fmla="val 64977"/>
            </a:avLst>
          </a:prstGeom>
          <a:solidFill>
            <a:schemeClr val="accent3">
              <a:lumMod val="8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endParaRPr lang="pl-PL" altLang="pl-PL" sz="1200" b="1" dirty="0">
              <a:latin typeface="Calibri" panose="020F0502020204030204" pitchFamily="34" charset="0"/>
            </a:endParaRPr>
          </a:p>
          <a:p>
            <a:pPr algn="ctr">
              <a:defRPr/>
            </a:pPr>
            <a:r>
              <a:rPr lang="uk-UA" altLang="pl-PL" sz="1200" b="1" dirty="0">
                <a:latin typeface="Calibri" panose="020F0502020204030204" pitchFamily="34" charset="0"/>
              </a:rPr>
              <a:t>Середні школи</a:t>
            </a:r>
            <a:r>
              <a:rPr lang="pl-PL" altLang="pl-PL" sz="1200" b="1" dirty="0">
                <a:latin typeface="Calibri" panose="020F0502020204030204" pitchFamily="34" charset="0"/>
              </a:rPr>
              <a:t> </a:t>
            </a:r>
          </a:p>
          <a:p>
            <a:pPr algn="ctr">
              <a:defRPr/>
            </a:pPr>
            <a:r>
              <a:rPr lang="uk-UA" altLang="pl-PL" sz="1200" b="1" dirty="0">
                <a:latin typeface="Calibri" panose="020F0502020204030204" pitchFamily="34" charset="0"/>
              </a:rPr>
              <a:t>Пандемія</a:t>
            </a:r>
            <a:endParaRPr lang="pl-PL" altLang="pl-PL" sz="1200" b="1" dirty="0">
              <a:latin typeface="Calibri" panose="020F0502020204030204" pitchFamily="34" charset="0"/>
            </a:endParaRPr>
          </a:p>
          <a:p>
            <a:pPr algn="ctr">
              <a:defRPr/>
            </a:pPr>
            <a:r>
              <a:rPr lang="pl-PL" altLang="pl-PL" sz="1200" b="1" dirty="0">
                <a:latin typeface="Calibri" panose="020F0502020204030204" pitchFamily="34" charset="0"/>
              </a:rPr>
              <a:t> </a:t>
            </a:r>
            <a:r>
              <a:rPr lang="uk-UA" altLang="pl-PL" sz="1200" b="1" dirty="0">
                <a:latin typeface="Calibri" panose="020F0502020204030204" pitchFamily="34" charset="0"/>
              </a:rPr>
              <a:t>Онлайн-анкети</a:t>
            </a:r>
            <a:endParaRPr lang="pl-PL" altLang="pl-PL" sz="1200" b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ymbol zastępczy stopki 3">
            <a:extLst>
              <a:ext uri="{FF2B5EF4-FFF2-40B4-BE49-F238E27FC236}">
                <a16:creationId xmlns:a16="http://schemas.microsoft.com/office/drawing/2014/main" id="{62550930-20A7-465D-A2C2-9FDFBA2859FE}"/>
              </a:ext>
            </a:extLst>
          </p:cNvPr>
          <p:cNvSpPr txBox="1">
            <a:spLocks noGrp="1"/>
          </p:cNvSpPr>
          <p:nvPr/>
        </p:nvSpPr>
        <p:spPr bwMode="auto">
          <a:xfrm>
            <a:off x="1835150" y="6381750"/>
            <a:ext cx="5113338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pl-PL" sz="1400" b="1" i="1" dirty="0" err="1">
                <a:latin typeface="Calibri" panose="020F0502020204030204" pitchFamily="34" charset="0"/>
              </a:rPr>
              <a:t>Мокотовські</a:t>
            </a:r>
            <a:r>
              <a:rPr lang="uk-UA" altLang="pl-PL" sz="1400" b="1" i="1" dirty="0">
                <a:latin typeface="Calibri" panose="020F0502020204030204" pitchFamily="34" charset="0"/>
              </a:rPr>
              <a:t> дослідження</a:t>
            </a:r>
            <a:r>
              <a:rPr lang="pl-PL" altLang="pl-PL" sz="1400" b="1" i="1" dirty="0">
                <a:latin typeface="Calibri" panose="020F0502020204030204" pitchFamily="34" charset="0"/>
              </a:rPr>
              <a:t> </a:t>
            </a:r>
            <a:r>
              <a:rPr lang="pl-PL" altLang="pl-PL" sz="1400" b="1" dirty="0">
                <a:latin typeface="Calibri" panose="020F0502020204030204" pitchFamily="34" charset="0"/>
              </a:rPr>
              <a:t>2020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pl-PL" sz="1400" b="1" dirty="0">
                <a:latin typeface="Calibri" panose="020F0502020204030204" pitchFamily="34" charset="0"/>
              </a:rPr>
              <a:t>Інститут психіатрії та неврології</a:t>
            </a:r>
            <a:r>
              <a:rPr lang="pl-PL" altLang="pl-PL" sz="1400" b="1" dirty="0">
                <a:latin typeface="Calibri" panose="020F0502020204030204" pitchFamily="34" charset="0"/>
              </a:rPr>
              <a:t>, </a:t>
            </a:r>
            <a:r>
              <a:rPr lang="uk-UA" altLang="pl-PL" sz="1400" b="1" dirty="0">
                <a:latin typeface="Calibri" panose="020F0502020204030204" pitchFamily="34" charset="0"/>
              </a:rPr>
              <a:t>відділення</a:t>
            </a:r>
            <a:r>
              <a:rPr lang="pl-PL" altLang="pl-PL" sz="1400" b="1" dirty="0">
                <a:latin typeface="Calibri" panose="020F0502020204030204" pitchFamily="34" charset="0"/>
              </a:rPr>
              <a:t> "Pro-M"</a:t>
            </a:r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4B1DB9EE-B6C9-45BC-84CA-7910795B2E9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4925" y="496887"/>
            <a:ext cx="9107488" cy="844551"/>
          </a:xfrm>
        </p:spPr>
        <p:txBody>
          <a:bodyPr/>
          <a:lstStyle/>
          <a:p>
            <a:r>
              <a:rPr lang="pl-PL" altLang="pl-PL" sz="4000" b="1" dirty="0"/>
              <a:t> </a:t>
            </a:r>
            <a:r>
              <a:rPr lang="ru-RU" altLang="pl-PL" sz="32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Приймання</a:t>
            </a:r>
            <a:r>
              <a:rPr lang="ru-RU" altLang="pl-PL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ru-RU" altLang="pl-PL" sz="32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ліків</a:t>
            </a:r>
            <a:r>
              <a:rPr lang="ru-RU" altLang="pl-PL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через </a:t>
            </a:r>
            <a:r>
              <a:rPr lang="ru-RU" altLang="pl-PL" sz="32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проблеми</a:t>
            </a:r>
            <a:r>
              <a:rPr lang="ru-RU" altLang="pl-PL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з </a:t>
            </a:r>
            <a:r>
              <a:rPr lang="ru-RU" altLang="pl-PL" sz="32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засинанням</a:t>
            </a:r>
            <a:r>
              <a:rPr lang="pl-PL" altLang="pl-PL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 </a:t>
            </a:r>
            <a:br>
              <a:rPr lang="pl-PL" altLang="pl-PL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pl-PL" altLang="pl-PL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(</a:t>
            </a:r>
            <a:r>
              <a:rPr lang="uk-UA" altLang="pl-PL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принаймні </a:t>
            </a:r>
            <a:r>
              <a:rPr lang="pl-PL" altLang="pl-PL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1-2 </a:t>
            </a:r>
            <a:r>
              <a:rPr lang="uk-UA" altLang="pl-PL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рази за останній місяць</a:t>
            </a:r>
            <a:r>
              <a:rPr lang="pl-PL" altLang="pl-PL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) </a:t>
            </a:r>
            <a:br>
              <a:rPr lang="pl-PL" altLang="pl-PL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pl-PL" altLang="pl-PL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pl-PL" altLang="pl-PL" sz="28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aphicFrame>
        <p:nvGraphicFramePr>
          <p:cNvPr id="11268" name="Object 3">
            <a:extLst>
              <a:ext uri="{FF2B5EF4-FFF2-40B4-BE49-F238E27FC236}">
                <a16:creationId xmlns:a16="http://schemas.microsoft.com/office/drawing/2014/main" id="{BA5ADBBE-1551-44DA-AB04-581C51494462}"/>
              </a:ext>
            </a:extLst>
          </p:cNvPr>
          <p:cNvGraphicFramePr>
            <a:graphicFrameLocks noGrp="1" noChangeAspect="1"/>
          </p:cNvGraphicFramePr>
          <p:nvPr>
            <p:ph type="chart" idx="4294967295"/>
          </p:nvPr>
        </p:nvGraphicFramePr>
        <p:xfrm>
          <a:off x="431800" y="1362075"/>
          <a:ext cx="8602663" cy="4999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3" name="Chart" r:id="rId3" imgW="8614395" imgH="5005250" progId="Excel.Chart.8">
                  <p:embed/>
                </p:oleObj>
              </mc:Choice>
              <mc:Fallback>
                <p:oleObj name="Chart" r:id="rId3" imgW="8614395" imgH="5005250" progId="Excel.Chart.8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" y="1362075"/>
                        <a:ext cx="8602663" cy="4999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7" name="Objaśnienie: strzałka w dół 8">
            <a:extLst>
              <a:ext uri="{FF2B5EF4-FFF2-40B4-BE49-F238E27FC236}">
                <a16:creationId xmlns:a16="http://schemas.microsoft.com/office/drawing/2014/main" id="{5FC30598-B4F1-4D9D-BA1A-2785992A4B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2363" y="1557338"/>
            <a:ext cx="1403350" cy="1584325"/>
          </a:xfrm>
          <a:prstGeom prst="downArrowCallout">
            <a:avLst>
              <a:gd name="adj1" fmla="val 25000"/>
              <a:gd name="adj2" fmla="val 25000"/>
              <a:gd name="adj3" fmla="val 25015"/>
              <a:gd name="adj4" fmla="val 64977"/>
            </a:avLst>
          </a:prstGeom>
          <a:solidFill>
            <a:schemeClr val="accent3">
              <a:lumMod val="8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endParaRPr lang="pl-PL" altLang="pl-PL" sz="1200" b="1" dirty="0">
              <a:latin typeface="Calibri" panose="020F0502020204030204" pitchFamily="34" charset="0"/>
            </a:endParaRPr>
          </a:p>
          <a:p>
            <a:pPr algn="ctr">
              <a:defRPr/>
            </a:pPr>
            <a:r>
              <a:rPr lang="uk-UA" altLang="pl-PL" sz="1200" b="1" dirty="0">
                <a:latin typeface="Calibri" panose="020F0502020204030204" pitchFamily="34" charset="0"/>
              </a:rPr>
              <a:t>Середні школи</a:t>
            </a:r>
            <a:r>
              <a:rPr lang="pl-PL" altLang="pl-PL" sz="1200" b="1" dirty="0">
                <a:latin typeface="Calibri" panose="020F0502020204030204" pitchFamily="34" charset="0"/>
              </a:rPr>
              <a:t> </a:t>
            </a:r>
          </a:p>
          <a:p>
            <a:pPr algn="ctr">
              <a:defRPr/>
            </a:pPr>
            <a:r>
              <a:rPr lang="uk-UA" altLang="pl-PL" sz="1200" b="1" dirty="0">
                <a:latin typeface="Calibri" panose="020F0502020204030204" pitchFamily="34" charset="0"/>
              </a:rPr>
              <a:t>Пандемія</a:t>
            </a:r>
            <a:endParaRPr lang="pl-PL" altLang="pl-PL" sz="1200" b="1" dirty="0">
              <a:latin typeface="Calibri" panose="020F0502020204030204" pitchFamily="34" charset="0"/>
            </a:endParaRPr>
          </a:p>
          <a:p>
            <a:pPr algn="ctr">
              <a:defRPr/>
            </a:pPr>
            <a:r>
              <a:rPr lang="pl-PL" altLang="pl-PL" sz="1200" b="1" dirty="0">
                <a:latin typeface="Calibri" panose="020F0502020204030204" pitchFamily="34" charset="0"/>
              </a:rPr>
              <a:t> </a:t>
            </a:r>
            <a:r>
              <a:rPr lang="uk-UA" altLang="pl-PL" sz="1200" b="1" dirty="0">
                <a:latin typeface="Calibri" panose="020F0502020204030204" pitchFamily="34" charset="0"/>
              </a:rPr>
              <a:t>Онлайн-анкети</a:t>
            </a:r>
            <a:endParaRPr lang="pl-PL" altLang="pl-PL" sz="1200" b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ymbol zastępczy stopki 3">
            <a:extLst>
              <a:ext uri="{FF2B5EF4-FFF2-40B4-BE49-F238E27FC236}">
                <a16:creationId xmlns:a16="http://schemas.microsoft.com/office/drawing/2014/main" id="{4D83D8FC-5FCC-4D5B-BDEA-AD34442DCF4C}"/>
              </a:ext>
            </a:extLst>
          </p:cNvPr>
          <p:cNvSpPr txBox="1">
            <a:spLocks noGrp="1"/>
          </p:cNvSpPr>
          <p:nvPr/>
        </p:nvSpPr>
        <p:spPr bwMode="auto">
          <a:xfrm>
            <a:off x="1835150" y="6669359"/>
            <a:ext cx="5113338" cy="187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pl-PL" sz="1400" b="1" i="1" dirty="0" err="1">
                <a:latin typeface="Calibri" panose="020F0502020204030204" pitchFamily="34" charset="0"/>
              </a:rPr>
              <a:t>Мокотовські</a:t>
            </a:r>
            <a:r>
              <a:rPr lang="uk-UA" altLang="pl-PL" sz="1400" b="1" i="1" dirty="0">
                <a:latin typeface="Calibri" panose="020F0502020204030204" pitchFamily="34" charset="0"/>
              </a:rPr>
              <a:t> дослідження</a:t>
            </a:r>
            <a:r>
              <a:rPr lang="pl-PL" altLang="pl-PL" sz="1400" b="1" i="1" dirty="0">
                <a:latin typeface="Calibri" panose="020F0502020204030204" pitchFamily="34" charset="0"/>
              </a:rPr>
              <a:t> </a:t>
            </a:r>
            <a:r>
              <a:rPr lang="pl-PL" altLang="pl-PL" sz="1400" b="1" dirty="0">
                <a:latin typeface="Calibri" panose="020F0502020204030204" pitchFamily="34" charset="0"/>
              </a:rPr>
              <a:t>2020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pl-PL" sz="1400" b="1" dirty="0">
                <a:latin typeface="Calibri" panose="020F0502020204030204" pitchFamily="34" charset="0"/>
              </a:rPr>
              <a:t>Інститут психіатрії та неврології</a:t>
            </a:r>
            <a:r>
              <a:rPr lang="pl-PL" altLang="pl-PL" sz="1400" b="1" dirty="0">
                <a:latin typeface="Calibri" panose="020F0502020204030204" pitchFamily="34" charset="0"/>
              </a:rPr>
              <a:t>, </a:t>
            </a:r>
            <a:r>
              <a:rPr lang="uk-UA" altLang="pl-PL" sz="1400" b="1" dirty="0">
                <a:latin typeface="Calibri" panose="020F0502020204030204" pitchFamily="34" charset="0"/>
              </a:rPr>
              <a:t>відділення</a:t>
            </a:r>
            <a:r>
              <a:rPr lang="pl-PL" altLang="pl-PL" sz="1400" b="1" dirty="0">
                <a:latin typeface="Calibri" panose="020F0502020204030204" pitchFamily="34" charset="0"/>
              </a:rPr>
              <a:t> "Pro-M"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l-PL" altLang="pl-PL" sz="1400" b="1" dirty="0">
              <a:latin typeface="Calibri" panose="020F0502020204030204" pitchFamily="34" charset="0"/>
            </a:endParaRPr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D5C053EE-7ED7-41C3-85C6-833F90A7B36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333375"/>
            <a:ext cx="8818563" cy="1008063"/>
          </a:xfrm>
        </p:spPr>
        <p:txBody>
          <a:bodyPr/>
          <a:lstStyle/>
          <a:p>
            <a:r>
              <a:rPr lang="pl-PL" altLang="pl-PL" sz="4000" b="1" dirty="0"/>
              <a:t> </a:t>
            </a:r>
            <a:r>
              <a:rPr lang="ru-RU" altLang="pl-PL" sz="32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Приймання</a:t>
            </a:r>
            <a:r>
              <a:rPr lang="ru-RU" altLang="pl-PL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ru-RU" altLang="pl-PL" sz="32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ліків</a:t>
            </a:r>
            <a:r>
              <a:rPr lang="ru-RU" altLang="pl-PL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через </a:t>
            </a:r>
            <a:r>
              <a:rPr lang="ru-RU" altLang="pl-PL" sz="32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нервозність</a:t>
            </a:r>
            <a:r>
              <a:rPr lang="pl-PL" altLang="pl-PL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 </a:t>
            </a:r>
            <a:br>
              <a:rPr lang="pl-PL" altLang="pl-PL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pl-PL" altLang="pl-PL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(</a:t>
            </a:r>
            <a:r>
              <a:rPr lang="uk-UA" altLang="pl-PL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принаймні </a:t>
            </a:r>
            <a:r>
              <a:rPr lang="pl-PL" altLang="pl-PL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1-2 </a:t>
            </a:r>
            <a:r>
              <a:rPr lang="uk-UA" altLang="pl-PL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рази за останній місяць</a:t>
            </a:r>
            <a:r>
              <a:rPr lang="pl-PL" altLang="pl-PL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)</a:t>
            </a:r>
            <a:br>
              <a:rPr lang="pl-PL" altLang="pl-PL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pl-PL" altLang="pl-PL" sz="28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aphicFrame>
        <p:nvGraphicFramePr>
          <p:cNvPr id="12292" name="Object 3">
            <a:extLst>
              <a:ext uri="{FF2B5EF4-FFF2-40B4-BE49-F238E27FC236}">
                <a16:creationId xmlns:a16="http://schemas.microsoft.com/office/drawing/2014/main" id="{245CB79E-4CB4-45CA-8EB0-8FB0CA6F9E62}"/>
              </a:ext>
            </a:extLst>
          </p:cNvPr>
          <p:cNvGraphicFramePr>
            <a:graphicFrameLocks noGrp="1" noChangeAspect="1"/>
          </p:cNvGraphicFramePr>
          <p:nvPr>
            <p:ph type="chart" idx="4294967295"/>
            <p:extLst>
              <p:ext uri="{D42A27DB-BD31-4B8C-83A1-F6EECF244321}">
                <p14:modId xmlns:p14="http://schemas.microsoft.com/office/powerpoint/2010/main" val="1972439453"/>
              </p:ext>
            </p:extLst>
          </p:nvPr>
        </p:nvGraphicFramePr>
        <p:xfrm>
          <a:off x="683567" y="1362076"/>
          <a:ext cx="8280921" cy="4812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7" name="Chart" r:id="rId3" imgW="8614395" imgH="5005250" progId="Excel.Chart.8">
                  <p:embed/>
                </p:oleObj>
              </mc:Choice>
              <mc:Fallback>
                <p:oleObj name="Chart" r:id="rId3" imgW="8614395" imgH="5005250" progId="Excel.Chart.8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7" y="1362076"/>
                        <a:ext cx="8280921" cy="48120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1" name="Objaśnienie: strzałka w dół 8">
            <a:extLst>
              <a:ext uri="{FF2B5EF4-FFF2-40B4-BE49-F238E27FC236}">
                <a16:creationId xmlns:a16="http://schemas.microsoft.com/office/drawing/2014/main" id="{95B856C4-734B-4704-B565-953C8C92A6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2363" y="1557338"/>
            <a:ext cx="1403350" cy="1584325"/>
          </a:xfrm>
          <a:prstGeom prst="downArrowCallout">
            <a:avLst>
              <a:gd name="adj1" fmla="val 25000"/>
              <a:gd name="adj2" fmla="val 25000"/>
              <a:gd name="adj3" fmla="val 25015"/>
              <a:gd name="adj4" fmla="val 64977"/>
            </a:avLst>
          </a:prstGeom>
          <a:solidFill>
            <a:schemeClr val="accent3">
              <a:lumMod val="8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endParaRPr lang="uk-UA" altLang="pl-PL" sz="1200" b="1" dirty="0">
              <a:latin typeface="Calibri" panose="020F0502020204030204" pitchFamily="34" charset="0"/>
            </a:endParaRPr>
          </a:p>
          <a:p>
            <a:pPr algn="ctr">
              <a:defRPr/>
            </a:pPr>
            <a:r>
              <a:rPr lang="uk-UA" altLang="pl-PL" sz="1200" b="1" dirty="0">
                <a:latin typeface="Calibri" panose="020F0502020204030204" pitchFamily="34" charset="0"/>
              </a:rPr>
              <a:t>Середні школи</a:t>
            </a:r>
            <a:r>
              <a:rPr lang="pl-PL" altLang="pl-PL" sz="1200" b="1" dirty="0">
                <a:latin typeface="Calibri" panose="020F0502020204030204" pitchFamily="34" charset="0"/>
              </a:rPr>
              <a:t> </a:t>
            </a:r>
          </a:p>
          <a:p>
            <a:pPr algn="ctr">
              <a:defRPr/>
            </a:pPr>
            <a:r>
              <a:rPr lang="uk-UA" altLang="pl-PL" sz="1200" b="1" dirty="0">
                <a:latin typeface="Calibri" panose="020F0502020204030204" pitchFamily="34" charset="0"/>
              </a:rPr>
              <a:t>Пандемія</a:t>
            </a:r>
            <a:endParaRPr lang="pl-PL" altLang="pl-PL" sz="1200" b="1" dirty="0">
              <a:latin typeface="Calibri" panose="020F0502020204030204" pitchFamily="34" charset="0"/>
            </a:endParaRPr>
          </a:p>
          <a:p>
            <a:pPr algn="ctr">
              <a:defRPr/>
            </a:pPr>
            <a:r>
              <a:rPr lang="pl-PL" altLang="pl-PL" sz="1200" b="1" dirty="0">
                <a:latin typeface="Calibri" panose="020F0502020204030204" pitchFamily="34" charset="0"/>
              </a:rPr>
              <a:t> </a:t>
            </a:r>
            <a:r>
              <a:rPr lang="uk-UA" altLang="pl-PL" sz="1200" b="1" dirty="0">
                <a:latin typeface="Calibri" panose="020F0502020204030204" pitchFamily="34" charset="0"/>
              </a:rPr>
              <a:t>Онлайн-анкети</a:t>
            </a:r>
            <a:endParaRPr lang="pl-PL" altLang="pl-PL" sz="1200" b="1" dirty="0">
              <a:latin typeface="Calibri" panose="020F0502020204030204" pitchFamily="34" charset="0"/>
            </a:endParaRPr>
          </a:p>
          <a:p>
            <a:pPr algn="ctr">
              <a:defRPr/>
            </a:pPr>
            <a:endParaRPr lang="pl-PL" altLang="pl-PL" sz="1200" b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ymbol zastępczy stopki 3">
            <a:extLst>
              <a:ext uri="{FF2B5EF4-FFF2-40B4-BE49-F238E27FC236}">
                <a16:creationId xmlns:a16="http://schemas.microsoft.com/office/drawing/2014/main" id="{54A374D5-8B08-403A-B302-317B9AD277CF}"/>
              </a:ext>
            </a:extLst>
          </p:cNvPr>
          <p:cNvSpPr txBox="1">
            <a:spLocks noGrp="1"/>
          </p:cNvSpPr>
          <p:nvPr/>
        </p:nvSpPr>
        <p:spPr bwMode="auto">
          <a:xfrm>
            <a:off x="1835150" y="6381750"/>
            <a:ext cx="5113338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pl-PL" sz="1400" b="1" i="1" dirty="0" err="1">
                <a:latin typeface="Calibri" panose="020F0502020204030204" pitchFamily="34" charset="0"/>
              </a:rPr>
              <a:t>Мокотовські</a:t>
            </a:r>
            <a:r>
              <a:rPr lang="uk-UA" altLang="pl-PL" sz="1400" b="1" i="1" dirty="0">
                <a:latin typeface="Calibri" panose="020F0502020204030204" pitchFamily="34" charset="0"/>
              </a:rPr>
              <a:t> дослідження</a:t>
            </a:r>
            <a:r>
              <a:rPr lang="pl-PL" altLang="pl-PL" sz="1400" b="1" i="1" dirty="0">
                <a:latin typeface="Calibri" panose="020F0502020204030204" pitchFamily="34" charset="0"/>
              </a:rPr>
              <a:t> </a:t>
            </a:r>
            <a:r>
              <a:rPr lang="pl-PL" altLang="pl-PL" sz="1400" b="1" dirty="0">
                <a:latin typeface="Calibri" panose="020F0502020204030204" pitchFamily="34" charset="0"/>
              </a:rPr>
              <a:t>2020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pl-PL" sz="1400" b="1" dirty="0">
                <a:latin typeface="Calibri" panose="020F0502020204030204" pitchFamily="34" charset="0"/>
              </a:rPr>
              <a:t>Інститут психіатрії та неврології</a:t>
            </a:r>
            <a:r>
              <a:rPr lang="pl-PL" altLang="pl-PL" sz="1400" b="1" dirty="0">
                <a:latin typeface="Calibri" panose="020F0502020204030204" pitchFamily="34" charset="0"/>
              </a:rPr>
              <a:t>, </a:t>
            </a:r>
            <a:r>
              <a:rPr lang="uk-UA" altLang="pl-PL" sz="1400" b="1" dirty="0">
                <a:latin typeface="Calibri" panose="020F0502020204030204" pitchFamily="34" charset="0"/>
              </a:rPr>
              <a:t>відділення</a:t>
            </a:r>
            <a:r>
              <a:rPr lang="pl-PL" altLang="pl-PL" sz="1400" b="1" dirty="0">
                <a:latin typeface="Calibri" panose="020F0502020204030204" pitchFamily="34" charset="0"/>
              </a:rPr>
              <a:t> "Pro-M"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l-PL" altLang="pl-PL" sz="1400" b="1" dirty="0">
              <a:latin typeface="Calibri" panose="020F0502020204030204" pitchFamily="34" charset="0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F6D0AAC9-8AE2-4F46-91B9-ABB515375EE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333375"/>
            <a:ext cx="9142413" cy="1008063"/>
          </a:xfrm>
        </p:spPr>
        <p:txBody>
          <a:bodyPr/>
          <a:lstStyle/>
          <a:p>
            <a:r>
              <a:rPr lang="pl-PL" altLang="pl-PL" sz="4000" b="1" dirty="0"/>
              <a:t> </a:t>
            </a:r>
            <a:r>
              <a:rPr lang="ru-RU" altLang="pl-PL" sz="28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Приймання</a:t>
            </a:r>
            <a:r>
              <a:rPr lang="ru-RU" altLang="pl-PL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ru-RU" altLang="pl-PL" sz="28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ліків</a:t>
            </a:r>
            <a:r>
              <a:rPr lang="ru-RU" altLang="pl-PL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через </a:t>
            </a:r>
            <a:r>
              <a:rPr lang="ru-RU" altLang="pl-PL" sz="28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пригніченість</a:t>
            </a:r>
            <a:r>
              <a:rPr lang="ru-RU" altLang="pl-PL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і </a:t>
            </a:r>
            <a:r>
              <a:rPr lang="ru-RU" altLang="pl-PL" sz="28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поганий</a:t>
            </a:r>
            <a:r>
              <a:rPr lang="ru-RU" altLang="pl-PL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ru-RU" altLang="pl-PL" sz="28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настрій</a:t>
            </a:r>
            <a:r>
              <a:rPr lang="pl-PL" altLang="pl-PL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 </a:t>
            </a:r>
            <a:br>
              <a:rPr lang="pl-PL" altLang="pl-PL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pl-PL" altLang="pl-PL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(</a:t>
            </a:r>
            <a:r>
              <a:rPr lang="uk-UA" altLang="pl-PL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принаймні </a:t>
            </a:r>
            <a:r>
              <a:rPr lang="pl-PL" altLang="pl-PL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1-2 </a:t>
            </a:r>
            <a:r>
              <a:rPr lang="uk-UA" altLang="pl-PL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рази за останній місяць</a:t>
            </a:r>
            <a:r>
              <a:rPr lang="pl-PL" altLang="pl-PL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)</a:t>
            </a:r>
            <a:br>
              <a:rPr lang="pl-PL" altLang="pl-PL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pl-PL" altLang="pl-PL" sz="24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aphicFrame>
        <p:nvGraphicFramePr>
          <p:cNvPr id="13316" name="Object 3">
            <a:extLst>
              <a:ext uri="{FF2B5EF4-FFF2-40B4-BE49-F238E27FC236}">
                <a16:creationId xmlns:a16="http://schemas.microsoft.com/office/drawing/2014/main" id="{CBC2BE16-E9CB-423F-A410-89B3A281CE40}"/>
              </a:ext>
            </a:extLst>
          </p:cNvPr>
          <p:cNvGraphicFramePr>
            <a:graphicFrameLocks noGrp="1" noChangeAspect="1"/>
          </p:cNvGraphicFramePr>
          <p:nvPr>
            <p:ph type="chart" idx="4294967295"/>
            <p:extLst>
              <p:ext uri="{D42A27DB-BD31-4B8C-83A1-F6EECF244321}">
                <p14:modId xmlns:p14="http://schemas.microsoft.com/office/powerpoint/2010/main" val="1970356720"/>
              </p:ext>
            </p:extLst>
          </p:nvPr>
        </p:nvGraphicFramePr>
        <p:xfrm>
          <a:off x="395537" y="1341438"/>
          <a:ext cx="8424936" cy="48957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" name="Chart" r:id="rId3" imgW="8614395" imgH="5005250" progId="Excel.Chart.8">
                  <p:embed/>
                </p:oleObj>
              </mc:Choice>
              <mc:Fallback>
                <p:oleObj name="Chart" r:id="rId3" imgW="8614395" imgH="5005250" progId="Excel.Chart.8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7" y="1341438"/>
                        <a:ext cx="8424936" cy="48957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5" name="Objaśnienie: strzałka w dół 8">
            <a:extLst>
              <a:ext uri="{FF2B5EF4-FFF2-40B4-BE49-F238E27FC236}">
                <a16:creationId xmlns:a16="http://schemas.microsoft.com/office/drawing/2014/main" id="{AE9636AF-7A12-4063-9A68-9167416453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2363" y="1557338"/>
            <a:ext cx="1403350" cy="1584325"/>
          </a:xfrm>
          <a:prstGeom prst="downArrowCallout">
            <a:avLst>
              <a:gd name="adj1" fmla="val 25000"/>
              <a:gd name="adj2" fmla="val 25000"/>
              <a:gd name="adj3" fmla="val 25015"/>
              <a:gd name="adj4" fmla="val 64977"/>
            </a:avLst>
          </a:prstGeom>
          <a:solidFill>
            <a:schemeClr val="accent3">
              <a:lumMod val="8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endParaRPr lang="pl-PL" altLang="pl-PL" sz="1200" b="1" dirty="0">
              <a:latin typeface="Calibri" panose="020F0502020204030204" pitchFamily="34" charset="0"/>
            </a:endParaRPr>
          </a:p>
          <a:p>
            <a:pPr algn="ctr">
              <a:defRPr/>
            </a:pPr>
            <a:r>
              <a:rPr lang="uk-UA" altLang="pl-PL" sz="1200" b="1" dirty="0">
                <a:latin typeface="Calibri" panose="020F0502020204030204" pitchFamily="34" charset="0"/>
              </a:rPr>
              <a:t>Середні школи</a:t>
            </a:r>
            <a:r>
              <a:rPr lang="pl-PL" altLang="pl-PL" sz="1200" b="1" dirty="0">
                <a:latin typeface="Calibri" panose="020F0502020204030204" pitchFamily="34" charset="0"/>
              </a:rPr>
              <a:t> </a:t>
            </a:r>
          </a:p>
          <a:p>
            <a:pPr algn="ctr">
              <a:defRPr/>
            </a:pPr>
            <a:r>
              <a:rPr lang="uk-UA" altLang="pl-PL" sz="1200" b="1" dirty="0">
                <a:latin typeface="Calibri" panose="020F0502020204030204" pitchFamily="34" charset="0"/>
              </a:rPr>
              <a:t>Пандемія</a:t>
            </a:r>
            <a:endParaRPr lang="pl-PL" altLang="pl-PL" sz="1200" b="1" dirty="0">
              <a:latin typeface="Calibri" panose="020F0502020204030204" pitchFamily="34" charset="0"/>
            </a:endParaRPr>
          </a:p>
          <a:p>
            <a:pPr algn="ctr">
              <a:defRPr/>
            </a:pPr>
            <a:r>
              <a:rPr lang="pl-PL" altLang="pl-PL" sz="1200" b="1" dirty="0">
                <a:latin typeface="Calibri" panose="020F0502020204030204" pitchFamily="34" charset="0"/>
              </a:rPr>
              <a:t> </a:t>
            </a:r>
            <a:r>
              <a:rPr lang="uk-UA" altLang="pl-PL" sz="1200" b="1" dirty="0">
                <a:latin typeface="Calibri" panose="020F0502020204030204" pitchFamily="34" charset="0"/>
              </a:rPr>
              <a:t>Онлайн-анкети</a:t>
            </a:r>
            <a:endParaRPr lang="pl-PL" altLang="pl-PL" sz="1200" b="1" dirty="0">
              <a:latin typeface="Calibri" panose="020F0502020204030204" pitchFamily="34" charset="0"/>
            </a:endParaRPr>
          </a:p>
          <a:p>
            <a:pPr algn="ctr">
              <a:defRPr/>
            </a:pPr>
            <a:endParaRPr lang="pl-PL" altLang="pl-PL" sz="1200" b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ojekt domyśln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7176</TotalTime>
  <Words>2374</Words>
  <Application>Microsoft Office PowerPoint</Application>
  <PresentationFormat>Pokaz na ekranie (4:3)</PresentationFormat>
  <Paragraphs>213</Paragraphs>
  <Slides>22</Slides>
  <Notes>1</Notes>
  <HiddenSlides>0</HiddenSlides>
  <MMClips>0</MMClips>
  <ScaleCrop>false</ScaleCrop>
  <HeadingPairs>
    <vt:vector size="8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22</vt:i4>
      </vt:variant>
    </vt:vector>
  </HeadingPairs>
  <TitlesOfParts>
    <vt:vector size="29" baseType="lpstr">
      <vt:lpstr>Arial</vt:lpstr>
      <vt:lpstr>Calibri</vt:lpstr>
      <vt:lpstr>Calibri Light</vt:lpstr>
      <vt:lpstr>Times New Roman</vt:lpstr>
      <vt:lpstr>Wingdings</vt:lpstr>
      <vt:lpstr>Projekt domyślny</vt:lpstr>
      <vt:lpstr>Chart</vt:lpstr>
      <vt:lpstr>Психосоціальні та пандемічні  фактори, що обумовлюють  вживання ліків  15-річною молоддю  Мокотовські дослідження 2020  </vt:lpstr>
      <vt:lpstr> Приймання OTC-препаратів молоддю: проблема громадського здоров'я </vt:lpstr>
      <vt:lpstr>Запитання про приймання ліків</vt:lpstr>
      <vt:lpstr>Запитання і показники </vt:lpstr>
      <vt:lpstr>Приймання ліків через головний біль   (принаймні 1-2 рази за останній місяць)  </vt:lpstr>
      <vt:lpstr> Приймання ліків через біль у животі   (принаймні 1-2 рази за останній місяць)  </vt:lpstr>
      <vt:lpstr> Приймання ліків через проблеми з засинанням   (принаймні 1-2 рази за останній місяць)   </vt:lpstr>
      <vt:lpstr> Приймання ліків через нервозність   (принаймні 1-2 рази за останній місяць) </vt:lpstr>
      <vt:lpstr> Приймання ліків через пригніченість і поганий настрій   (принаймні 1-2 рази за останній місяць) </vt:lpstr>
      <vt:lpstr>Суб'єктивні симптоми  </vt:lpstr>
      <vt:lpstr> Головний біль (принаймні 1-2 рази за останній місяць)  </vt:lpstr>
      <vt:lpstr>  Біль у животі  (принаймні 1-2 рази за останній місяць)  </vt:lpstr>
      <vt:lpstr>  Проблеми із засинанням     (принаймні 1-2 рази за останній місяць)</vt:lpstr>
      <vt:lpstr> Нервозність  (принаймні 1-2 рази за останній місяць)</vt:lpstr>
      <vt:lpstr>Пригніченість і поганий настрій     (принаймні 1-2 рази за останній місяць)  </vt:lpstr>
      <vt:lpstr>Психосоціальні і медичні фактори,  пов'язані з прийманням препаратів безрецептурного відпуску</vt:lpstr>
      <vt:lpstr>Аналіз факторів (модель GENLIN):  враховані змінні </vt:lpstr>
      <vt:lpstr>Результати</vt:lpstr>
      <vt:lpstr>Підсумок і висновки </vt:lpstr>
      <vt:lpstr>Підсумок і висновки  </vt:lpstr>
      <vt:lpstr>Література</vt:lpstr>
      <vt:lpstr>Література</vt:lpstr>
    </vt:vector>
  </TitlesOfParts>
  <Company>IPiN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Przegląd narzędzi mierzących różne psychospołeczne korelaty  używania narkotyków</dc:title>
  <dc:creator>Ostaszewski</dc:creator>
  <cp:lastModifiedBy>Tomasz Kowalewicz</cp:lastModifiedBy>
  <cp:revision>180</cp:revision>
  <cp:lastPrinted>2005-03-08T12:55:20Z</cp:lastPrinted>
  <dcterms:created xsi:type="dcterms:W3CDTF">2005-03-07T10:56:16Z</dcterms:created>
  <dcterms:modified xsi:type="dcterms:W3CDTF">2021-12-07T21:15:03Z</dcterms:modified>
</cp:coreProperties>
</file>