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431" r:id="rId2"/>
    <p:sldId id="256" r:id="rId3"/>
    <p:sldId id="398" r:id="rId4"/>
    <p:sldId id="399" r:id="rId5"/>
    <p:sldId id="401" r:id="rId6"/>
    <p:sldId id="400" r:id="rId7"/>
    <p:sldId id="430" r:id="rId8"/>
    <p:sldId id="408" r:id="rId9"/>
    <p:sldId id="402" r:id="rId10"/>
    <p:sldId id="403" r:id="rId11"/>
    <p:sldId id="404" r:id="rId12"/>
    <p:sldId id="405" r:id="rId13"/>
    <p:sldId id="406" r:id="rId14"/>
    <p:sldId id="407" r:id="rId15"/>
    <p:sldId id="416" r:id="rId16"/>
    <p:sldId id="429" r:id="rId17"/>
    <p:sldId id="330" r:id="rId18"/>
    <p:sldId id="335" r:id="rId19"/>
    <p:sldId id="415" r:id="rId20"/>
    <p:sldId id="424" r:id="rId21"/>
    <p:sldId id="426" r:id="rId22"/>
    <p:sldId id="425" r:id="rId23"/>
    <p:sldId id="428" r:id="rId24"/>
    <p:sldId id="419" r:id="rId25"/>
    <p:sldId id="427" r:id="rId26"/>
    <p:sldId id="421" r:id="rId27"/>
    <p:sldId id="420" r:id="rId28"/>
    <p:sldId id="417" r:id="rId29"/>
    <p:sldId id="410" r:id="rId30"/>
    <p:sldId id="412" r:id="rId31"/>
    <p:sldId id="413" r:id="rId32"/>
    <p:sldId id="411" r:id="rId33"/>
    <p:sldId id="414" r:id="rId34"/>
    <p:sldId id="418" r:id="rId35"/>
    <p:sldId id="43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72" autoAdjust="0"/>
    <p:restoredTop sz="68040" autoAdjust="0"/>
  </p:normalViewPr>
  <p:slideViewPr>
    <p:cSldViewPr>
      <p:cViewPr varScale="1">
        <p:scale>
          <a:sx n="57" d="100"/>
          <a:sy n="57" d="100"/>
        </p:scale>
        <p:origin x="-20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Аркуш5!$A$13:$A$18</c:f>
              <c:strCache>
                <c:ptCount val="6"/>
                <c:pt idx="0">
                  <c:v>Львів</c:v>
                </c:pt>
                <c:pt idx="1">
                  <c:v>Дрогобич</c:v>
                </c:pt>
                <c:pt idx="2">
                  <c:v>Села</c:v>
                </c:pt>
                <c:pt idx="4">
                  <c:v>Дівчата</c:v>
                </c:pt>
                <c:pt idx="5">
                  <c:v>Хлопці</c:v>
                </c:pt>
              </c:strCache>
            </c:strRef>
          </c:cat>
          <c:val>
            <c:numRef>
              <c:f>Аркуш5!$B$13:$B$18</c:f>
              <c:numCache>
                <c:formatCode>0.00%</c:formatCode>
                <c:ptCount val="6"/>
                <c:pt idx="0">
                  <c:v>0.53239999999999998</c:v>
                </c:pt>
                <c:pt idx="1">
                  <c:v>0.24479999999999999</c:v>
                </c:pt>
                <c:pt idx="2">
                  <c:v>0.2228</c:v>
                </c:pt>
                <c:pt idx="4">
                  <c:v>0.52359999999999995</c:v>
                </c:pt>
                <c:pt idx="5">
                  <c:v>0.47639999999999999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165312"/>
        <c:axId val="123167104"/>
        <c:axId val="0"/>
      </c:bar3DChart>
      <c:catAx>
        <c:axId val="12316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167104"/>
        <c:crosses val="autoZero"/>
        <c:auto val="1"/>
        <c:lblAlgn val="ctr"/>
        <c:lblOffset val="100"/>
        <c:noMultiLvlLbl val="0"/>
      </c:catAx>
      <c:valAx>
        <c:axId val="1231671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316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Аркуш3!$B$150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Аркуш3!$A$151:$A$152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Аркуш3!$B$151:$B$152</c:f>
              <c:numCache>
                <c:formatCode>0.00%</c:formatCode>
                <c:ptCount val="2"/>
                <c:pt idx="0">
                  <c:v>0.28424304840370751</c:v>
                </c:pt>
                <c:pt idx="1">
                  <c:v>0.15932521087160262</c:v>
                </c:pt>
              </c:numCache>
            </c:numRef>
          </c:val>
        </c:ser>
        <c:ser>
          <c:idx val="1"/>
          <c:order val="1"/>
          <c:tx>
            <c:strRef>
              <c:f>Аркуш3!$C$150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Аркуш3!$A$151:$A$152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Аркуш3!$C$151:$C$152</c:f>
              <c:numCache>
                <c:formatCode>0.00%</c:formatCode>
                <c:ptCount val="2"/>
                <c:pt idx="0">
                  <c:v>0.24098867147270855</c:v>
                </c:pt>
                <c:pt idx="1">
                  <c:v>0.16307403936269901</c:v>
                </c:pt>
              </c:numCache>
            </c:numRef>
          </c:val>
        </c:ser>
        <c:ser>
          <c:idx val="2"/>
          <c:order val="2"/>
          <c:tx>
            <c:strRef>
              <c:f>Аркуш3!$D$150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Аркуш3!$A$151:$A$152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Аркуш3!$D$151:$D$152</c:f>
              <c:numCache>
                <c:formatCode>0.00%</c:formatCode>
                <c:ptCount val="2"/>
                <c:pt idx="0">
                  <c:v>0.29042224510813597</c:v>
                </c:pt>
                <c:pt idx="1">
                  <c:v>0.37113402061855671</c:v>
                </c:pt>
              </c:numCache>
            </c:numRef>
          </c:val>
        </c:ser>
        <c:ser>
          <c:idx val="3"/>
          <c:order val="3"/>
          <c:tx>
            <c:strRef>
              <c:f>Аркуш3!$E$150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Аркуш3!$A$151:$A$152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Аркуш3!$E$151:$E$152</c:f>
              <c:numCache>
                <c:formatCode>0.00%</c:formatCode>
                <c:ptCount val="2"/>
                <c:pt idx="0">
                  <c:v>0.18429999999999999</c:v>
                </c:pt>
                <c:pt idx="1">
                  <c:v>0.30649999999999999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420864"/>
        <c:axId val="126422400"/>
        <c:axId val="0"/>
      </c:bar3DChart>
      <c:catAx>
        <c:axId val="126420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uk-UA"/>
          </a:p>
        </c:txPr>
        <c:crossAx val="126422400"/>
        <c:crosses val="autoZero"/>
        <c:auto val="1"/>
        <c:lblAlgn val="ctr"/>
        <c:lblOffset val="100"/>
        <c:noMultiLvlLbl val="0"/>
      </c:catAx>
      <c:valAx>
        <c:axId val="1264224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64208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Аркуш3!$B$176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Аркуш3!$A$177:$A$178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Аркуш3!$B$177:$B$178</c:f>
              <c:numCache>
                <c:formatCode>0.00%</c:formatCode>
                <c:ptCount val="2"/>
                <c:pt idx="0">
                  <c:v>0.60247167868177132</c:v>
                </c:pt>
                <c:pt idx="1">
                  <c:v>0.87816307403936267</c:v>
                </c:pt>
              </c:numCache>
            </c:numRef>
          </c:val>
        </c:ser>
        <c:ser>
          <c:idx val="1"/>
          <c:order val="1"/>
          <c:tx>
            <c:strRef>
              <c:f>Аркуш3!$C$176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Аркуш3!$A$177:$A$178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Аркуш3!$C$177:$C$178</c:f>
              <c:numCache>
                <c:formatCode>0.00%</c:formatCode>
                <c:ptCount val="2"/>
                <c:pt idx="0">
                  <c:v>0.24304840370751801</c:v>
                </c:pt>
                <c:pt idx="1">
                  <c:v>8.6223055295220258E-2</c:v>
                </c:pt>
              </c:numCache>
            </c:numRef>
          </c:val>
        </c:ser>
        <c:ser>
          <c:idx val="2"/>
          <c:order val="2"/>
          <c:tx>
            <c:strRef>
              <c:f>Аркуш3!$D$176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Аркуш3!$A$177:$A$178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Аркуш3!$D$177:$D$178</c:f>
              <c:numCache>
                <c:formatCode>0.00%</c:formatCode>
                <c:ptCount val="2"/>
                <c:pt idx="0">
                  <c:v>9.9897013388259528E-2</c:v>
                </c:pt>
                <c:pt idx="1">
                  <c:v>2.2492970946579195E-2</c:v>
                </c:pt>
              </c:numCache>
            </c:numRef>
          </c:val>
        </c:ser>
        <c:ser>
          <c:idx val="3"/>
          <c:order val="3"/>
          <c:tx>
            <c:strRef>
              <c:f>Аркуш3!$E$176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Аркуш3!$A$177:$A$178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Аркуш3!$E$177:$E$178</c:f>
              <c:numCache>
                <c:formatCode>0.00%</c:formatCode>
                <c:ptCount val="2"/>
                <c:pt idx="0">
                  <c:v>5.4600000000000003E-2</c:v>
                </c:pt>
                <c:pt idx="1">
                  <c:v>1.3100000000000001E-2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87552"/>
        <c:axId val="136841472"/>
        <c:axId val="0"/>
      </c:bar3DChart>
      <c:catAx>
        <c:axId val="135687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uk-UA"/>
          </a:p>
        </c:txPr>
        <c:crossAx val="136841472"/>
        <c:crosses val="autoZero"/>
        <c:auto val="1"/>
        <c:lblAlgn val="ctr"/>
        <c:lblOffset val="100"/>
        <c:noMultiLvlLbl val="0"/>
      </c:catAx>
      <c:valAx>
        <c:axId val="1368414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56875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Аркуш2!$B$154</c:f>
              <c:strCache>
                <c:ptCount val="1"/>
                <c:pt idx="0">
                  <c:v>Хлопці</c:v>
                </c:pt>
              </c:strCache>
            </c:strRef>
          </c:tx>
          <c:invertIfNegative val="0"/>
          <c:cat>
            <c:strRef>
              <c:f>Аркуш2!$A$155:$A$163</c:f>
              <c:strCache>
                <c:ptCount val="9"/>
                <c:pt idx="0">
                  <c:v>1. Захопленість</c:v>
                </c:pt>
                <c:pt idx="1">
                  <c:v>2. Синдром відміни</c:v>
                </c:pt>
                <c:pt idx="2">
                  <c:v>3. Толерантність</c:v>
                </c:pt>
                <c:pt idx="3">
                  <c:v>4. Рецидив</c:v>
                </c:pt>
                <c:pt idx="4">
                  <c:v>5. Втрата інш.інт.</c:v>
                </c:pt>
                <c:pt idx="5">
                  <c:v>6. Конфлікти</c:v>
                </c:pt>
                <c:pt idx="6">
                  <c:v>7. Обман</c:v>
                </c:pt>
                <c:pt idx="7">
                  <c:v>8. Зміна настрою</c:v>
                </c:pt>
                <c:pt idx="8">
                  <c:v>9. Наслідки</c:v>
                </c:pt>
              </c:strCache>
            </c:strRef>
          </c:cat>
          <c:val>
            <c:numRef>
              <c:f>Аркуш2!$B$155:$B$163</c:f>
              <c:numCache>
                <c:formatCode>General</c:formatCode>
                <c:ptCount val="9"/>
                <c:pt idx="0">
                  <c:v>1.94</c:v>
                </c:pt>
                <c:pt idx="1">
                  <c:v>1.62</c:v>
                </c:pt>
                <c:pt idx="2">
                  <c:v>1.75</c:v>
                </c:pt>
                <c:pt idx="3">
                  <c:v>1.74</c:v>
                </c:pt>
                <c:pt idx="4">
                  <c:v>1.58</c:v>
                </c:pt>
                <c:pt idx="5">
                  <c:v>1.6</c:v>
                </c:pt>
                <c:pt idx="6">
                  <c:v>1.72</c:v>
                </c:pt>
                <c:pt idx="7">
                  <c:v>1.97</c:v>
                </c:pt>
                <c:pt idx="8">
                  <c:v>1.62</c:v>
                </c:pt>
              </c:numCache>
            </c:numRef>
          </c:val>
        </c:ser>
        <c:ser>
          <c:idx val="1"/>
          <c:order val="1"/>
          <c:tx>
            <c:strRef>
              <c:f>Аркуш2!$C$154</c:f>
              <c:strCache>
                <c:ptCount val="1"/>
                <c:pt idx="0">
                  <c:v>Дівчата</c:v>
                </c:pt>
              </c:strCache>
            </c:strRef>
          </c:tx>
          <c:invertIfNegative val="0"/>
          <c:cat>
            <c:strRef>
              <c:f>Аркуш2!$A$155:$A$163</c:f>
              <c:strCache>
                <c:ptCount val="9"/>
                <c:pt idx="0">
                  <c:v>1. Захопленість</c:v>
                </c:pt>
                <c:pt idx="1">
                  <c:v>2. Синдром відміни</c:v>
                </c:pt>
                <c:pt idx="2">
                  <c:v>3. Толерантність</c:v>
                </c:pt>
                <c:pt idx="3">
                  <c:v>4. Рецидив</c:v>
                </c:pt>
                <c:pt idx="4">
                  <c:v>5. Втрата інш.інт.</c:v>
                </c:pt>
                <c:pt idx="5">
                  <c:v>6. Конфлікти</c:v>
                </c:pt>
                <c:pt idx="6">
                  <c:v>7. Обман</c:v>
                </c:pt>
                <c:pt idx="7">
                  <c:v>8. Зміна настрою</c:v>
                </c:pt>
                <c:pt idx="8">
                  <c:v>9. Наслідки</c:v>
                </c:pt>
              </c:strCache>
            </c:strRef>
          </c:cat>
          <c:val>
            <c:numRef>
              <c:f>Аркуш2!$C$155:$C$163</c:f>
              <c:numCache>
                <c:formatCode>General</c:formatCode>
                <c:ptCount val="9"/>
                <c:pt idx="0">
                  <c:v>2.2200000000000002</c:v>
                </c:pt>
                <c:pt idx="1">
                  <c:v>1.8</c:v>
                </c:pt>
                <c:pt idx="2">
                  <c:v>1.83</c:v>
                </c:pt>
                <c:pt idx="3">
                  <c:v>1.94</c:v>
                </c:pt>
                <c:pt idx="4">
                  <c:v>1.6</c:v>
                </c:pt>
                <c:pt idx="5">
                  <c:v>1.64</c:v>
                </c:pt>
                <c:pt idx="6">
                  <c:v>1.85</c:v>
                </c:pt>
                <c:pt idx="7">
                  <c:v>2.58</c:v>
                </c:pt>
                <c:pt idx="8">
                  <c:v>1.63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288000"/>
        <c:axId val="144289792"/>
        <c:axId val="0"/>
      </c:bar3DChart>
      <c:catAx>
        <c:axId val="14428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uk-UA"/>
          </a:p>
        </c:txPr>
        <c:crossAx val="144289792"/>
        <c:crosses val="autoZero"/>
        <c:auto val="1"/>
        <c:lblAlgn val="ctr"/>
        <c:lblOffset val="100"/>
        <c:noMultiLvlLbl val="0"/>
      </c:catAx>
      <c:valAx>
        <c:axId val="14428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288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'Онлайн діяльність'!$B$195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cat>
            <c:strRef>
              <c:f>'Онлайн діяльність'!$A$196:$A$205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діяльність'!$B$196:$B$205</c:f>
              <c:numCache>
                <c:formatCode>0.00%</c:formatCode>
                <c:ptCount val="10"/>
                <c:pt idx="0">
                  <c:v>0.62709999999999999</c:v>
                </c:pt>
                <c:pt idx="1">
                  <c:v>0.37090000000000001</c:v>
                </c:pt>
                <c:pt idx="2">
                  <c:v>0.53139999999999998</c:v>
                </c:pt>
                <c:pt idx="3">
                  <c:v>0.61729999999999996</c:v>
                </c:pt>
                <c:pt idx="4">
                  <c:v>0.64670000000000005</c:v>
                </c:pt>
                <c:pt idx="5">
                  <c:v>0.4642</c:v>
                </c:pt>
                <c:pt idx="6">
                  <c:v>0.48780000000000001</c:v>
                </c:pt>
                <c:pt idx="7">
                  <c:v>0.5353</c:v>
                </c:pt>
                <c:pt idx="8">
                  <c:v>0.36509999999999998</c:v>
                </c:pt>
              </c:numCache>
            </c:numRef>
          </c:val>
        </c:ser>
        <c:ser>
          <c:idx val="1"/>
          <c:order val="1"/>
          <c:tx>
            <c:strRef>
              <c:f>'Онлайн діяльність'!$C$195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'Онлайн діяльність'!$A$196:$A$205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діяльність'!$C$196:$C$205</c:f>
              <c:numCache>
                <c:formatCode>0.00%</c:formatCode>
                <c:ptCount val="10"/>
                <c:pt idx="0">
                  <c:v>0.2031</c:v>
                </c:pt>
                <c:pt idx="1">
                  <c:v>0.2341</c:v>
                </c:pt>
                <c:pt idx="2">
                  <c:v>0.25269999999999998</c:v>
                </c:pt>
                <c:pt idx="3">
                  <c:v>0.21490000000000001</c:v>
                </c:pt>
                <c:pt idx="4">
                  <c:v>0.1973</c:v>
                </c:pt>
                <c:pt idx="5">
                  <c:v>0.30180000000000001</c:v>
                </c:pt>
                <c:pt idx="6">
                  <c:v>0.30320000000000003</c:v>
                </c:pt>
                <c:pt idx="7">
                  <c:v>0.29099999999999998</c:v>
                </c:pt>
                <c:pt idx="8">
                  <c:v>0.32090000000000002</c:v>
                </c:pt>
              </c:numCache>
            </c:numRef>
          </c:val>
        </c:ser>
        <c:ser>
          <c:idx val="2"/>
          <c:order val="2"/>
          <c:tx>
            <c:strRef>
              <c:f>'Онлайн діяльність'!$D$195</c:f>
              <c:strCache>
                <c:ptCount val="1"/>
                <c:pt idx="0">
                  <c:v>Час від часу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діяльність'!$A$196:$A$205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діяльність'!$D$196:$D$205</c:f>
              <c:numCache>
                <c:formatCode>0.00%</c:formatCode>
                <c:ptCount val="10"/>
                <c:pt idx="0">
                  <c:v>0.1085</c:v>
                </c:pt>
                <c:pt idx="1">
                  <c:v>0.20610000000000001</c:v>
                </c:pt>
                <c:pt idx="2">
                  <c:v>0.13739999999999999</c:v>
                </c:pt>
                <c:pt idx="3">
                  <c:v>0.1178</c:v>
                </c:pt>
                <c:pt idx="4">
                  <c:v>0.1021</c:v>
                </c:pt>
                <c:pt idx="5">
                  <c:v>0.17269999999999999</c:v>
                </c:pt>
                <c:pt idx="6">
                  <c:v>0.1482</c:v>
                </c:pt>
                <c:pt idx="7">
                  <c:v>0.1129</c:v>
                </c:pt>
                <c:pt idx="8">
                  <c:v>0.21</c:v>
                </c:pt>
              </c:numCache>
            </c:numRef>
          </c:val>
        </c:ser>
        <c:ser>
          <c:idx val="3"/>
          <c:order val="3"/>
          <c:tx>
            <c:strRef>
              <c:f>'Онлайн діяльність'!$E$195</c:f>
              <c:strCache>
                <c:ptCount val="1"/>
                <c:pt idx="0">
                  <c:v>Часто+дуже часто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діяльність'!$A$196:$A$205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діяльність'!$E$196:$E$205</c:f>
              <c:numCache>
                <c:formatCode>0.00%</c:formatCode>
                <c:ptCount val="10"/>
                <c:pt idx="0">
                  <c:v>6.13E-2</c:v>
                </c:pt>
                <c:pt idx="1">
                  <c:v>0.18890000000000001</c:v>
                </c:pt>
                <c:pt idx="2">
                  <c:v>7.85E-2</c:v>
                </c:pt>
                <c:pt idx="3">
                  <c:v>0.05</c:v>
                </c:pt>
                <c:pt idx="4">
                  <c:v>5.3900000000000003E-2</c:v>
                </c:pt>
                <c:pt idx="5">
                  <c:v>6.13E-2</c:v>
                </c:pt>
                <c:pt idx="6">
                  <c:v>6.08E-2</c:v>
                </c:pt>
                <c:pt idx="7">
                  <c:v>6.08E-2</c:v>
                </c:pt>
                <c:pt idx="8">
                  <c:v>0.104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75264"/>
        <c:axId val="144476800"/>
        <c:axId val="0"/>
      </c:bar3DChart>
      <c:catAx>
        <c:axId val="144475264"/>
        <c:scaling>
          <c:orientation val="minMax"/>
        </c:scaling>
        <c:delete val="0"/>
        <c:axPos val="l"/>
        <c:majorTickMark val="out"/>
        <c:minorTickMark val="none"/>
        <c:tickLblPos val="nextTo"/>
        <c:crossAx val="144476800"/>
        <c:crosses val="autoZero"/>
        <c:auto val="1"/>
        <c:lblAlgn val="ctr"/>
        <c:lblOffset val="100"/>
        <c:noMultiLvlLbl val="0"/>
      </c:catAx>
      <c:valAx>
        <c:axId val="14447680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44475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Аркуш2!$B$100</c:f>
              <c:strCache>
                <c:ptCount val="1"/>
                <c:pt idx="0">
                  <c:v>Хлопці</c:v>
                </c:pt>
              </c:strCache>
            </c:strRef>
          </c:tx>
          <c:invertIfNegative val="0"/>
          <c:cat>
            <c:strRef>
              <c:f>Аркуш2!$A$101:$A$109</c:f>
              <c:strCache>
                <c:ptCount val="9"/>
                <c:pt idx="0">
                  <c:v>1. Захопленість</c:v>
                </c:pt>
                <c:pt idx="1">
                  <c:v>2. Синдром відміни</c:v>
                </c:pt>
                <c:pt idx="2">
                  <c:v>3. Толерантність</c:v>
                </c:pt>
                <c:pt idx="3">
                  <c:v>4. Рецидив</c:v>
                </c:pt>
                <c:pt idx="4">
                  <c:v>5. Втрата інш.інт.</c:v>
                </c:pt>
                <c:pt idx="5">
                  <c:v>6. Конфлікти</c:v>
                </c:pt>
                <c:pt idx="6">
                  <c:v>7. Обман</c:v>
                </c:pt>
                <c:pt idx="7">
                  <c:v>8. Зміна настрою</c:v>
                </c:pt>
                <c:pt idx="8">
                  <c:v>9. Наслідки</c:v>
                </c:pt>
              </c:strCache>
            </c:strRef>
          </c:cat>
          <c:val>
            <c:numRef>
              <c:f>Аркуш2!$B$101:$B$109</c:f>
              <c:numCache>
                <c:formatCode>0.00</c:formatCode>
                <c:ptCount val="9"/>
                <c:pt idx="0">
                  <c:v>2.5458290422245096</c:v>
                </c:pt>
                <c:pt idx="1">
                  <c:v>1.6096807415036061</c:v>
                </c:pt>
                <c:pt idx="2">
                  <c:v>1.9742533470648806</c:v>
                </c:pt>
                <c:pt idx="3">
                  <c:v>1.5406797116374871</c:v>
                </c:pt>
                <c:pt idx="4">
                  <c:v>1.4459320288362507</c:v>
                </c:pt>
                <c:pt idx="5">
                  <c:v>1.5787847579814613</c:v>
                </c:pt>
                <c:pt idx="6">
                  <c:v>1.6117404737384133</c:v>
                </c:pt>
                <c:pt idx="7">
                  <c:v>2.1709577754891898</c:v>
                </c:pt>
                <c:pt idx="8">
                  <c:v>1.4263645726055603</c:v>
                </c:pt>
              </c:numCache>
            </c:numRef>
          </c:val>
        </c:ser>
        <c:ser>
          <c:idx val="1"/>
          <c:order val="1"/>
          <c:tx>
            <c:strRef>
              <c:f>Аркуш2!$C$100</c:f>
              <c:strCache>
                <c:ptCount val="1"/>
                <c:pt idx="0">
                  <c:v>Дівчата</c:v>
                </c:pt>
              </c:strCache>
            </c:strRef>
          </c:tx>
          <c:invertIfNegative val="0"/>
          <c:cat>
            <c:strRef>
              <c:f>Аркуш2!$A$101:$A$109</c:f>
              <c:strCache>
                <c:ptCount val="9"/>
                <c:pt idx="0">
                  <c:v>1. Захопленість</c:v>
                </c:pt>
                <c:pt idx="1">
                  <c:v>2. Синдром відміни</c:v>
                </c:pt>
                <c:pt idx="2">
                  <c:v>3. Толерантність</c:v>
                </c:pt>
                <c:pt idx="3">
                  <c:v>4. Рецидив</c:v>
                </c:pt>
                <c:pt idx="4">
                  <c:v>5. Втрата інш.інт.</c:v>
                </c:pt>
                <c:pt idx="5">
                  <c:v>6. Конфлікти</c:v>
                </c:pt>
                <c:pt idx="6">
                  <c:v>7. Обман</c:v>
                </c:pt>
                <c:pt idx="7">
                  <c:v>8. Зміна настрою</c:v>
                </c:pt>
                <c:pt idx="8">
                  <c:v>9. Наслідки</c:v>
                </c:pt>
              </c:strCache>
            </c:strRef>
          </c:cat>
          <c:val>
            <c:numRef>
              <c:f>Аркуш2!$C$101:$C$109</c:f>
              <c:numCache>
                <c:formatCode>0.00</c:formatCode>
                <c:ptCount val="9"/>
                <c:pt idx="0">
                  <c:v>1.5829428303655118</c:v>
                </c:pt>
                <c:pt idx="1">
                  <c:v>1.3223992502343025</c:v>
                </c:pt>
                <c:pt idx="2">
                  <c:v>1.4151827553889413</c:v>
                </c:pt>
                <c:pt idx="3">
                  <c:v>1.2811621368322399</c:v>
                </c:pt>
                <c:pt idx="4">
                  <c:v>1.2258669165885652</c:v>
                </c:pt>
                <c:pt idx="5">
                  <c:v>1.2202436738519196</c:v>
                </c:pt>
                <c:pt idx="6">
                  <c:v>1.333645735707593</c:v>
                </c:pt>
                <c:pt idx="7">
                  <c:v>1.7797563261480791</c:v>
                </c:pt>
                <c:pt idx="8">
                  <c:v>1.2061855670103083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454400"/>
        <c:axId val="146455936"/>
        <c:axId val="0"/>
      </c:bar3DChart>
      <c:catAx>
        <c:axId val="14645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uk-UA"/>
          </a:p>
        </c:txPr>
        <c:crossAx val="146455936"/>
        <c:crosses val="autoZero"/>
        <c:auto val="1"/>
        <c:lblAlgn val="ctr"/>
        <c:lblOffset val="100"/>
        <c:noMultiLvlLbl val="0"/>
      </c:catAx>
      <c:valAx>
        <c:axId val="1464559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6454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'Онлайн діяльність'!$B$130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діяльність'!$A$131:$A$139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діяльність'!$B$131:$B$139</c:f>
              <c:numCache>
                <c:formatCode>0.00%</c:formatCode>
                <c:ptCount val="9"/>
                <c:pt idx="0">
                  <c:v>0.82830000000000004</c:v>
                </c:pt>
                <c:pt idx="1">
                  <c:v>0.53680000000000005</c:v>
                </c:pt>
                <c:pt idx="2">
                  <c:v>0.72519999999999996</c:v>
                </c:pt>
                <c:pt idx="3">
                  <c:v>0.78749999999999998</c:v>
                </c:pt>
                <c:pt idx="4">
                  <c:v>0.81399999999999995</c:v>
                </c:pt>
                <c:pt idx="5">
                  <c:v>0.74480000000000002</c:v>
                </c:pt>
                <c:pt idx="6">
                  <c:v>0.61629999999999996</c:v>
                </c:pt>
                <c:pt idx="7">
                  <c:v>0.69920000000000004</c:v>
                </c:pt>
                <c:pt idx="8">
                  <c:v>0.45679999999999998</c:v>
                </c:pt>
              </c:numCache>
            </c:numRef>
          </c:val>
        </c:ser>
        <c:ser>
          <c:idx val="1"/>
          <c:order val="1"/>
          <c:tx>
            <c:strRef>
              <c:f>'Онлайн діяльність'!$C$130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'Онлайн діяльність'!$A$131:$A$139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діяльність'!$C$131:$C$139</c:f>
              <c:numCache>
                <c:formatCode>0.00%</c:formatCode>
                <c:ptCount val="9"/>
                <c:pt idx="0">
                  <c:v>9.1300000000000006E-2</c:v>
                </c:pt>
                <c:pt idx="1">
                  <c:v>0.1825</c:v>
                </c:pt>
                <c:pt idx="2">
                  <c:v>0.15509999999999999</c:v>
                </c:pt>
                <c:pt idx="3">
                  <c:v>0.107</c:v>
                </c:pt>
                <c:pt idx="4">
                  <c:v>0.10299999999999999</c:v>
                </c:pt>
                <c:pt idx="5" formatCode="0%">
                  <c:v>0.16</c:v>
                </c:pt>
                <c:pt idx="6">
                  <c:v>0.19869999999999999</c:v>
                </c:pt>
                <c:pt idx="7">
                  <c:v>0.19189999999999999</c:v>
                </c:pt>
                <c:pt idx="8">
                  <c:v>0.25509999999999999</c:v>
                </c:pt>
              </c:numCache>
            </c:numRef>
          </c:val>
        </c:ser>
        <c:ser>
          <c:idx val="2"/>
          <c:order val="2"/>
          <c:tx>
            <c:strRef>
              <c:f>'Онлайн діяльність'!$D$130</c:f>
              <c:strCache>
                <c:ptCount val="1"/>
                <c:pt idx="0">
                  <c:v>Час від часу</c:v>
                </c:pt>
              </c:strCache>
            </c:strRef>
          </c:tx>
          <c:invertIfNegative val="0"/>
          <c:cat>
            <c:strRef>
              <c:f>'Онлайн діяльність'!$A$131:$A$139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діяльність'!$D$131:$D$139</c:f>
              <c:numCache>
                <c:formatCode>0.00%</c:formatCode>
                <c:ptCount val="9"/>
                <c:pt idx="0">
                  <c:v>4.36E-2</c:v>
                </c:pt>
                <c:pt idx="1">
                  <c:v>0.1305</c:v>
                </c:pt>
                <c:pt idx="2">
                  <c:v>6.7699999999999996E-2</c:v>
                </c:pt>
                <c:pt idx="3">
                  <c:v>5.45E-2</c:v>
                </c:pt>
                <c:pt idx="4">
                  <c:v>4.1799999999999997E-2</c:v>
                </c:pt>
                <c:pt idx="5">
                  <c:v>5.74E-2</c:v>
                </c:pt>
                <c:pt idx="6">
                  <c:v>0.105</c:v>
                </c:pt>
                <c:pt idx="7">
                  <c:v>7.2099999999999997E-2</c:v>
                </c:pt>
                <c:pt idx="8">
                  <c:v>0.14380000000000001</c:v>
                </c:pt>
              </c:numCache>
            </c:numRef>
          </c:val>
        </c:ser>
        <c:ser>
          <c:idx val="3"/>
          <c:order val="3"/>
          <c:tx>
            <c:strRef>
              <c:f>'Онлайн діяльність'!$E$130</c:f>
              <c:strCache>
                <c:ptCount val="1"/>
                <c:pt idx="0">
                  <c:v>Часто+дуже часто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діяльність'!$A$131:$A$139</c:f>
              <c:strCache>
                <c:ptCount val="9"/>
                <c:pt idx="0">
                  <c:v>9. Наслідки</c:v>
                </c:pt>
                <c:pt idx="1">
                  <c:v>8. Зміна настрою</c:v>
                </c:pt>
                <c:pt idx="2">
                  <c:v>7. Обман</c:v>
                </c:pt>
                <c:pt idx="3">
                  <c:v>6. Конфлікти</c:v>
                </c:pt>
                <c:pt idx="4">
                  <c:v>5. Втрата інш.інт.</c:v>
                </c:pt>
                <c:pt idx="5">
                  <c:v>4. Рецидив</c:v>
                </c:pt>
                <c:pt idx="6">
                  <c:v>3. Толерантність</c:v>
                </c:pt>
                <c:pt idx="7">
                  <c:v>2. Синдром відміни</c:v>
                </c:pt>
                <c:pt idx="8">
                  <c:v>1. Захопленість</c:v>
                </c:pt>
              </c:strCache>
            </c:strRef>
          </c:cat>
          <c:val>
            <c:numRef>
              <c:f>'Онлайн діяльність'!$E$131:$E$139</c:f>
              <c:numCache>
                <c:formatCode>0.00%</c:formatCode>
                <c:ptCount val="9"/>
                <c:pt idx="0">
                  <c:v>3.6799999999999999E-2</c:v>
                </c:pt>
                <c:pt idx="1">
                  <c:v>0.1502</c:v>
                </c:pt>
                <c:pt idx="2">
                  <c:v>5.1999999999999998E-2</c:v>
                </c:pt>
                <c:pt idx="3">
                  <c:v>5.0999999999999997E-2</c:v>
                </c:pt>
                <c:pt idx="4">
                  <c:v>4.1200000000000001E-2</c:v>
                </c:pt>
                <c:pt idx="5">
                  <c:v>3.78E-2</c:v>
                </c:pt>
                <c:pt idx="6" formatCode="0%">
                  <c:v>0.08</c:v>
                </c:pt>
                <c:pt idx="7">
                  <c:v>3.6799999999999999E-2</c:v>
                </c:pt>
                <c:pt idx="8">
                  <c:v>0.14430000000000001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739968"/>
        <c:axId val="146741504"/>
        <c:axId val="0"/>
      </c:bar3DChart>
      <c:catAx>
        <c:axId val="146739968"/>
        <c:scaling>
          <c:orientation val="minMax"/>
        </c:scaling>
        <c:delete val="0"/>
        <c:axPos val="l"/>
        <c:majorTickMark val="out"/>
        <c:minorTickMark val="none"/>
        <c:tickLblPos val="nextTo"/>
        <c:crossAx val="146741504"/>
        <c:crosses val="autoZero"/>
        <c:auto val="1"/>
        <c:lblAlgn val="ctr"/>
        <c:lblOffset val="100"/>
        <c:noMultiLvlLbl val="0"/>
      </c:catAx>
      <c:valAx>
        <c:axId val="14674150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46739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Аркуш2!$B$8</c:f>
              <c:strCache>
                <c:ptCount val="1"/>
                <c:pt idx="0">
                  <c:v>Хлопці</c:v>
                </c:pt>
              </c:strCache>
            </c:strRef>
          </c:tx>
          <c:invertIfNegative val="0"/>
          <c:cat>
            <c:strRef>
              <c:f>Аркуш2!$A$9:$A$14</c:f>
              <c:strCache>
                <c:ptCount val="6"/>
                <c:pt idx="0">
                  <c:v>1.Захопленість</c:v>
                </c:pt>
                <c:pt idx="1">
                  <c:v>2.Толерантність</c:v>
                </c:pt>
                <c:pt idx="2">
                  <c:v>3.Зміна настрою</c:v>
                </c:pt>
                <c:pt idx="3">
                  <c:v>4.Рецидив</c:v>
                </c:pt>
                <c:pt idx="4">
                  <c:v>5.Синдром відміни</c:v>
                </c:pt>
                <c:pt idx="5">
                  <c:v>6. Наслідки</c:v>
                </c:pt>
              </c:strCache>
            </c:strRef>
          </c:cat>
          <c:val>
            <c:numRef>
              <c:f>Аркуш2!$B$9:$B$14</c:f>
              <c:numCache>
                <c:formatCode>0.00</c:formatCode>
                <c:ptCount val="6"/>
                <c:pt idx="0">
                  <c:v>2.2739443872296587</c:v>
                </c:pt>
                <c:pt idx="1">
                  <c:v>2.0370751802265685</c:v>
                </c:pt>
                <c:pt idx="2">
                  <c:v>1.8341915550978383</c:v>
                </c:pt>
                <c:pt idx="3">
                  <c:v>1.7342945417095776</c:v>
                </c:pt>
                <c:pt idx="4">
                  <c:v>1.556127703398559</c:v>
                </c:pt>
                <c:pt idx="5">
                  <c:v>1.7445932028836248</c:v>
                </c:pt>
              </c:numCache>
            </c:numRef>
          </c:val>
        </c:ser>
        <c:ser>
          <c:idx val="1"/>
          <c:order val="1"/>
          <c:tx>
            <c:strRef>
              <c:f>Аркуш2!$C$8</c:f>
              <c:strCache>
                <c:ptCount val="1"/>
                <c:pt idx="0">
                  <c:v>Дівчата</c:v>
                </c:pt>
              </c:strCache>
            </c:strRef>
          </c:tx>
          <c:invertIfNegative val="0"/>
          <c:cat>
            <c:strRef>
              <c:f>Аркуш2!$A$9:$A$14</c:f>
              <c:strCache>
                <c:ptCount val="6"/>
                <c:pt idx="0">
                  <c:v>1.Захопленість</c:v>
                </c:pt>
                <c:pt idx="1">
                  <c:v>2.Толерантність</c:v>
                </c:pt>
                <c:pt idx="2">
                  <c:v>3.Зміна настрою</c:v>
                </c:pt>
                <c:pt idx="3">
                  <c:v>4.Рецидив</c:v>
                </c:pt>
                <c:pt idx="4">
                  <c:v>5.Синдром відміни</c:v>
                </c:pt>
                <c:pt idx="5">
                  <c:v>6. Наслідки</c:v>
                </c:pt>
              </c:strCache>
            </c:strRef>
          </c:cat>
          <c:val>
            <c:numRef>
              <c:f>Аркуш2!$C$9:$C$14</c:f>
              <c:numCache>
                <c:formatCode>0.00</c:formatCode>
                <c:ptCount val="6"/>
                <c:pt idx="0">
                  <c:v>2.9896907216494872</c:v>
                </c:pt>
                <c:pt idx="1">
                  <c:v>2.5960637300843472</c:v>
                </c:pt>
                <c:pt idx="2">
                  <c:v>2.6729147141518261</c:v>
                </c:pt>
                <c:pt idx="3">
                  <c:v>2.1668228678538015</c:v>
                </c:pt>
                <c:pt idx="4">
                  <c:v>1.9428303655107768</c:v>
                </c:pt>
                <c:pt idx="5">
                  <c:v>2.0740393626991604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835584"/>
        <c:axId val="174837120"/>
        <c:axId val="0"/>
      </c:bar3DChart>
      <c:catAx>
        <c:axId val="17483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uk-UA"/>
          </a:p>
        </c:txPr>
        <c:crossAx val="174837120"/>
        <c:crosses val="autoZero"/>
        <c:auto val="1"/>
        <c:lblAlgn val="ctr"/>
        <c:lblOffset val="100"/>
        <c:noMultiLvlLbl val="0"/>
      </c:catAx>
      <c:valAx>
        <c:axId val="1748371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4835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'Онлайн діяльність'!$B$28</c:f>
              <c:strCache>
                <c:ptCount val="1"/>
                <c:pt idx="0">
                  <c:v>Дуже рідко+рідко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діяльність'!$A$29:$A$34</c:f>
              <c:strCache>
                <c:ptCount val="6"/>
                <c:pt idx="0">
                  <c:v>6. Наслідки</c:v>
                </c:pt>
                <c:pt idx="1">
                  <c:v>5.Синдром відміни</c:v>
                </c:pt>
                <c:pt idx="2">
                  <c:v>4.Рецидив</c:v>
                </c:pt>
                <c:pt idx="3">
                  <c:v>3.Зміна настрою</c:v>
                </c:pt>
                <c:pt idx="4">
                  <c:v>2.Толерантність</c:v>
                </c:pt>
                <c:pt idx="5">
                  <c:v>1.Захопленість</c:v>
                </c:pt>
              </c:strCache>
            </c:strRef>
          </c:cat>
          <c:val>
            <c:numRef>
              <c:f>'Онлайн діяльність'!$B$29:$B$34</c:f>
              <c:numCache>
                <c:formatCode>0.00%</c:formatCode>
                <c:ptCount val="6"/>
                <c:pt idx="0">
                  <c:v>0.73899999999999999</c:v>
                </c:pt>
                <c:pt idx="1">
                  <c:v>0.79390000000000005</c:v>
                </c:pt>
                <c:pt idx="2">
                  <c:v>0.7218</c:v>
                </c:pt>
                <c:pt idx="3">
                  <c:v>0.62170000000000003</c:v>
                </c:pt>
                <c:pt idx="4">
                  <c:v>0.59030000000000005</c:v>
                </c:pt>
                <c:pt idx="5">
                  <c:v>0.47299999999999998</c:v>
                </c:pt>
              </c:numCache>
            </c:numRef>
          </c:val>
        </c:ser>
        <c:ser>
          <c:idx val="1"/>
          <c:order val="1"/>
          <c:tx>
            <c:strRef>
              <c:f>'Онлайн діяльність'!$C$28</c:f>
              <c:strCache>
                <c:ptCount val="1"/>
                <c:pt idx="0">
                  <c:v>Час від часу</c:v>
                </c:pt>
              </c:strCache>
            </c:strRef>
          </c:tx>
          <c:invertIfNegative val="0"/>
          <c:cat>
            <c:strRef>
              <c:f>'Онлайн діяльність'!$A$29:$A$34</c:f>
              <c:strCache>
                <c:ptCount val="6"/>
                <c:pt idx="0">
                  <c:v>6. Наслідки</c:v>
                </c:pt>
                <c:pt idx="1">
                  <c:v>5.Синдром відміни</c:v>
                </c:pt>
                <c:pt idx="2">
                  <c:v>4.Рецидив</c:v>
                </c:pt>
                <c:pt idx="3">
                  <c:v>3.Зміна настрою</c:v>
                </c:pt>
                <c:pt idx="4">
                  <c:v>2.Толерантність</c:v>
                </c:pt>
                <c:pt idx="5">
                  <c:v>1.Захопленість</c:v>
                </c:pt>
              </c:strCache>
            </c:strRef>
          </c:cat>
          <c:val>
            <c:numRef>
              <c:f>'Онлайн діяльність'!$C$29:$C$34</c:f>
              <c:numCache>
                <c:formatCode>0.00%</c:formatCode>
                <c:ptCount val="6"/>
                <c:pt idx="0">
                  <c:v>0.1545</c:v>
                </c:pt>
                <c:pt idx="1">
                  <c:v>0.1173</c:v>
                </c:pt>
                <c:pt idx="2">
                  <c:v>0.18110000000000001</c:v>
                </c:pt>
                <c:pt idx="3">
                  <c:v>0.17269999999999999</c:v>
                </c:pt>
                <c:pt idx="4">
                  <c:v>0.24579999999999999</c:v>
                </c:pt>
                <c:pt idx="5">
                  <c:v>0.27089999999999997</c:v>
                </c:pt>
              </c:numCache>
            </c:numRef>
          </c:val>
        </c:ser>
        <c:ser>
          <c:idx val="2"/>
          <c:order val="2"/>
          <c:tx>
            <c:strRef>
              <c:f>'Онлайн діяльність'!$D$28</c:f>
              <c:strCache>
                <c:ptCount val="1"/>
                <c:pt idx="0">
                  <c:v>Часто+дуже часто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діяльність'!$A$29:$A$34</c:f>
              <c:strCache>
                <c:ptCount val="6"/>
                <c:pt idx="0">
                  <c:v>6. Наслідки</c:v>
                </c:pt>
                <c:pt idx="1">
                  <c:v>5.Синдром відміни</c:v>
                </c:pt>
                <c:pt idx="2">
                  <c:v>4.Рецидив</c:v>
                </c:pt>
                <c:pt idx="3">
                  <c:v>3.Зміна настрою</c:v>
                </c:pt>
                <c:pt idx="4">
                  <c:v>2.Толерантність</c:v>
                </c:pt>
                <c:pt idx="5">
                  <c:v>1.Захопленість</c:v>
                </c:pt>
              </c:strCache>
            </c:strRef>
          </c:cat>
          <c:val>
            <c:numRef>
              <c:f>'Онлайн діяльність'!$D$29:$D$34</c:f>
              <c:numCache>
                <c:formatCode>0.00%</c:formatCode>
                <c:ptCount val="6"/>
                <c:pt idx="0">
                  <c:v>0.1065</c:v>
                </c:pt>
                <c:pt idx="1">
                  <c:v>8.8800000000000004E-2</c:v>
                </c:pt>
                <c:pt idx="2">
                  <c:v>9.7100000000000006E-2</c:v>
                </c:pt>
                <c:pt idx="3">
                  <c:v>0.20549999999999999</c:v>
                </c:pt>
                <c:pt idx="4">
                  <c:v>0.16389999999999999</c:v>
                </c:pt>
                <c:pt idx="5">
                  <c:v>0.25609999999999999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329280"/>
        <c:axId val="175330816"/>
        <c:axId val="0"/>
      </c:bar3DChart>
      <c:catAx>
        <c:axId val="175329280"/>
        <c:scaling>
          <c:orientation val="minMax"/>
        </c:scaling>
        <c:delete val="0"/>
        <c:axPos val="l"/>
        <c:majorTickMark val="out"/>
        <c:minorTickMark val="none"/>
        <c:tickLblPos val="nextTo"/>
        <c:crossAx val="175330816"/>
        <c:crosses val="autoZero"/>
        <c:auto val="1"/>
        <c:lblAlgn val="ctr"/>
        <c:lblOffset val="100"/>
        <c:noMultiLvlLbl val="0"/>
      </c:catAx>
      <c:valAx>
        <c:axId val="17533081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75329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Аркуш2!$B$51</c:f>
              <c:strCache>
                <c:ptCount val="1"/>
                <c:pt idx="0">
                  <c:v>Хлопці</c:v>
                </c:pt>
              </c:strCache>
            </c:strRef>
          </c:tx>
          <c:invertIfNegative val="0"/>
          <c:cat>
            <c:strRef>
              <c:f>Аркуш2!$A$52:$A$57</c:f>
              <c:strCache>
                <c:ptCount val="6"/>
                <c:pt idx="0">
                  <c:v>1.Найважливіша річ </c:v>
                </c:pt>
                <c:pt idx="1">
                  <c:v>2.Конфлікти</c:v>
                </c:pt>
                <c:pt idx="2">
                  <c:v>3.Зміна настрою</c:v>
                </c:pt>
                <c:pt idx="3">
                  <c:v>4.Толерантність</c:v>
                </c:pt>
                <c:pt idx="4">
                  <c:v>5.Синдром відміни</c:v>
                </c:pt>
                <c:pt idx="5">
                  <c:v>6.Рецидив</c:v>
                </c:pt>
              </c:strCache>
            </c:strRef>
          </c:cat>
          <c:val>
            <c:numRef>
              <c:f>Аркуш2!$B$52:$B$57</c:f>
              <c:numCache>
                <c:formatCode>0.00</c:formatCode>
                <c:ptCount val="6"/>
                <c:pt idx="0">
                  <c:v>2.2420185375901118</c:v>
                </c:pt>
                <c:pt idx="1">
                  <c:v>1.7909371781668386</c:v>
                </c:pt>
                <c:pt idx="2">
                  <c:v>2.549948506694129</c:v>
                </c:pt>
                <c:pt idx="3">
                  <c:v>2.2770339855818746</c:v>
                </c:pt>
                <c:pt idx="4">
                  <c:v>1.9093717816683824</c:v>
                </c:pt>
                <c:pt idx="5">
                  <c:v>1.9443872296601432</c:v>
                </c:pt>
              </c:numCache>
            </c:numRef>
          </c:val>
        </c:ser>
        <c:ser>
          <c:idx val="1"/>
          <c:order val="1"/>
          <c:tx>
            <c:strRef>
              <c:f>Аркуш2!$C$51</c:f>
              <c:strCache>
                <c:ptCount val="1"/>
                <c:pt idx="0">
                  <c:v>Дівчата</c:v>
                </c:pt>
              </c:strCache>
            </c:strRef>
          </c:tx>
          <c:invertIfNegative val="0"/>
          <c:cat>
            <c:strRef>
              <c:f>Аркуш2!$A$52:$A$57</c:f>
              <c:strCache>
                <c:ptCount val="6"/>
                <c:pt idx="0">
                  <c:v>1.Найважливіша річ </c:v>
                </c:pt>
                <c:pt idx="1">
                  <c:v>2.Конфлікти</c:v>
                </c:pt>
                <c:pt idx="2">
                  <c:v>3.Зміна настрою</c:v>
                </c:pt>
                <c:pt idx="3">
                  <c:v>4.Толерантність</c:v>
                </c:pt>
                <c:pt idx="4">
                  <c:v>5.Синдром відміни</c:v>
                </c:pt>
                <c:pt idx="5">
                  <c:v>6.Рецидив</c:v>
                </c:pt>
              </c:strCache>
            </c:strRef>
          </c:cat>
          <c:val>
            <c:numRef>
              <c:f>Аркуш2!$C$52:$C$57</c:f>
              <c:numCache>
                <c:formatCode>0.00</c:formatCode>
                <c:ptCount val="6"/>
                <c:pt idx="0">
                  <c:v>2.8013120899718835</c:v>
                </c:pt>
                <c:pt idx="1">
                  <c:v>2.4629803186504216</c:v>
                </c:pt>
                <c:pt idx="2">
                  <c:v>3.1958762886597905</c:v>
                </c:pt>
                <c:pt idx="3">
                  <c:v>2.8078725398313025</c:v>
                </c:pt>
                <c:pt idx="4">
                  <c:v>2.5801312089971913</c:v>
                </c:pt>
                <c:pt idx="5">
                  <c:v>2.429240862230555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026368"/>
        <c:axId val="220027904"/>
        <c:axId val="0"/>
      </c:bar3DChart>
      <c:catAx>
        <c:axId val="22002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uk-UA"/>
          </a:p>
        </c:txPr>
        <c:crossAx val="220027904"/>
        <c:crosses val="autoZero"/>
        <c:auto val="1"/>
        <c:lblAlgn val="ctr"/>
        <c:lblOffset val="100"/>
        <c:noMultiLvlLbl val="0"/>
      </c:catAx>
      <c:valAx>
        <c:axId val="2200279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200263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3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'Онлайн діяльність'!$B$86</c:f>
              <c:strCache>
                <c:ptCount val="1"/>
                <c:pt idx="0">
                  <c:v>Не погоджуюсь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діяльність'!$A$87:$A$92</c:f>
              <c:strCache>
                <c:ptCount val="6"/>
                <c:pt idx="0">
                  <c:v>6.Рецидив</c:v>
                </c:pt>
                <c:pt idx="1">
                  <c:v>5.Синдром відміни</c:v>
                </c:pt>
                <c:pt idx="2">
                  <c:v>4.Толерантність</c:v>
                </c:pt>
                <c:pt idx="3">
                  <c:v>3.Зміна настрою</c:v>
                </c:pt>
                <c:pt idx="4">
                  <c:v>2.Конфлікти</c:v>
                </c:pt>
                <c:pt idx="5">
                  <c:v>1.Найважливіша річ </c:v>
                </c:pt>
              </c:strCache>
            </c:strRef>
          </c:cat>
          <c:val>
            <c:numRef>
              <c:f>'Онлайн діяльність'!$B$87:$B$92</c:f>
              <c:numCache>
                <c:formatCode>0.00%</c:formatCode>
                <c:ptCount val="6"/>
                <c:pt idx="0">
                  <c:v>0.67420000000000002</c:v>
                </c:pt>
                <c:pt idx="1">
                  <c:v>0.6492</c:v>
                </c:pt>
                <c:pt idx="2">
                  <c:v>0.54269999999999996</c:v>
                </c:pt>
                <c:pt idx="3">
                  <c:v>0.4627</c:v>
                </c:pt>
                <c:pt idx="4">
                  <c:v>0.69430000000000003</c:v>
                </c:pt>
                <c:pt idx="5">
                  <c:v>0.54559999999999997</c:v>
                </c:pt>
              </c:numCache>
            </c:numRef>
          </c:val>
        </c:ser>
        <c:ser>
          <c:idx val="1"/>
          <c:order val="1"/>
          <c:tx>
            <c:strRef>
              <c:f>'Онлайн діяльність'!$C$86</c:f>
              <c:strCache>
                <c:ptCount val="1"/>
                <c:pt idx="0">
                  <c:v>Частково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діяльність'!$A$87:$A$92</c:f>
              <c:strCache>
                <c:ptCount val="6"/>
                <c:pt idx="0">
                  <c:v>6.Рецидив</c:v>
                </c:pt>
                <c:pt idx="1">
                  <c:v>5.Синдром відміни</c:v>
                </c:pt>
                <c:pt idx="2">
                  <c:v>4.Толерантність</c:v>
                </c:pt>
                <c:pt idx="3">
                  <c:v>3.Зміна настрою</c:v>
                </c:pt>
                <c:pt idx="4">
                  <c:v>2.Конфлікти</c:v>
                </c:pt>
                <c:pt idx="5">
                  <c:v>1.Найважливіша річ </c:v>
                </c:pt>
              </c:strCache>
            </c:strRef>
          </c:cat>
          <c:val>
            <c:numRef>
              <c:f>'Онлайн діяльність'!$C$87:$C$92</c:f>
              <c:numCache>
                <c:formatCode>0.00%</c:formatCode>
                <c:ptCount val="6"/>
                <c:pt idx="0">
                  <c:v>0.25319999999999998</c:v>
                </c:pt>
                <c:pt idx="1">
                  <c:v>0.2762</c:v>
                </c:pt>
                <c:pt idx="2">
                  <c:v>0.38080000000000003</c:v>
                </c:pt>
                <c:pt idx="3">
                  <c:v>0.38319999999999999</c:v>
                </c:pt>
                <c:pt idx="4">
                  <c:v>0.25219999999999998</c:v>
                </c:pt>
                <c:pt idx="5">
                  <c:v>0.37190000000000001</c:v>
                </c:pt>
              </c:numCache>
            </c:numRef>
          </c:val>
        </c:ser>
        <c:ser>
          <c:idx val="2"/>
          <c:order val="2"/>
          <c:tx>
            <c:strRef>
              <c:f>'Онлайн діяльність'!$D$86</c:f>
              <c:strCache>
                <c:ptCount val="1"/>
                <c:pt idx="0">
                  <c:v>Погоджуюсь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'Онлайн діяльність'!$A$87:$A$92</c:f>
              <c:strCache>
                <c:ptCount val="6"/>
                <c:pt idx="0">
                  <c:v>6.Рецидив</c:v>
                </c:pt>
                <c:pt idx="1">
                  <c:v>5.Синдром відміни</c:v>
                </c:pt>
                <c:pt idx="2">
                  <c:v>4.Толерантність</c:v>
                </c:pt>
                <c:pt idx="3">
                  <c:v>3.Зміна настрою</c:v>
                </c:pt>
                <c:pt idx="4">
                  <c:v>2.Конфлікти</c:v>
                </c:pt>
                <c:pt idx="5">
                  <c:v>1.Найважливіша річ </c:v>
                </c:pt>
              </c:strCache>
            </c:strRef>
          </c:cat>
          <c:val>
            <c:numRef>
              <c:f>'Онлайн діяльність'!$D$87:$D$92</c:f>
              <c:numCache>
                <c:formatCode>0.00%</c:formatCode>
                <c:ptCount val="6"/>
                <c:pt idx="0">
                  <c:v>7.2599999999999998E-2</c:v>
                </c:pt>
                <c:pt idx="1">
                  <c:v>7.46E-2</c:v>
                </c:pt>
                <c:pt idx="2">
                  <c:v>7.6499999999999999E-2</c:v>
                </c:pt>
                <c:pt idx="3">
                  <c:v>0.15409999999999999</c:v>
                </c:pt>
                <c:pt idx="4">
                  <c:v>5.3499999999999999E-2</c:v>
                </c:pt>
                <c:pt idx="5">
                  <c:v>8.2500000000000004E-2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880896"/>
        <c:axId val="220882432"/>
        <c:axId val="0"/>
      </c:bar3DChart>
      <c:catAx>
        <c:axId val="220880896"/>
        <c:scaling>
          <c:orientation val="minMax"/>
        </c:scaling>
        <c:delete val="0"/>
        <c:axPos val="l"/>
        <c:majorTickMark val="out"/>
        <c:minorTickMark val="none"/>
        <c:tickLblPos val="nextTo"/>
        <c:crossAx val="220882432"/>
        <c:crosses val="autoZero"/>
        <c:auto val="1"/>
        <c:lblAlgn val="ctr"/>
        <c:lblOffset val="100"/>
        <c:noMultiLvlLbl val="0"/>
      </c:catAx>
      <c:valAx>
        <c:axId val="22088243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20880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'Вільний час'!$B$171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'Вільний час'!$A$172:$A$178</c:f>
              <c:strCache>
                <c:ptCount val="7"/>
                <c:pt idx="0">
                  <c:v>Читання</c:v>
                </c:pt>
                <c:pt idx="1">
                  <c:v>Прогулянки</c:v>
                </c:pt>
                <c:pt idx="2">
                  <c:v>Хоббі</c:v>
                </c:pt>
                <c:pt idx="3">
                  <c:v>Домашні завдання</c:v>
                </c:pt>
                <c:pt idx="4">
                  <c:v>Онлайн навчання</c:v>
                </c:pt>
                <c:pt idx="5">
                  <c:v>Інтернет</c:v>
                </c:pt>
                <c:pt idx="6">
                  <c:v>Комп.ігри</c:v>
                </c:pt>
              </c:strCache>
            </c:strRef>
          </c:cat>
          <c:val>
            <c:numRef>
              <c:f>'Вільний час'!$B$172:$B$178</c:f>
              <c:numCache>
                <c:formatCode>0.00%</c:formatCode>
                <c:ptCount val="7"/>
                <c:pt idx="0">
                  <c:v>0.40339999999999998</c:v>
                </c:pt>
                <c:pt idx="1">
                  <c:v>0.1227</c:v>
                </c:pt>
                <c:pt idx="2">
                  <c:v>0.1075</c:v>
                </c:pt>
                <c:pt idx="3">
                  <c:v>6.4799999999999996E-2</c:v>
                </c:pt>
                <c:pt idx="4">
                  <c:v>0.41610000000000003</c:v>
                </c:pt>
                <c:pt idx="5">
                  <c:v>9.9000000000000005E-2</c:v>
                </c:pt>
                <c:pt idx="6">
                  <c:v>0.3906</c:v>
                </c:pt>
              </c:numCache>
            </c:numRef>
          </c:val>
        </c:ser>
        <c:ser>
          <c:idx val="1"/>
          <c:order val="1"/>
          <c:tx>
            <c:strRef>
              <c:f>'Вільний час'!$C$171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'Вільний час'!$A$172:$A$178</c:f>
              <c:strCache>
                <c:ptCount val="7"/>
                <c:pt idx="0">
                  <c:v>Читання</c:v>
                </c:pt>
                <c:pt idx="1">
                  <c:v>Прогулянки</c:v>
                </c:pt>
                <c:pt idx="2">
                  <c:v>Хоббі</c:v>
                </c:pt>
                <c:pt idx="3">
                  <c:v>Домашні завдання</c:v>
                </c:pt>
                <c:pt idx="4">
                  <c:v>Онлайн навчання</c:v>
                </c:pt>
                <c:pt idx="5">
                  <c:v>Інтернет</c:v>
                </c:pt>
                <c:pt idx="6">
                  <c:v>Комп.ігри</c:v>
                </c:pt>
              </c:strCache>
            </c:strRef>
          </c:cat>
          <c:val>
            <c:numRef>
              <c:f>'Вільний час'!$C$172:$C$178</c:f>
              <c:numCache>
                <c:formatCode>0.00%</c:formatCode>
                <c:ptCount val="7"/>
                <c:pt idx="0">
                  <c:v>0.35670000000000002</c:v>
                </c:pt>
                <c:pt idx="1">
                  <c:v>0.2419</c:v>
                </c:pt>
                <c:pt idx="2">
                  <c:v>0.22620000000000001</c:v>
                </c:pt>
                <c:pt idx="3">
                  <c:v>0.23599999999999999</c:v>
                </c:pt>
                <c:pt idx="4">
                  <c:v>0.2959</c:v>
                </c:pt>
                <c:pt idx="5">
                  <c:v>0.20799999999999999</c:v>
                </c:pt>
                <c:pt idx="6">
                  <c:v>0.2306</c:v>
                </c:pt>
              </c:numCache>
            </c:numRef>
          </c:val>
        </c:ser>
        <c:ser>
          <c:idx val="2"/>
          <c:order val="2"/>
          <c:tx>
            <c:strRef>
              <c:f>'Вільний час'!$D$171</c:f>
              <c:strCache>
                <c:ptCount val="1"/>
                <c:pt idx="0">
                  <c:v>1-2 год.</c:v>
                </c:pt>
              </c:strCache>
            </c:strRef>
          </c:tx>
          <c:invertIfNegative val="0"/>
          <c:cat>
            <c:strRef>
              <c:f>'Вільний час'!$A$172:$A$178</c:f>
              <c:strCache>
                <c:ptCount val="7"/>
                <c:pt idx="0">
                  <c:v>Читання</c:v>
                </c:pt>
                <c:pt idx="1">
                  <c:v>Прогулянки</c:v>
                </c:pt>
                <c:pt idx="2">
                  <c:v>Хоббі</c:v>
                </c:pt>
                <c:pt idx="3">
                  <c:v>Домашні завдання</c:v>
                </c:pt>
                <c:pt idx="4">
                  <c:v>Онлайн навчання</c:v>
                </c:pt>
                <c:pt idx="5">
                  <c:v>Інтернет</c:v>
                </c:pt>
                <c:pt idx="6">
                  <c:v>Комп.ігри</c:v>
                </c:pt>
              </c:strCache>
            </c:strRef>
          </c:cat>
          <c:val>
            <c:numRef>
              <c:f>'Вільний час'!$D$172:$D$178</c:f>
              <c:numCache>
                <c:formatCode>0.00%</c:formatCode>
                <c:ptCount val="7"/>
                <c:pt idx="0">
                  <c:v>0.1663</c:v>
                </c:pt>
                <c:pt idx="1">
                  <c:v>0.28260000000000002</c:v>
                </c:pt>
                <c:pt idx="2">
                  <c:v>0.37490000000000001</c:v>
                </c:pt>
                <c:pt idx="3">
                  <c:v>0.39700000000000002</c:v>
                </c:pt>
                <c:pt idx="4">
                  <c:v>0.1855</c:v>
                </c:pt>
                <c:pt idx="5">
                  <c:v>0.29899999999999999</c:v>
                </c:pt>
                <c:pt idx="6">
                  <c:v>0.20710000000000001</c:v>
                </c:pt>
              </c:numCache>
            </c:numRef>
          </c:val>
        </c:ser>
        <c:ser>
          <c:idx val="3"/>
          <c:order val="3"/>
          <c:tx>
            <c:strRef>
              <c:f>'Вільний час'!$E$171</c:f>
              <c:strCache>
                <c:ptCount val="1"/>
                <c:pt idx="0">
                  <c:v>3 год. та більше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'Вільний час'!$A$172:$A$178</c:f>
              <c:strCache>
                <c:ptCount val="7"/>
                <c:pt idx="0">
                  <c:v>Читання</c:v>
                </c:pt>
                <c:pt idx="1">
                  <c:v>Прогулянки</c:v>
                </c:pt>
                <c:pt idx="2">
                  <c:v>Хоббі</c:v>
                </c:pt>
                <c:pt idx="3">
                  <c:v>Домашні завдання</c:v>
                </c:pt>
                <c:pt idx="4">
                  <c:v>Онлайн навчання</c:v>
                </c:pt>
                <c:pt idx="5">
                  <c:v>Інтернет</c:v>
                </c:pt>
                <c:pt idx="6">
                  <c:v>Комп.ігри</c:v>
                </c:pt>
              </c:strCache>
            </c:strRef>
          </c:cat>
          <c:val>
            <c:numRef>
              <c:f>'Вільний час'!$E$172:$E$178</c:f>
              <c:numCache>
                <c:formatCode>0.00%</c:formatCode>
                <c:ptCount val="7"/>
                <c:pt idx="0">
                  <c:v>7.3599999999999999E-2</c:v>
                </c:pt>
                <c:pt idx="1">
                  <c:v>0.3528</c:v>
                </c:pt>
                <c:pt idx="2">
                  <c:v>0.29139999999999999</c:v>
                </c:pt>
                <c:pt idx="3">
                  <c:v>0.30220000000000002</c:v>
                </c:pt>
                <c:pt idx="4">
                  <c:v>0.1031</c:v>
                </c:pt>
                <c:pt idx="5">
                  <c:v>0.39400000000000002</c:v>
                </c:pt>
                <c:pt idx="6">
                  <c:v>0.17170000000000002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746368"/>
        <c:axId val="124748160"/>
        <c:axId val="0"/>
      </c:bar3DChart>
      <c:catAx>
        <c:axId val="124746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uk-UA"/>
          </a:p>
        </c:txPr>
        <c:crossAx val="124748160"/>
        <c:crosses val="autoZero"/>
        <c:auto val="1"/>
        <c:lblAlgn val="ctr"/>
        <c:lblOffset val="100"/>
        <c:noMultiLvlLbl val="0"/>
      </c:catAx>
      <c:valAx>
        <c:axId val="12474816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24746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Батьки_та_інтернет!$B$2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Батьки_та_інтернет!$A$3:$A$5</c:f>
              <c:strCache>
                <c:ptCount val="3"/>
                <c:pt idx="0">
                  <c:v>Розмови про загрози</c:v>
                </c:pt>
                <c:pt idx="1">
                  <c:v>Контроль часу</c:v>
                </c:pt>
                <c:pt idx="2">
                  <c:v>Знають, чим займається</c:v>
                </c:pt>
              </c:strCache>
            </c:strRef>
          </c:cat>
          <c:val>
            <c:numRef>
              <c:f>Батьки_та_інтернет!$B$3:$B$5</c:f>
              <c:numCache>
                <c:formatCode>0.00%</c:formatCode>
                <c:ptCount val="3"/>
                <c:pt idx="0">
                  <c:v>0.30959999999999999</c:v>
                </c:pt>
                <c:pt idx="1">
                  <c:v>0.26440000000000002</c:v>
                </c:pt>
                <c:pt idx="2">
                  <c:v>0.1825</c:v>
                </c:pt>
              </c:numCache>
            </c:numRef>
          </c:val>
        </c:ser>
        <c:ser>
          <c:idx val="1"/>
          <c:order val="1"/>
          <c:tx>
            <c:strRef>
              <c:f>Батьки_та_інтернет!$C$2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Батьки_та_інтернет!$A$3:$A$5</c:f>
              <c:strCache>
                <c:ptCount val="3"/>
                <c:pt idx="0">
                  <c:v>Розмови про загрози</c:v>
                </c:pt>
                <c:pt idx="1">
                  <c:v>Контроль часу</c:v>
                </c:pt>
                <c:pt idx="2">
                  <c:v>Знають, чим займається</c:v>
                </c:pt>
              </c:strCache>
            </c:strRef>
          </c:cat>
          <c:val>
            <c:numRef>
              <c:f>Батьки_та_інтернет!$C$3:$C$5</c:f>
              <c:numCache>
                <c:formatCode>0.00%</c:formatCode>
                <c:ptCount val="3"/>
                <c:pt idx="0">
                  <c:v>0.19040000000000001</c:v>
                </c:pt>
                <c:pt idx="1">
                  <c:v>0.22819999999999999</c:v>
                </c:pt>
                <c:pt idx="2">
                  <c:v>0.1973</c:v>
                </c:pt>
              </c:numCache>
            </c:numRef>
          </c:val>
        </c:ser>
        <c:ser>
          <c:idx val="2"/>
          <c:order val="2"/>
          <c:tx>
            <c:strRef>
              <c:f>Батьки_та_інтернет!$D$2</c:f>
              <c:strCache>
                <c:ptCount val="1"/>
                <c:pt idx="0">
                  <c:v>Деколи</c:v>
                </c:pt>
              </c:strCache>
            </c:strRef>
          </c:tx>
          <c:invertIfNegative val="0"/>
          <c:cat>
            <c:strRef>
              <c:f>Батьки_та_інтернет!$A$3:$A$5</c:f>
              <c:strCache>
                <c:ptCount val="3"/>
                <c:pt idx="0">
                  <c:v>Розмови про загрози</c:v>
                </c:pt>
                <c:pt idx="1">
                  <c:v>Контроль часу</c:v>
                </c:pt>
                <c:pt idx="2">
                  <c:v>Знають, чим займається</c:v>
                </c:pt>
              </c:strCache>
            </c:strRef>
          </c:cat>
          <c:val>
            <c:numRef>
              <c:f>Батьки_та_інтернет!$D$3:$D$5</c:f>
              <c:numCache>
                <c:formatCode>0.00%</c:formatCode>
                <c:ptCount val="3"/>
                <c:pt idx="0">
                  <c:v>0.18740000000000001</c:v>
                </c:pt>
                <c:pt idx="1">
                  <c:v>0.23649999999999999</c:v>
                </c:pt>
                <c:pt idx="2">
                  <c:v>0.21690000000000001</c:v>
                </c:pt>
              </c:numCache>
            </c:numRef>
          </c:val>
        </c:ser>
        <c:ser>
          <c:idx val="3"/>
          <c:order val="3"/>
          <c:tx>
            <c:strRef>
              <c:f>Батьки_та_інтернет!$E$2</c:f>
              <c:strCache>
                <c:ptCount val="1"/>
                <c:pt idx="0">
                  <c:v>Переважно</c:v>
                </c:pt>
              </c:strCache>
            </c:strRef>
          </c:tx>
          <c:invertIfNegative val="0"/>
          <c:cat>
            <c:strRef>
              <c:f>Батьки_та_інтернет!$A$3:$A$5</c:f>
              <c:strCache>
                <c:ptCount val="3"/>
                <c:pt idx="0">
                  <c:v>Розмови про загрози</c:v>
                </c:pt>
                <c:pt idx="1">
                  <c:v>Контроль часу</c:v>
                </c:pt>
                <c:pt idx="2">
                  <c:v>Знають, чим займається</c:v>
                </c:pt>
              </c:strCache>
            </c:strRef>
          </c:cat>
          <c:val>
            <c:numRef>
              <c:f>Батьки_та_інтернет!$E$3:$E$5</c:f>
              <c:numCache>
                <c:formatCode>0.00%</c:formatCode>
                <c:ptCount val="3"/>
                <c:pt idx="0">
                  <c:v>0.16289999999999999</c:v>
                </c:pt>
                <c:pt idx="1">
                  <c:v>0.16489999999999999</c:v>
                </c:pt>
                <c:pt idx="2">
                  <c:v>0.22670000000000001</c:v>
                </c:pt>
              </c:numCache>
            </c:numRef>
          </c:val>
        </c:ser>
        <c:ser>
          <c:idx val="4"/>
          <c:order val="4"/>
          <c:tx>
            <c:strRef>
              <c:f>Батьки_та_інтернет!$F$2</c:f>
              <c:strCache>
                <c:ptCount val="1"/>
                <c:pt idx="0">
                  <c:v>Завжди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Батьки_та_інтернет!$A$3:$A$5</c:f>
              <c:strCache>
                <c:ptCount val="3"/>
                <c:pt idx="0">
                  <c:v>Розмови про загрози</c:v>
                </c:pt>
                <c:pt idx="1">
                  <c:v>Контроль часу</c:v>
                </c:pt>
                <c:pt idx="2">
                  <c:v>Знають, чим займається</c:v>
                </c:pt>
              </c:strCache>
            </c:strRef>
          </c:cat>
          <c:val>
            <c:numRef>
              <c:f>Батьки_та_інтернет!$F$3:$F$5</c:f>
              <c:numCache>
                <c:formatCode>0.00%</c:formatCode>
                <c:ptCount val="3"/>
                <c:pt idx="0">
                  <c:v>0.1497</c:v>
                </c:pt>
                <c:pt idx="1">
                  <c:v>0.106</c:v>
                </c:pt>
                <c:pt idx="2">
                  <c:v>0.17660000000000001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225344"/>
        <c:axId val="221226880"/>
        <c:axId val="0"/>
      </c:bar3DChart>
      <c:catAx>
        <c:axId val="221225344"/>
        <c:scaling>
          <c:orientation val="minMax"/>
        </c:scaling>
        <c:delete val="0"/>
        <c:axPos val="l"/>
        <c:majorTickMark val="out"/>
        <c:minorTickMark val="none"/>
        <c:tickLblPos val="nextTo"/>
        <c:crossAx val="221226880"/>
        <c:crosses val="autoZero"/>
        <c:auto val="1"/>
        <c:lblAlgn val="ctr"/>
        <c:lblOffset val="100"/>
        <c:noMultiLvlLbl val="0"/>
      </c:catAx>
      <c:valAx>
        <c:axId val="22122688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21225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Батьки_та_інтернет!$B$30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Батьки_та_інтернет!$A$31:$A$32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Батьки_та_інтернет!$B$31:$B$32</c:f>
              <c:numCache>
                <c:formatCode>0.00%</c:formatCode>
                <c:ptCount val="2"/>
                <c:pt idx="0">
                  <c:v>0.14058106841611998</c:v>
                </c:pt>
                <c:pt idx="1">
                  <c:v>0.228630278063852</c:v>
                </c:pt>
              </c:numCache>
            </c:numRef>
          </c:val>
        </c:ser>
        <c:ser>
          <c:idx val="1"/>
          <c:order val="1"/>
          <c:tx>
            <c:strRef>
              <c:f>Батьки_та_інтернет!$C$30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Батьки_та_інтернет!$A$31:$A$32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Батьки_та_інтернет!$C$31:$C$32</c:f>
              <c:numCache>
                <c:formatCode>0.00%</c:formatCode>
                <c:ptCount val="2"/>
                <c:pt idx="0">
                  <c:v>0.17806935332708529</c:v>
                </c:pt>
                <c:pt idx="1">
                  <c:v>0.21833161688980432</c:v>
                </c:pt>
              </c:numCache>
            </c:numRef>
          </c:val>
        </c:ser>
        <c:ser>
          <c:idx val="2"/>
          <c:order val="2"/>
          <c:tx>
            <c:strRef>
              <c:f>Батьки_та_інтернет!$D$30</c:f>
              <c:strCache>
                <c:ptCount val="1"/>
                <c:pt idx="0">
                  <c:v>Деколи</c:v>
                </c:pt>
              </c:strCache>
            </c:strRef>
          </c:tx>
          <c:invertIfNegative val="0"/>
          <c:cat>
            <c:strRef>
              <c:f>Батьки_та_інтернет!$A$31:$A$32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Батьки_та_інтернет!$D$31:$D$32</c:f>
              <c:numCache>
                <c:formatCode>0.00%</c:formatCode>
                <c:ptCount val="2"/>
                <c:pt idx="0">
                  <c:v>0.20524835988753515</c:v>
                </c:pt>
                <c:pt idx="1">
                  <c:v>0.22966014418125641</c:v>
                </c:pt>
              </c:numCache>
            </c:numRef>
          </c:val>
        </c:ser>
        <c:ser>
          <c:idx val="4"/>
          <c:order val="3"/>
          <c:tx>
            <c:strRef>
              <c:f>Батьки_та_інтернет!$F$30</c:f>
              <c:strCache>
                <c:ptCount val="1"/>
                <c:pt idx="0">
                  <c:v>Завжди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Батьки_та_інтернет!$A$31:$A$32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Батьки_та_інтернет!$F$31:$F$32</c:f>
              <c:numCache>
                <c:formatCode>0.00%</c:formatCode>
                <c:ptCount val="2"/>
                <c:pt idx="0">
                  <c:v>0.20149953139643861</c:v>
                </c:pt>
                <c:pt idx="1">
                  <c:v>0.14933058702368693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420544"/>
        <c:axId val="221430528"/>
        <c:axId val="0"/>
      </c:bar3DChart>
      <c:catAx>
        <c:axId val="221420544"/>
        <c:scaling>
          <c:orientation val="minMax"/>
        </c:scaling>
        <c:delete val="0"/>
        <c:axPos val="l"/>
        <c:majorTickMark val="out"/>
        <c:minorTickMark val="none"/>
        <c:tickLblPos val="nextTo"/>
        <c:crossAx val="221430528"/>
        <c:crosses val="autoZero"/>
        <c:auto val="1"/>
        <c:lblAlgn val="ctr"/>
        <c:lblOffset val="100"/>
        <c:noMultiLvlLbl val="0"/>
      </c:catAx>
      <c:valAx>
        <c:axId val="221430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1420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Батьки_та_інтернет!$B$46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Батьки_та_інтернет!$A$47:$A$48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Батьки_та_інтернет!$B$47:$B$48</c:f>
              <c:numCache>
                <c:formatCode>0.00%</c:formatCode>
                <c:ptCount val="2"/>
                <c:pt idx="0">
                  <c:v>0.23617619493908154</c:v>
                </c:pt>
                <c:pt idx="1">
                  <c:v>0.39031925849639548</c:v>
                </c:pt>
              </c:numCache>
            </c:numRef>
          </c:val>
        </c:ser>
        <c:ser>
          <c:idx val="1"/>
          <c:order val="1"/>
          <c:tx>
            <c:strRef>
              <c:f>Батьки_та_інтернет!$C$46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Батьки_та_інтернет!$A$47:$A$48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Батьки_та_інтернет!$C$47:$C$48</c:f>
              <c:numCache>
                <c:formatCode>0.00%</c:formatCode>
                <c:ptCount val="2"/>
                <c:pt idx="0">
                  <c:v>0.16776007497656983</c:v>
                </c:pt>
                <c:pt idx="1">
                  <c:v>0.21524201853759015</c:v>
                </c:pt>
              </c:numCache>
            </c:numRef>
          </c:val>
        </c:ser>
        <c:ser>
          <c:idx val="2"/>
          <c:order val="2"/>
          <c:tx>
            <c:strRef>
              <c:f>Батьки_та_інтернет!$D$46</c:f>
              <c:strCache>
                <c:ptCount val="1"/>
                <c:pt idx="0">
                  <c:v>Деколи</c:v>
                </c:pt>
              </c:strCache>
            </c:strRef>
          </c:tx>
          <c:invertIfNegative val="0"/>
          <c:cat>
            <c:strRef>
              <c:f>Батьки_та_інтернет!$A$47:$A$48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Батьки_та_інтернет!$D$47:$D$48</c:f>
              <c:numCache>
                <c:formatCode>0.00%</c:formatCode>
                <c:ptCount val="2"/>
                <c:pt idx="0">
                  <c:v>0.21743205248359901</c:v>
                </c:pt>
                <c:pt idx="1">
                  <c:v>0.15447991761071062</c:v>
                </c:pt>
              </c:numCache>
            </c:numRef>
          </c:val>
        </c:ser>
        <c:ser>
          <c:idx val="3"/>
          <c:order val="3"/>
          <c:tx>
            <c:strRef>
              <c:f>Батьки_та_інтернет!$E$46</c:f>
              <c:strCache>
                <c:ptCount val="1"/>
                <c:pt idx="0">
                  <c:v>Переважно</c:v>
                </c:pt>
              </c:strCache>
            </c:strRef>
          </c:tx>
          <c:invertIfNegative val="0"/>
          <c:cat>
            <c:strRef>
              <c:f>Батьки_та_інтернет!$A$47:$A$48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Батьки_та_інтернет!$E$47:$E$48</c:f>
              <c:numCache>
                <c:formatCode>0.00%</c:formatCode>
                <c:ptCount val="2"/>
                <c:pt idx="0">
                  <c:v>0.19119025304592316</c:v>
                </c:pt>
                <c:pt idx="1">
                  <c:v>0.13182286302780638</c:v>
                </c:pt>
              </c:numCache>
            </c:numRef>
          </c:val>
        </c:ser>
        <c:ser>
          <c:idx val="4"/>
          <c:order val="4"/>
          <c:tx>
            <c:strRef>
              <c:f>Батьки_та_інтернет!$F$46</c:f>
              <c:strCache>
                <c:ptCount val="1"/>
                <c:pt idx="0">
                  <c:v>Завжди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Батьки_та_інтернет!$A$47:$A$48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Батьки_та_інтернет!$F$47:$F$48</c:f>
              <c:numCache>
                <c:formatCode>0.00%</c:formatCode>
                <c:ptCount val="2"/>
                <c:pt idx="0">
                  <c:v>0.18744142455482662</c:v>
                </c:pt>
                <c:pt idx="1">
                  <c:v>0.10813594232749743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096000"/>
        <c:axId val="222179712"/>
        <c:axId val="0"/>
      </c:bar3DChart>
      <c:catAx>
        <c:axId val="222096000"/>
        <c:scaling>
          <c:orientation val="minMax"/>
        </c:scaling>
        <c:delete val="0"/>
        <c:axPos val="l"/>
        <c:majorTickMark val="out"/>
        <c:minorTickMark val="none"/>
        <c:tickLblPos val="nextTo"/>
        <c:crossAx val="222179712"/>
        <c:crosses val="autoZero"/>
        <c:auto val="1"/>
        <c:lblAlgn val="ctr"/>
        <c:lblOffset val="100"/>
        <c:noMultiLvlLbl val="0"/>
      </c:catAx>
      <c:valAx>
        <c:axId val="2221797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2096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Батьки_та_інтернет!$B$73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Батьки_та_інтернет!$A$74:$A$76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Батьки_та_інтернет!$B$74:$B$76</c:f>
              <c:numCache>
                <c:formatCode>0.00%</c:formatCode>
                <c:ptCount val="3"/>
                <c:pt idx="0">
                  <c:v>0.22764976958525299</c:v>
                </c:pt>
                <c:pt idx="1">
                  <c:v>0.31863727454909818</c:v>
                </c:pt>
                <c:pt idx="2">
                  <c:v>0.29295154185022027</c:v>
                </c:pt>
              </c:numCache>
            </c:numRef>
          </c:val>
        </c:ser>
        <c:ser>
          <c:idx val="1"/>
          <c:order val="1"/>
          <c:tx>
            <c:strRef>
              <c:f>Батьки_та_інтернет!$C$73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Батьки_та_інтернет!$A$74:$A$76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Батьки_та_інтернет!$C$74:$C$76</c:f>
              <c:numCache>
                <c:formatCode>0.00%</c:formatCode>
                <c:ptCount val="3"/>
                <c:pt idx="0">
                  <c:v>0.22488479262672811</c:v>
                </c:pt>
                <c:pt idx="1">
                  <c:v>0.24048096192384769</c:v>
                </c:pt>
                <c:pt idx="2">
                  <c:v>0.222466960352423</c:v>
                </c:pt>
              </c:numCache>
            </c:numRef>
          </c:val>
        </c:ser>
        <c:ser>
          <c:idx val="2"/>
          <c:order val="2"/>
          <c:tx>
            <c:strRef>
              <c:f>Батьки_та_інтернет!$D$73</c:f>
              <c:strCache>
                <c:ptCount val="1"/>
                <c:pt idx="0">
                  <c:v>Деколи</c:v>
                </c:pt>
              </c:strCache>
            </c:strRef>
          </c:tx>
          <c:invertIfNegative val="0"/>
          <c:cat>
            <c:strRef>
              <c:f>Батьки_та_інтернет!$A$74:$A$76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Батьки_та_інтернет!$D$74:$D$76</c:f>
              <c:numCache>
                <c:formatCode>0.00%</c:formatCode>
                <c:ptCount val="3"/>
                <c:pt idx="0">
                  <c:v>0.2377880184331797</c:v>
                </c:pt>
                <c:pt idx="1">
                  <c:v>0.23446893787575152</c:v>
                </c:pt>
                <c:pt idx="2">
                  <c:v>0.23568281938325999</c:v>
                </c:pt>
              </c:numCache>
            </c:numRef>
          </c:val>
        </c:ser>
        <c:ser>
          <c:idx val="3"/>
          <c:order val="3"/>
          <c:tx>
            <c:strRef>
              <c:f>Батьки_та_інтернет!$E$73</c:f>
              <c:strCache>
                <c:ptCount val="1"/>
                <c:pt idx="0">
                  <c:v>Переважно</c:v>
                </c:pt>
              </c:strCache>
            </c:strRef>
          </c:tx>
          <c:invertIfNegative val="0"/>
          <c:cat>
            <c:strRef>
              <c:f>Батьки_та_інтернет!$A$74:$A$76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Батьки_та_інтернет!$E$74:$E$76</c:f>
              <c:numCache>
                <c:formatCode>0.00%</c:formatCode>
                <c:ptCount val="3"/>
                <c:pt idx="0">
                  <c:v>0.1880184331797235</c:v>
                </c:pt>
                <c:pt idx="1">
                  <c:v>0.12224448897795591</c:v>
                </c:pt>
                <c:pt idx="2">
                  <c:v>0.15638766519823799</c:v>
                </c:pt>
              </c:numCache>
            </c:numRef>
          </c:val>
        </c:ser>
        <c:ser>
          <c:idx val="4"/>
          <c:order val="4"/>
          <c:tx>
            <c:strRef>
              <c:f>Батьки_та_інтернет!$F$73</c:f>
              <c:strCache>
                <c:ptCount val="1"/>
                <c:pt idx="0">
                  <c:v>Завжди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Батьки_та_інтернет!$A$74:$A$76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Батьки_та_інтернет!$F$74:$F$76</c:f>
              <c:numCache>
                <c:formatCode>0.00%</c:formatCode>
                <c:ptCount val="3"/>
                <c:pt idx="0">
                  <c:v>0.12165898617511521</c:v>
                </c:pt>
                <c:pt idx="1">
                  <c:v>8.4168336673346694E-2</c:v>
                </c:pt>
                <c:pt idx="2">
                  <c:v>9.2511013215859028E-2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292224"/>
        <c:axId val="222314496"/>
        <c:axId val="0"/>
      </c:bar3DChart>
      <c:catAx>
        <c:axId val="222292224"/>
        <c:scaling>
          <c:orientation val="minMax"/>
        </c:scaling>
        <c:delete val="0"/>
        <c:axPos val="l"/>
        <c:majorTickMark val="out"/>
        <c:minorTickMark val="none"/>
        <c:tickLblPos val="nextTo"/>
        <c:crossAx val="222314496"/>
        <c:crosses val="autoZero"/>
        <c:auto val="1"/>
        <c:lblAlgn val="ctr"/>
        <c:lblOffset val="100"/>
        <c:noMultiLvlLbl val="0"/>
      </c:catAx>
      <c:valAx>
        <c:axId val="222314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2292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Батьки_та_інтернет!$B$90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Батьки_та_інтернет!$A$91:$A$93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Батьки_та_інтернет!$B$91:$B$93</c:f>
              <c:numCache>
                <c:formatCode>0.00%</c:formatCode>
                <c:ptCount val="3"/>
                <c:pt idx="0">
                  <c:v>0.26728110599078342</c:v>
                </c:pt>
                <c:pt idx="1">
                  <c:v>0.36472945891783565</c:v>
                </c:pt>
                <c:pt idx="2">
                  <c:v>0.35022026431718062</c:v>
                </c:pt>
              </c:numCache>
            </c:numRef>
          </c:val>
        </c:ser>
        <c:ser>
          <c:idx val="1"/>
          <c:order val="1"/>
          <c:tx>
            <c:strRef>
              <c:f>Батьки_та_інтернет!$C$90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Батьки_та_інтернет!$A$91:$A$93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Батьки_та_інтернет!$C$91:$C$93</c:f>
              <c:numCache>
                <c:formatCode>0.00%</c:formatCode>
                <c:ptCount val="3"/>
                <c:pt idx="0">
                  <c:v>0.18156682027649768</c:v>
                </c:pt>
                <c:pt idx="1">
                  <c:v>0.19639278557114229</c:v>
                </c:pt>
                <c:pt idx="2">
                  <c:v>0.20484581497797358</c:v>
                </c:pt>
              </c:numCache>
            </c:numRef>
          </c:val>
        </c:ser>
        <c:ser>
          <c:idx val="2"/>
          <c:order val="2"/>
          <c:tx>
            <c:strRef>
              <c:f>Батьки_та_інтернет!$D$90</c:f>
              <c:strCache>
                <c:ptCount val="1"/>
                <c:pt idx="0">
                  <c:v>Деколи</c:v>
                </c:pt>
              </c:strCache>
            </c:strRef>
          </c:tx>
          <c:invertIfNegative val="0"/>
          <c:cat>
            <c:strRef>
              <c:f>Батьки_та_інтернет!$A$91:$A$93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Батьки_та_інтернет!$D$91:$D$93</c:f>
              <c:numCache>
                <c:formatCode>0.00%</c:formatCode>
                <c:ptCount val="3"/>
                <c:pt idx="0">
                  <c:v>0.19631336405529953</c:v>
                </c:pt>
                <c:pt idx="1">
                  <c:v>0.19438877755511022</c:v>
                </c:pt>
                <c:pt idx="2">
                  <c:v>0.15859030837004401</c:v>
                </c:pt>
              </c:numCache>
            </c:numRef>
          </c:val>
        </c:ser>
        <c:ser>
          <c:idx val="3"/>
          <c:order val="3"/>
          <c:tx>
            <c:strRef>
              <c:f>Батьки_та_інтернет!$E$90</c:f>
              <c:strCache>
                <c:ptCount val="1"/>
                <c:pt idx="0">
                  <c:v>Переважно</c:v>
                </c:pt>
              </c:strCache>
            </c:strRef>
          </c:tx>
          <c:invertIfNegative val="0"/>
          <c:cat>
            <c:strRef>
              <c:f>Батьки_та_інтернет!$A$91:$A$93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Батьки_та_інтернет!$E$91:$E$93</c:f>
              <c:numCache>
                <c:formatCode>0.00%</c:formatCode>
                <c:ptCount val="3"/>
                <c:pt idx="0">
                  <c:v>0.17695852534562215</c:v>
                </c:pt>
                <c:pt idx="1">
                  <c:v>0.13426853707414799</c:v>
                </c:pt>
                <c:pt idx="2">
                  <c:v>0.16079295154185022</c:v>
                </c:pt>
              </c:numCache>
            </c:numRef>
          </c:val>
        </c:ser>
        <c:ser>
          <c:idx val="4"/>
          <c:order val="4"/>
          <c:tx>
            <c:strRef>
              <c:f>Батьки_та_інтернет!$F$90</c:f>
              <c:strCache>
                <c:ptCount val="1"/>
                <c:pt idx="0">
                  <c:v>Завжди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Батьки_та_інтернет!$A$91:$A$93</c:f>
              <c:strCache>
                <c:ptCount val="3"/>
                <c:pt idx="0">
                  <c:v>Львів</c:v>
                </c:pt>
                <c:pt idx="1">
                  <c:v>Дрогобич</c:v>
                </c:pt>
                <c:pt idx="2">
                  <c:v>Село</c:v>
                </c:pt>
              </c:strCache>
            </c:strRef>
          </c:cat>
          <c:val>
            <c:numRef>
              <c:f>Батьки_та_інтернет!$F$91:$F$93</c:f>
              <c:numCache>
                <c:formatCode>0.00%</c:formatCode>
                <c:ptCount val="3"/>
                <c:pt idx="0">
                  <c:v>0.17788018433179723</c:v>
                </c:pt>
                <c:pt idx="1">
                  <c:v>0.11022044088176353</c:v>
                </c:pt>
                <c:pt idx="2">
                  <c:v>0.12555066079295155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493312"/>
        <c:axId val="222495104"/>
        <c:axId val="0"/>
      </c:bar3DChart>
      <c:catAx>
        <c:axId val="222493312"/>
        <c:scaling>
          <c:orientation val="minMax"/>
        </c:scaling>
        <c:delete val="0"/>
        <c:axPos val="l"/>
        <c:majorTickMark val="out"/>
        <c:minorTickMark val="none"/>
        <c:tickLblPos val="nextTo"/>
        <c:crossAx val="222495104"/>
        <c:crosses val="autoZero"/>
        <c:auto val="1"/>
        <c:lblAlgn val="ctr"/>
        <c:lblOffset val="100"/>
        <c:noMultiLvlLbl val="0"/>
      </c:catAx>
      <c:valAx>
        <c:axId val="2224951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2493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Аркуш1!$B$29</c:f>
              <c:strCache>
                <c:ptCount val="1"/>
                <c:pt idx="0">
                  <c:v>0-1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Аркуш1!$A$30:$A$32</c:f>
              <c:strCache>
                <c:ptCount val="3"/>
                <c:pt idx="0">
                  <c:v>Дівчата</c:v>
                </c:pt>
                <c:pt idx="1">
                  <c:v>Хлопці</c:v>
                </c:pt>
                <c:pt idx="2">
                  <c:v>Разом</c:v>
                </c:pt>
              </c:strCache>
            </c:strRef>
          </c:cat>
          <c:val>
            <c:numRef>
              <c:f>Аркуш1!$B$30:$B$32</c:f>
              <c:numCache>
                <c:formatCode>0.00%</c:formatCode>
                <c:ptCount val="3"/>
                <c:pt idx="0">
                  <c:v>2.8400000000000002E-2</c:v>
                </c:pt>
                <c:pt idx="1">
                  <c:v>6.6500000000000004E-2</c:v>
                </c:pt>
                <c:pt idx="2">
                  <c:v>4.7399999999999998E-2</c:v>
                </c:pt>
              </c:numCache>
            </c:numRef>
          </c:val>
        </c:ser>
        <c:ser>
          <c:idx val="1"/>
          <c:order val="1"/>
          <c:tx>
            <c:strRef>
              <c:f>Аркуш1!$C$29</c:f>
              <c:strCache>
                <c:ptCount val="1"/>
                <c:pt idx="0">
                  <c:v>2-3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Аркуш1!$A$30:$A$32</c:f>
              <c:strCache>
                <c:ptCount val="3"/>
                <c:pt idx="0">
                  <c:v>Дівчата</c:v>
                </c:pt>
                <c:pt idx="1">
                  <c:v>Хлопці</c:v>
                </c:pt>
                <c:pt idx="2">
                  <c:v>Разом</c:v>
                </c:pt>
              </c:strCache>
            </c:strRef>
          </c:cat>
          <c:val>
            <c:numRef>
              <c:f>Аркуш1!$C$30:$C$32</c:f>
              <c:numCache>
                <c:formatCode>0.00%</c:formatCode>
                <c:ptCount val="3"/>
                <c:pt idx="0">
                  <c:v>0.27200000000000002</c:v>
                </c:pt>
                <c:pt idx="1">
                  <c:v>0.31809999999999999</c:v>
                </c:pt>
                <c:pt idx="2">
                  <c:v>0.29509999999999997</c:v>
                </c:pt>
              </c:numCache>
            </c:numRef>
          </c:val>
        </c:ser>
        <c:ser>
          <c:idx val="2"/>
          <c:order val="2"/>
          <c:tx>
            <c:strRef>
              <c:f>Аркуш1!$D$29</c:f>
              <c:strCache>
                <c:ptCount val="1"/>
                <c:pt idx="0">
                  <c:v>4-5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Аркуш1!$A$30:$A$32</c:f>
              <c:strCache>
                <c:ptCount val="3"/>
                <c:pt idx="0">
                  <c:v>Дівчата</c:v>
                </c:pt>
                <c:pt idx="1">
                  <c:v>Хлопці</c:v>
                </c:pt>
                <c:pt idx="2">
                  <c:v>Разом</c:v>
                </c:pt>
              </c:strCache>
            </c:strRef>
          </c:cat>
          <c:val>
            <c:numRef>
              <c:f>Аркуш1!$D$30:$D$32</c:f>
              <c:numCache>
                <c:formatCode>0.00%</c:formatCode>
                <c:ptCount val="3"/>
                <c:pt idx="0">
                  <c:v>0.39760000000000001</c:v>
                </c:pt>
                <c:pt idx="1">
                  <c:v>0.39400000000000002</c:v>
                </c:pt>
                <c:pt idx="2">
                  <c:v>0.39579999999999999</c:v>
                </c:pt>
              </c:numCache>
            </c:numRef>
          </c:val>
        </c:ser>
        <c:ser>
          <c:idx val="3"/>
          <c:order val="3"/>
          <c:tx>
            <c:strRef>
              <c:f>Аркуш1!$E$29</c:f>
              <c:strCache>
                <c:ptCount val="1"/>
                <c:pt idx="0">
                  <c:v>6 та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Аркуш1!$A$30:$A$32</c:f>
              <c:strCache>
                <c:ptCount val="3"/>
                <c:pt idx="0">
                  <c:v>Дівчата</c:v>
                </c:pt>
                <c:pt idx="1">
                  <c:v>Хлопці</c:v>
                </c:pt>
                <c:pt idx="2">
                  <c:v>Разом</c:v>
                </c:pt>
              </c:strCache>
            </c:strRef>
          </c:cat>
          <c:val>
            <c:numRef>
              <c:f>Аркуш1!$E$30:$E$32</c:f>
              <c:numCache>
                <c:formatCode>0.00%</c:formatCode>
                <c:ptCount val="3"/>
                <c:pt idx="0">
                  <c:v>0.30199999999999999</c:v>
                </c:pt>
                <c:pt idx="1">
                  <c:v>0.22140000000000001</c:v>
                </c:pt>
                <c:pt idx="2">
                  <c:v>0.26169999999999999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840960"/>
        <c:axId val="124879616"/>
        <c:axId val="0"/>
      </c:bar3DChart>
      <c:catAx>
        <c:axId val="124840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uk-UA"/>
          </a:p>
        </c:txPr>
        <c:crossAx val="124879616"/>
        <c:crosses val="autoZero"/>
        <c:auto val="1"/>
        <c:lblAlgn val="ctr"/>
        <c:lblOffset val="100"/>
        <c:noMultiLvlLbl val="0"/>
      </c:catAx>
      <c:valAx>
        <c:axId val="1248796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4840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Аркуш3!$B$15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Аркуш3!$A$16:$A$25</c:f>
              <c:strCache>
                <c:ptCount val="10"/>
                <c:pt idx="0">
                  <c:v>10. Сайти для дорослих</c:v>
                </c:pt>
                <c:pt idx="1">
                  <c:v>9. Онлайн шопінг</c:v>
                </c:pt>
                <c:pt idx="2">
                  <c:v>8. Просоціальна діяльність</c:v>
                </c:pt>
                <c:pt idx="3">
                  <c:v>7. Творча діяльність</c:v>
                </c:pt>
                <c:pt idx="4">
                  <c:v>6. Інформаційні портали</c:v>
                </c:pt>
                <c:pt idx="5">
                  <c:v>5. Фільми</c:v>
                </c:pt>
                <c:pt idx="6">
                  <c:v>4. Портали і розв.дод.</c:v>
                </c:pt>
                <c:pt idx="7">
                  <c:v>3. Інтернет-ігри</c:v>
                </c:pt>
                <c:pt idx="8">
                  <c:v>2.Комунікатори </c:v>
                </c:pt>
                <c:pt idx="9">
                  <c:v>1. Соціальні мережі </c:v>
                </c:pt>
              </c:strCache>
            </c:strRef>
          </c:cat>
          <c:val>
            <c:numRef>
              <c:f>Аркуш3!$B$16:$B$25</c:f>
              <c:numCache>
                <c:formatCode>0.00%</c:formatCode>
                <c:ptCount val="10"/>
                <c:pt idx="0">
                  <c:v>0.74680000000000002</c:v>
                </c:pt>
                <c:pt idx="1">
                  <c:v>0.61580000000000001</c:v>
                </c:pt>
                <c:pt idx="2">
                  <c:v>0.79590000000000005</c:v>
                </c:pt>
                <c:pt idx="3">
                  <c:v>0.62809999999999999</c:v>
                </c:pt>
                <c:pt idx="4">
                  <c:v>0.23849999999999999</c:v>
                </c:pt>
                <c:pt idx="5">
                  <c:v>0.21879999999999999</c:v>
                </c:pt>
                <c:pt idx="6">
                  <c:v>4.3700000000000003E-2</c:v>
                </c:pt>
                <c:pt idx="7">
                  <c:v>0.34639999999999999</c:v>
                </c:pt>
                <c:pt idx="8">
                  <c:v>8.9300000000000004E-2</c:v>
                </c:pt>
                <c:pt idx="9">
                  <c:v>6.1800000000000001E-2</c:v>
                </c:pt>
              </c:numCache>
            </c:numRef>
          </c:val>
        </c:ser>
        <c:ser>
          <c:idx val="1"/>
          <c:order val="1"/>
          <c:tx>
            <c:strRef>
              <c:f>Аркуш3!$C$15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Аркуш3!$A$16:$A$25</c:f>
              <c:strCache>
                <c:ptCount val="10"/>
                <c:pt idx="0">
                  <c:v>10. Сайти для дорослих</c:v>
                </c:pt>
                <c:pt idx="1">
                  <c:v>9. Онлайн шопінг</c:v>
                </c:pt>
                <c:pt idx="2">
                  <c:v>8. Просоціальна діяльність</c:v>
                </c:pt>
                <c:pt idx="3">
                  <c:v>7. Творча діяльність</c:v>
                </c:pt>
                <c:pt idx="4">
                  <c:v>6. Інформаційні портали</c:v>
                </c:pt>
                <c:pt idx="5">
                  <c:v>5. Фільми</c:v>
                </c:pt>
                <c:pt idx="6">
                  <c:v>4. Портали і розв.дод.</c:v>
                </c:pt>
                <c:pt idx="7">
                  <c:v>3. Інтернет-ігри</c:v>
                </c:pt>
                <c:pt idx="8">
                  <c:v>2.Комунікатори </c:v>
                </c:pt>
                <c:pt idx="9">
                  <c:v>1. Соціальні мережі </c:v>
                </c:pt>
              </c:strCache>
            </c:strRef>
          </c:cat>
          <c:val>
            <c:numRef>
              <c:f>Аркуш3!$C$16:$C$25</c:f>
              <c:numCache>
                <c:formatCode>0.00%</c:formatCode>
                <c:ptCount val="10"/>
                <c:pt idx="0">
                  <c:v>0.16089999999999999</c:v>
                </c:pt>
                <c:pt idx="1">
                  <c:v>0.30909999999999999</c:v>
                </c:pt>
                <c:pt idx="2">
                  <c:v>0.158</c:v>
                </c:pt>
                <c:pt idx="3">
                  <c:v>0.23849999999999999</c:v>
                </c:pt>
                <c:pt idx="4">
                  <c:v>0.3881</c:v>
                </c:pt>
                <c:pt idx="5">
                  <c:v>0.20019999999999999</c:v>
                </c:pt>
                <c:pt idx="6">
                  <c:v>0.17760000000000001</c:v>
                </c:pt>
                <c:pt idx="7">
                  <c:v>0.27579999999999999</c:v>
                </c:pt>
                <c:pt idx="8">
                  <c:v>0.46560000000000001</c:v>
                </c:pt>
                <c:pt idx="9">
                  <c:v>0.15459999999999999</c:v>
                </c:pt>
              </c:numCache>
            </c:numRef>
          </c:val>
        </c:ser>
        <c:ser>
          <c:idx val="2"/>
          <c:order val="2"/>
          <c:tx>
            <c:strRef>
              <c:f>Аркуш3!$D$15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Аркуш3!$A$16:$A$25</c:f>
              <c:strCache>
                <c:ptCount val="10"/>
                <c:pt idx="0">
                  <c:v>10. Сайти для дорослих</c:v>
                </c:pt>
                <c:pt idx="1">
                  <c:v>9. Онлайн шопінг</c:v>
                </c:pt>
                <c:pt idx="2">
                  <c:v>8. Просоціальна діяльність</c:v>
                </c:pt>
                <c:pt idx="3">
                  <c:v>7. Творча діяльність</c:v>
                </c:pt>
                <c:pt idx="4">
                  <c:v>6. Інформаційні портали</c:v>
                </c:pt>
                <c:pt idx="5">
                  <c:v>5. Фільми</c:v>
                </c:pt>
                <c:pt idx="6">
                  <c:v>4. Портали і розв.дод.</c:v>
                </c:pt>
                <c:pt idx="7">
                  <c:v>3. Інтернет-ігри</c:v>
                </c:pt>
                <c:pt idx="8">
                  <c:v>2.Комунікатори </c:v>
                </c:pt>
                <c:pt idx="9">
                  <c:v>1. Соціальні мережі </c:v>
                </c:pt>
              </c:strCache>
            </c:strRef>
          </c:cat>
          <c:val>
            <c:numRef>
              <c:f>Аркуш3!$D$16:$D$25</c:f>
              <c:numCache>
                <c:formatCode>0.00%</c:formatCode>
                <c:ptCount val="10"/>
                <c:pt idx="0">
                  <c:v>5.9400000000000001E-2</c:v>
                </c:pt>
                <c:pt idx="1">
                  <c:v>5.6899999999999999E-2</c:v>
                </c:pt>
                <c:pt idx="2">
                  <c:v>3.1399999999999997E-2</c:v>
                </c:pt>
                <c:pt idx="3">
                  <c:v>8.9800000000000005E-2</c:v>
                </c:pt>
                <c:pt idx="4">
                  <c:v>0.26100000000000001</c:v>
                </c:pt>
                <c:pt idx="5">
                  <c:v>0.3327</c:v>
                </c:pt>
                <c:pt idx="6">
                  <c:v>0.3906</c:v>
                </c:pt>
                <c:pt idx="7">
                  <c:v>0.22720000000000001</c:v>
                </c:pt>
                <c:pt idx="8">
                  <c:v>0.29099999999999998</c:v>
                </c:pt>
                <c:pt idx="9">
                  <c:v>0.32829999999999998</c:v>
                </c:pt>
              </c:numCache>
            </c:numRef>
          </c:val>
        </c:ser>
        <c:ser>
          <c:idx val="3"/>
          <c:order val="3"/>
          <c:tx>
            <c:strRef>
              <c:f>Аркуш3!$E$15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Аркуш3!$A$16:$A$25</c:f>
              <c:strCache>
                <c:ptCount val="10"/>
                <c:pt idx="0">
                  <c:v>10. Сайти для дорослих</c:v>
                </c:pt>
                <c:pt idx="1">
                  <c:v>9. Онлайн шопінг</c:v>
                </c:pt>
                <c:pt idx="2">
                  <c:v>8. Просоціальна діяльність</c:v>
                </c:pt>
                <c:pt idx="3">
                  <c:v>7. Творча діяльність</c:v>
                </c:pt>
                <c:pt idx="4">
                  <c:v>6. Інформаційні портали</c:v>
                </c:pt>
                <c:pt idx="5">
                  <c:v>5. Фільми</c:v>
                </c:pt>
                <c:pt idx="6">
                  <c:v>4. Портали і розв.дод.</c:v>
                </c:pt>
                <c:pt idx="7">
                  <c:v>3. Інтернет-ігри</c:v>
                </c:pt>
                <c:pt idx="8">
                  <c:v>2.Комунікатори </c:v>
                </c:pt>
                <c:pt idx="9">
                  <c:v>1. Соціальні мережі </c:v>
                </c:pt>
              </c:strCache>
            </c:strRef>
          </c:cat>
          <c:val>
            <c:numRef>
              <c:f>Аркуш3!$E$16:$E$25</c:f>
              <c:numCache>
                <c:formatCode>0.00%</c:formatCode>
                <c:ptCount val="10"/>
                <c:pt idx="0">
                  <c:v>3.2899999999999999E-2</c:v>
                </c:pt>
                <c:pt idx="1">
                  <c:v>1.8200000000000001E-2</c:v>
                </c:pt>
                <c:pt idx="2">
                  <c:v>1.47E-2</c:v>
                </c:pt>
                <c:pt idx="3">
                  <c:v>4.36E-2</c:v>
                </c:pt>
                <c:pt idx="4">
                  <c:v>0.1124</c:v>
                </c:pt>
                <c:pt idx="5">
                  <c:v>0.24829999999999999</c:v>
                </c:pt>
                <c:pt idx="6">
                  <c:v>0.3881</c:v>
                </c:pt>
                <c:pt idx="7">
                  <c:v>0.15060000000000001</c:v>
                </c:pt>
                <c:pt idx="8">
                  <c:v>0.15409999999999999</c:v>
                </c:pt>
                <c:pt idx="9">
                  <c:v>0.45529999999999998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649664"/>
        <c:axId val="125651200"/>
        <c:axId val="0"/>
      </c:bar3DChart>
      <c:catAx>
        <c:axId val="125649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uk-UA"/>
          </a:p>
        </c:txPr>
        <c:crossAx val="125651200"/>
        <c:crosses val="autoZero"/>
        <c:auto val="1"/>
        <c:lblAlgn val="ctr"/>
        <c:lblOffset val="100"/>
        <c:noMultiLvlLbl val="0"/>
      </c:catAx>
      <c:valAx>
        <c:axId val="12565120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256496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'Діяльність на тижні'!$B$37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cat>
            <c:strRef>
              <c:f>'Діяльність на тижні'!$A$38:$A$45</c:f>
              <c:strCache>
                <c:ptCount val="8"/>
                <c:pt idx="0">
                  <c:v> Інд. фіз. акт.</c:v>
                </c:pt>
                <c:pt idx="1">
                  <c:v> Неспортивні гуртки</c:v>
                </c:pt>
                <c:pt idx="2">
                  <c:v>Спортивні секції</c:v>
                </c:pt>
                <c:pt idx="3">
                  <c:v>Фільми</c:v>
                </c:pt>
                <c:pt idx="4">
                  <c:v>Портали і розв.дод.</c:v>
                </c:pt>
                <c:pt idx="5">
                  <c:v>Інтернет-ігри</c:v>
                </c:pt>
                <c:pt idx="6">
                  <c:v>Комунікатори </c:v>
                </c:pt>
                <c:pt idx="7">
                  <c:v> Соціальні мережі </c:v>
                </c:pt>
              </c:strCache>
            </c:strRef>
          </c:cat>
          <c:val>
            <c:numRef>
              <c:f>'Діяльність на тижні'!$B$38:$B$45</c:f>
              <c:numCache>
                <c:formatCode>0.00%</c:formatCode>
                <c:ptCount val="8"/>
                <c:pt idx="0">
                  <c:v>0.29239999999999999</c:v>
                </c:pt>
                <c:pt idx="1">
                  <c:v>0.47</c:v>
                </c:pt>
                <c:pt idx="2">
                  <c:v>0.49409999999999998</c:v>
                </c:pt>
                <c:pt idx="3">
                  <c:v>0.21879999999999999</c:v>
                </c:pt>
                <c:pt idx="4">
                  <c:v>4.3700000000000003E-2</c:v>
                </c:pt>
                <c:pt idx="5">
                  <c:v>0.34639999999999999</c:v>
                </c:pt>
                <c:pt idx="6">
                  <c:v>8.9300000000000004E-2</c:v>
                </c:pt>
                <c:pt idx="7">
                  <c:v>6.1800000000000001E-2</c:v>
                </c:pt>
              </c:numCache>
            </c:numRef>
          </c:val>
        </c:ser>
        <c:ser>
          <c:idx val="1"/>
          <c:order val="1"/>
          <c:tx>
            <c:strRef>
              <c:f>'Діяльність на тижні'!$C$37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'Діяльність на тижні'!$A$38:$A$45</c:f>
              <c:strCache>
                <c:ptCount val="8"/>
                <c:pt idx="0">
                  <c:v> Інд. фіз. акт.</c:v>
                </c:pt>
                <c:pt idx="1">
                  <c:v> Неспортивні гуртки</c:v>
                </c:pt>
                <c:pt idx="2">
                  <c:v>Спортивні секції</c:v>
                </c:pt>
                <c:pt idx="3">
                  <c:v>Фільми</c:v>
                </c:pt>
                <c:pt idx="4">
                  <c:v>Портали і розв.дод.</c:v>
                </c:pt>
                <c:pt idx="5">
                  <c:v>Інтернет-ігри</c:v>
                </c:pt>
                <c:pt idx="6">
                  <c:v>Комунікатори </c:v>
                </c:pt>
                <c:pt idx="7">
                  <c:v> Соціальні мережі </c:v>
                </c:pt>
              </c:strCache>
            </c:strRef>
          </c:cat>
          <c:val>
            <c:numRef>
              <c:f>'Діяльність на тижні'!$C$38:$C$45</c:f>
              <c:numCache>
                <c:formatCode>0.00%</c:formatCode>
                <c:ptCount val="8"/>
                <c:pt idx="0">
                  <c:v>0.28160000000000002</c:v>
                </c:pt>
                <c:pt idx="1">
                  <c:v>0.1595</c:v>
                </c:pt>
                <c:pt idx="2">
                  <c:v>0.16289999999999999</c:v>
                </c:pt>
                <c:pt idx="3">
                  <c:v>0.20019999999999999</c:v>
                </c:pt>
                <c:pt idx="4">
                  <c:v>0.17760000000000001</c:v>
                </c:pt>
                <c:pt idx="5">
                  <c:v>0.27579999999999999</c:v>
                </c:pt>
                <c:pt idx="6">
                  <c:v>0.46560000000000001</c:v>
                </c:pt>
                <c:pt idx="7">
                  <c:v>0.15459999999999999</c:v>
                </c:pt>
              </c:numCache>
            </c:numRef>
          </c:val>
        </c:ser>
        <c:ser>
          <c:idx val="2"/>
          <c:order val="2"/>
          <c:tx>
            <c:strRef>
              <c:f>'Діяльність на тижні'!$D$37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'Діяльність на тижні'!$A$38:$A$45</c:f>
              <c:strCache>
                <c:ptCount val="8"/>
                <c:pt idx="0">
                  <c:v> Інд. фіз. акт.</c:v>
                </c:pt>
                <c:pt idx="1">
                  <c:v> Неспортивні гуртки</c:v>
                </c:pt>
                <c:pt idx="2">
                  <c:v>Спортивні секції</c:v>
                </c:pt>
                <c:pt idx="3">
                  <c:v>Фільми</c:v>
                </c:pt>
                <c:pt idx="4">
                  <c:v>Портали і розв.дод.</c:v>
                </c:pt>
                <c:pt idx="5">
                  <c:v>Інтернет-ігри</c:v>
                </c:pt>
                <c:pt idx="6">
                  <c:v>Комунікатори </c:v>
                </c:pt>
                <c:pt idx="7">
                  <c:v> Соціальні мережі </c:v>
                </c:pt>
              </c:strCache>
            </c:strRef>
          </c:cat>
          <c:val>
            <c:numRef>
              <c:f>'Діяльність на тижні'!$D$38:$D$45</c:f>
              <c:numCache>
                <c:formatCode>0.00%</c:formatCode>
                <c:ptCount val="8"/>
                <c:pt idx="0">
                  <c:v>0.30230000000000001</c:v>
                </c:pt>
                <c:pt idx="1">
                  <c:v>0.2797</c:v>
                </c:pt>
                <c:pt idx="2">
                  <c:v>0.2208</c:v>
                </c:pt>
                <c:pt idx="3">
                  <c:v>0.3327</c:v>
                </c:pt>
                <c:pt idx="4">
                  <c:v>0.3906</c:v>
                </c:pt>
                <c:pt idx="5">
                  <c:v>0.22720000000000001</c:v>
                </c:pt>
                <c:pt idx="6">
                  <c:v>0.29099999999999998</c:v>
                </c:pt>
                <c:pt idx="7">
                  <c:v>0.32829999999999998</c:v>
                </c:pt>
              </c:numCache>
            </c:numRef>
          </c:val>
        </c:ser>
        <c:ser>
          <c:idx val="3"/>
          <c:order val="3"/>
          <c:tx>
            <c:strRef>
              <c:f>'Діяльність на тижні'!$E$37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тижні'!$A$38:$A$45</c:f>
              <c:strCache>
                <c:ptCount val="8"/>
                <c:pt idx="0">
                  <c:v> Інд. фіз. акт.</c:v>
                </c:pt>
                <c:pt idx="1">
                  <c:v> Неспортивні гуртки</c:v>
                </c:pt>
                <c:pt idx="2">
                  <c:v>Спортивні секції</c:v>
                </c:pt>
                <c:pt idx="3">
                  <c:v>Фільми</c:v>
                </c:pt>
                <c:pt idx="4">
                  <c:v>Портали і розв.дод.</c:v>
                </c:pt>
                <c:pt idx="5">
                  <c:v>Інтернет-ігри</c:v>
                </c:pt>
                <c:pt idx="6">
                  <c:v>Комунікатори </c:v>
                </c:pt>
                <c:pt idx="7">
                  <c:v> Соціальні мережі </c:v>
                </c:pt>
              </c:strCache>
            </c:strRef>
          </c:cat>
          <c:val>
            <c:numRef>
              <c:f>'Діяльність на тижні'!$E$38:$E$45</c:f>
              <c:numCache>
                <c:formatCode>0.00%</c:formatCode>
                <c:ptCount val="8"/>
                <c:pt idx="0">
                  <c:v>0.1237</c:v>
                </c:pt>
                <c:pt idx="1">
                  <c:v>9.0800000000000006E-2</c:v>
                </c:pt>
                <c:pt idx="2">
                  <c:v>0.1222</c:v>
                </c:pt>
                <c:pt idx="3">
                  <c:v>0.24829999999999999</c:v>
                </c:pt>
                <c:pt idx="4">
                  <c:v>0.3881</c:v>
                </c:pt>
                <c:pt idx="5">
                  <c:v>0.15060000000000001</c:v>
                </c:pt>
                <c:pt idx="6">
                  <c:v>0.15409999999999999</c:v>
                </c:pt>
                <c:pt idx="7">
                  <c:v>0.45529999999999998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659776"/>
        <c:axId val="126157184"/>
        <c:axId val="0"/>
      </c:bar3DChart>
      <c:catAx>
        <c:axId val="125659776"/>
        <c:scaling>
          <c:orientation val="minMax"/>
        </c:scaling>
        <c:delete val="0"/>
        <c:axPos val="l"/>
        <c:majorTickMark val="out"/>
        <c:minorTickMark val="none"/>
        <c:tickLblPos val="nextTo"/>
        <c:crossAx val="126157184"/>
        <c:crosses val="autoZero"/>
        <c:auto val="1"/>
        <c:lblAlgn val="ctr"/>
        <c:lblOffset val="100"/>
        <c:noMultiLvlLbl val="0"/>
      </c:catAx>
      <c:valAx>
        <c:axId val="12615718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25659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900991542723831"/>
          <c:w val="0.78405314960629924"/>
          <c:h val="8.099008457276174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Аркуш3!$B$47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Аркуш3!$A$48:$A$49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Аркуш3!$B$48:$B$49</c:f>
              <c:numCache>
                <c:formatCode>0.00%</c:formatCode>
                <c:ptCount val="2"/>
                <c:pt idx="0">
                  <c:v>0.101956745623069</c:v>
                </c:pt>
                <c:pt idx="1">
                  <c:v>2.5304592314901592E-2</c:v>
                </c:pt>
              </c:numCache>
            </c:numRef>
          </c:val>
        </c:ser>
        <c:ser>
          <c:idx val="1"/>
          <c:order val="1"/>
          <c:tx>
            <c:strRef>
              <c:f>Аркуш3!$C$47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Аркуш3!$A$48:$A$49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Аркуш3!$C$48:$C$49</c:f>
              <c:numCache>
                <c:formatCode>0.00%</c:formatCode>
                <c:ptCount val="2"/>
                <c:pt idx="0">
                  <c:v>0.23686920700309</c:v>
                </c:pt>
                <c:pt idx="1">
                  <c:v>7.9662605435801309E-2</c:v>
                </c:pt>
              </c:numCache>
            </c:numRef>
          </c:val>
        </c:ser>
        <c:ser>
          <c:idx val="2"/>
          <c:order val="2"/>
          <c:tx>
            <c:strRef>
              <c:f>Аркуш3!$D$47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Аркуш3!$A$48:$A$49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Аркуш3!$D$48:$D$49</c:f>
              <c:numCache>
                <c:formatCode>0.00%</c:formatCode>
                <c:ptCount val="2"/>
                <c:pt idx="0">
                  <c:v>0.35736354273944387</c:v>
                </c:pt>
                <c:pt idx="1">
                  <c:v>0.30178069353327086</c:v>
                </c:pt>
              </c:numCache>
            </c:numRef>
          </c:val>
        </c:ser>
        <c:ser>
          <c:idx val="3"/>
          <c:order val="3"/>
          <c:tx>
            <c:strRef>
              <c:f>Аркуш3!$E$47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Аркуш3!$A$48:$A$49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Аркуш3!$E$48:$E$49</c:f>
              <c:numCache>
                <c:formatCode>0.00%</c:formatCode>
                <c:ptCount val="2"/>
                <c:pt idx="0">
                  <c:v>0.30380000000000001</c:v>
                </c:pt>
                <c:pt idx="1">
                  <c:v>0.59330000000000005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544064"/>
        <c:axId val="137545600"/>
        <c:axId val="0"/>
      </c:bar3DChart>
      <c:catAx>
        <c:axId val="1375440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 sz="1800" baseline="0"/>
            </a:pPr>
            <a:endParaRPr lang="uk-UA"/>
          </a:p>
        </c:txPr>
        <c:crossAx val="137545600"/>
        <c:crosses val="autoZero"/>
        <c:auto val="1"/>
        <c:lblAlgn val="ctr"/>
        <c:lblOffset val="100"/>
        <c:noMultiLvlLbl val="0"/>
      </c:catAx>
      <c:valAx>
        <c:axId val="137545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75440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Аркуш3!$B$75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Аркуш3!$A$76:$A$77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Аркуш3!$B$76:$B$77</c:f>
              <c:numCache>
                <c:formatCode>0.00%</c:formatCode>
                <c:ptCount val="2"/>
                <c:pt idx="0">
                  <c:v>0.112255406797116</c:v>
                </c:pt>
                <c:pt idx="1">
                  <c:v>6.8416119962511721E-2</c:v>
                </c:pt>
              </c:numCache>
            </c:numRef>
          </c:val>
        </c:ser>
        <c:ser>
          <c:idx val="1"/>
          <c:order val="1"/>
          <c:tx>
            <c:strRef>
              <c:f>Аркуш3!$C$75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Аркуш3!$A$76:$A$77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Аркуш3!$C$76:$C$77</c:f>
              <c:numCache>
                <c:formatCode>0.00%</c:formatCode>
                <c:ptCount val="2"/>
                <c:pt idx="0">
                  <c:v>0.490216271884655</c:v>
                </c:pt>
                <c:pt idx="1">
                  <c:v>0.44329896907216493</c:v>
                </c:pt>
              </c:numCache>
            </c:numRef>
          </c:val>
        </c:ser>
        <c:ser>
          <c:idx val="2"/>
          <c:order val="2"/>
          <c:tx>
            <c:strRef>
              <c:f>Аркуш3!$D$75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Аркуш3!$A$76:$A$77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Аркуш3!$D$76:$D$77</c:f>
              <c:numCache>
                <c:formatCode>0.00%</c:formatCode>
                <c:ptCount val="2"/>
                <c:pt idx="0">
                  <c:v>0.26364572605561276</c:v>
                </c:pt>
                <c:pt idx="1">
                  <c:v>0.31583880037488282</c:v>
                </c:pt>
              </c:numCache>
            </c:numRef>
          </c:val>
        </c:ser>
        <c:ser>
          <c:idx val="3"/>
          <c:order val="3"/>
          <c:tx>
            <c:strRef>
              <c:f>Аркуш3!$E$75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Аркуш3!$A$76:$A$77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Аркуш3!$E$76:$E$77</c:f>
              <c:numCache>
                <c:formatCode>0.00%</c:formatCode>
                <c:ptCount val="2"/>
                <c:pt idx="0">
                  <c:v>0.13389999999999999</c:v>
                </c:pt>
                <c:pt idx="1">
                  <c:v>0.1724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480640"/>
        <c:axId val="138494720"/>
        <c:axId val="0"/>
      </c:bar3DChart>
      <c:catAx>
        <c:axId val="138480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uk-UA"/>
          </a:p>
        </c:txPr>
        <c:crossAx val="138494720"/>
        <c:crosses val="autoZero"/>
        <c:auto val="1"/>
        <c:lblAlgn val="ctr"/>
        <c:lblOffset val="100"/>
        <c:noMultiLvlLbl val="0"/>
      </c:catAx>
      <c:valAx>
        <c:axId val="1384947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8480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Аркуш3!$B$100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Аркуш3!$A$101:$A$102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Аркуш3!$B$101:$B$102</c:f>
              <c:numCache>
                <c:formatCode>0.00%</c:formatCode>
                <c:ptCount val="2"/>
                <c:pt idx="0">
                  <c:v>0.21215242018537586</c:v>
                </c:pt>
                <c:pt idx="1">
                  <c:v>0.46860356138706655</c:v>
                </c:pt>
              </c:numCache>
            </c:numRef>
          </c:val>
        </c:ser>
        <c:ser>
          <c:idx val="1"/>
          <c:order val="1"/>
          <c:tx>
            <c:strRef>
              <c:f>Аркуш3!$C$100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Аркуш3!$A$101:$A$102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Аркуш3!$C$101:$C$102</c:f>
              <c:numCache>
                <c:formatCode>0.00%</c:formatCode>
                <c:ptCount val="2"/>
                <c:pt idx="0">
                  <c:v>0.24922760041194642</c:v>
                </c:pt>
                <c:pt idx="1">
                  <c:v>0.29990627928772257</c:v>
                </c:pt>
              </c:numCache>
            </c:numRef>
          </c:val>
        </c:ser>
        <c:ser>
          <c:idx val="2"/>
          <c:order val="2"/>
          <c:tx>
            <c:strRef>
              <c:f>Аркуш3!$D$100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Аркуш3!$A$101:$A$102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Аркуш3!$D$101:$D$102</c:f>
              <c:numCache>
                <c:formatCode>0.00%</c:formatCode>
                <c:ptCount val="2"/>
                <c:pt idx="0">
                  <c:v>0.294541709577755</c:v>
                </c:pt>
                <c:pt idx="1">
                  <c:v>0.16588566073102157</c:v>
                </c:pt>
              </c:numCache>
            </c:numRef>
          </c:val>
        </c:ser>
        <c:ser>
          <c:idx val="3"/>
          <c:order val="3"/>
          <c:tx>
            <c:strRef>
              <c:f>Аркуш3!$E$100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Аркуш3!$A$101:$A$102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Аркуш3!$E$101:$E$102</c:f>
              <c:numCache>
                <c:formatCode>0.00%</c:formatCode>
                <c:ptCount val="2"/>
                <c:pt idx="0">
                  <c:v>0.24410000000000001</c:v>
                </c:pt>
                <c:pt idx="1">
                  <c:v>6.5600000000000006E-2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803072"/>
        <c:axId val="140907264"/>
        <c:axId val="0"/>
      </c:bar3DChart>
      <c:catAx>
        <c:axId val="140803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uk-UA"/>
          </a:p>
        </c:txPr>
        <c:crossAx val="140907264"/>
        <c:crosses val="autoZero"/>
        <c:auto val="1"/>
        <c:lblAlgn val="ctr"/>
        <c:lblOffset val="100"/>
        <c:noMultiLvlLbl val="0"/>
      </c:catAx>
      <c:valAx>
        <c:axId val="1409072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0803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Аркуш3!$B$128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Аркуш3!$A$129:$A$130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Аркуш3!$B$129:$B$130</c:f>
              <c:numCache>
                <c:formatCode>0.00%</c:formatCode>
                <c:ptCount val="2"/>
                <c:pt idx="0">
                  <c:v>5.9732234809474767E-2</c:v>
                </c:pt>
                <c:pt idx="1">
                  <c:v>2.9053420805998126E-2</c:v>
                </c:pt>
              </c:numCache>
            </c:numRef>
          </c:val>
        </c:ser>
        <c:ser>
          <c:idx val="1"/>
          <c:order val="1"/>
          <c:tx>
            <c:strRef>
              <c:f>Аркуш3!$C$128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Аркуш3!$A$129:$A$130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Аркуш3!$C$129:$C$130</c:f>
              <c:numCache>
                <c:formatCode>0.00%</c:formatCode>
                <c:ptCount val="2"/>
                <c:pt idx="0">
                  <c:v>0.171987641606591</c:v>
                </c:pt>
                <c:pt idx="1">
                  <c:v>0.18275538894095594</c:v>
                </c:pt>
              </c:numCache>
            </c:numRef>
          </c:val>
        </c:ser>
        <c:ser>
          <c:idx val="2"/>
          <c:order val="2"/>
          <c:tx>
            <c:strRef>
              <c:f>Аркуш3!$D$128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Аркуш3!$A$129:$A$130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Аркуш3!$D$129:$D$130</c:f>
              <c:numCache>
                <c:formatCode>0.00%</c:formatCode>
                <c:ptCount val="2"/>
                <c:pt idx="0">
                  <c:v>0.42739443872296601</c:v>
                </c:pt>
                <c:pt idx="1">
                  <c:v>0.3570759137769447</c:v>
                </c:pt>
              </c:numCache>
            </c:numRef>
          </c:val>
        </c:ser>
        <c:ser>
          <c:idx val="3"/>
          <c:order val="3"/>
          <c:tx>
            <c:strRef>
              <c:f>Аркуш3!$E$128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Аркуш3!$A$129:$A$130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Аркуш3!$E$129:$E$130</c:f>
              <c:numCache>
                <c:formatCode>0.00%</c:formatCode>
                <c:ptCount val="2"/>
                <c:pt idx="0">
                  <c:v>0.34089999999999998</c:v>
                </c:pt>
                <c:pt idx="1">
                  <c:v>0.43109999999999998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351616"/>
        <c:axId val="126168064"/>
        <c:axId val="0"/>
      </c:bar3DChart>
      <c:catAx>
        <c:axId val="126351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uk-UA"/>
          </a:p>
        </c:txPr>
        <c:crossAx val="126168064"/>
        <c:crosses val="autoZero"/>
        <c:auto val="1"/>
        <c:lblAlgn val="ctr"/>
        <c:lblOffset val="100"/>
        <c:noMultiLvlLbl val="0"/>
      </c:catAx>
      <c:valAx>
        <c:axId val="1261680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6351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4380-97B5-4C8A-BCC1-215CE0553947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96165-17C2-4883-BC3E-85CBE7C6F3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68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66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66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66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668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525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796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953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54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576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9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992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405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405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40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576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36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57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70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88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Поєднати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40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66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66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84366" y="3212976"/>
            <a:ext cx="843207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</a:t>
            </a:r>
            <a:r>
              <a:rPr lang="uk-UA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використання Інтернету українськими підлітками у 2020 році: результати дослідження у Львівській області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Марина Кл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іманська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Лариса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Климанська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Інна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Галецька</a:t>
            </a:r>
            <a:endParaRPr lang="en-US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04731" y="2012647"/>
            <a:ext cx="785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результатів досліджень поширення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Польщі та Україні, обмін досвідом у сфері місцевих стратегій профілактики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8-9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грудня 2021 р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54325" y="1643315"/>
            <a:ext cx="610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МІЖНАРОДНА НАУКОВО-ПРАКТИЧНА КОНФЕРЕНЦІЯ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" y="15042"/>
            <a:ext cx="9030543" cy="132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Інтернет і наше житт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24" y="4715889"/>
            <a:ext cx="3295669" cy="19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2"/>
          <p:cNvSpPr txBox="1">
            <a:spLocks/>
          </p:cNvSpPr>
          <p:nvPr/>
        </p:nvSpPr>
        <p:spPr>
          <a:xfrm>
            <a:off x="1259632" y="786680"/>
            <a:ext cx="7272808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Комунікатори</a:t>
            </a:r>
            <a:r>
              <a:rPr lang="en-US" sz="2800" b="1" dirty="0" smtClean="0"/>
              <a:t> </a:t>
            </a:r>
          </a:p>
          <a:p>
            <a:pPr marL="45720" indent="0" algn="ctr">
              <a:buNone/>
            </a:pPr>
            <a:r>
              <a:rPr lang="en-US" sz="2800" b="1" dirty="0" smtClean="0"/>
              <a:t>(WhatsApp, Messenger)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1174137"/>
              </p:ext>
            </p:extLst>
          </p:nvPr>
        </p:nvGraphicFramePr>
        <p:xfrm>
          <a:off x="1403648" y="2204864"/>
          <a:ext cx="7354931" cy="383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9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2"/>
          <p:cNvSpPr txBox="1">
            <a:spLocks/>
          </p:cNvSpPr>
          <p:nvPr/>
        </p:nvSpPr>
        <p:spPr>
          <a:xfrm>
            <a:off x="1536866" y="208813"/>
            <a:ext cx="6552728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Інтернет-ігри</a:t>
            </a:r>
            <a:r>
              <a:rPr lang="en-US" sz="2800" b="1" dirty="0" smtClean="0"/>
              <a:t> </a:t>
            </a:r>
          </a:p>
          <a:p>
            <a:pPr marL="45720" indent="0" algn="ctr">
              <a:buNone/>
            </a:pPr>
            <a:r>
              <a:rPr lang="en-US" sz="2800" b="1" dirty="0" smtClean="0"/>
              <a:t>(Minecraft…)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0781770"/>
              </p:ext>
            </p:extLst>
          </p:nvPr>
        </p:nvGraphicFramePr>
        <p:xfrm>
          <a:off x="1259632" y="1753446"/>
          <a:ext cx="7128792" cy="414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0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2"/>
          <p:cNvSpPr txBox="1">
            <a:spLocks/>
          </p:cNvSpPr>
          <p:nvPr/>
        </p:nvSpPr>
        <p:spPr>
          <a:xfrm>
            <a:off x="1475656" y="836409"/>
            <a:ext cx="6552728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Розважальні портали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uk-UA" sz="2400" b="1" dirty="0" smtClean="0"/>
              <a:t>(</a:t>
            </a:r>
            <a:r>
              <a:rPr lang="en-US" sz="2400" b="1" dirty="0" smtClean="0"/>
              <a:t>YouTube, </a:t>
            </a:r>
            <a:r>
              <a:rPr lang="en-US" sz="2400" b="1" dirty="0" err="1" smtClean="0"/>
              <a:t>TikTok</a:t>
            </a:r>
            <a:r>
              <a:rPr lang="en-US" sz="2400" b="1" dirty="0" smtClean="0"/>
              <a:t>, Instagram, Pinterest) </a:t>
            </a:r>
            <a:endParaRPr lang="uk-UA" sz="2400" b="1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2466822"/>
              </p:ext>
            </p:extLst>
          </p:nvPr>
        </p:nvGraphicFramePr>
        <p:xfrm>
          <a:off x="1331640" y="2132856"/>
          <a:ext cx="66967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0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ідзаголовок 2"/>
          <p:cNvSpPr txBox="1">
            <a:spLocks/>
          </p:cNvSpPr>
          <p:nvPr/>
        </p:nvSpPr>
        <p:spPr>
          <a:xfrm>
            <a:off x="1403648" y="836409"/>
            <a:ext cx="6552728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Перегляд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фільмів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серіалів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аніме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3295729"/>
              </p:ext>
            </p:extLst>
          </p:nvPr>
        </p:nvGraphicFramePr>
        <p:xfrm>
          <a:off x="1259632" y="1844824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0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2"/>
          <p:cNvSpPr txBox="1">
            <a:spLocks/>
          </p:cNvSpPr>
          <p:nvPr/>
        </p:nvSpPr>
        <p:spPr>
          <a:xfrm>
            <a:off x="1475656" y="836409"/>
            <a:ext cx="6552728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Сайти для дорослих </a:t>
            </a:r>
          </a:p>
          <a:p>
            <a:pPr marL="45720" indent="0" algn="ctr">
              <a:buNone/>
            </a:pPr>
            <a:r>
              <a:rPr lang="uk-UA" sz="2400" b="1" dirty="0" smtClean="0"/>
              <a:t>(порнографічні фільми, ігри для дорослих, азартні ігри в Інтернеті)</a:t>
            </a:r>
            <a:endParaRPr lang="uk-UA" sz="2400" b="1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3022651"/>
              </p:ext>
            </p:extLst>
          </p:nvPr>
        </p:nvGraphicFramePr>
        <p:xfrm>
          <a:off x="1259632" y="2420888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5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E-addictions </a:t>
            </a:r>
            <a:r>
              <a:rPr lang="ru-RU" sz="2800" dirty="0" smtClean="0"/>
              <a:t>(</a:t>
            </a:r>
            <a:r>
              <a:rPr lang="ru-RU" sz="2800" dirty="0" err="1" smtClean="0"/>
              <a:t>електронні</a:t>
            </a:r>
            <a:r>
              <a:rPr lang="ru-RU" sz="2800" dirty="0" smtClean="0"/>
              <a:t>=</a:t>
            </a:r>
            <a:r>
              <a:rPr lang="en-US" sz="2800" dirty="0" smtClean="0"/>
              <a:t>e-</a:t>
            </a:r>
            <a:r>
              <a:rPr lang="ru-RU" sz="2800" dirty="0" err="1" smtClean="0"/>
              <a:t>залежност</a:t>
            </a:r>
            <a:r>
              <a:rPr lang="uk-UA" sz="2800" dirty="0" smtClean="0"/>
              <a:t>і)</a:t>
            </a:r>
            <a:endParaRPr lang="uk-UA" sz="280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3"/>
          </p:nvPr>
        </p:nvSpPr>
        <p:spPr>
          <a:xfrm>
            <a:off x="323528" y="2492896"/>
            <a:ext cx="4608512" cy="2617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залежност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і (електронні залежності)</a:t>
            </a:r>
            <a:r>
              <a:rPr lang="uk-UA" sz="2400" dirty="0">
                <a:solidFill>
                  <a:schemeClr val="tx1"/>
                </a:solidFill>
              </a:rPr>
              <a:t> належать до групи </a:t>
            </a:r>
            <a:r>
              <a:rPr lang="uk-UA" sz="2400" dirty="0" err="1">
                <a:solidFill>
                  <a:schemeClr val="tx1"/>
                </a:solidFill>
              </a:rPr>
              <a:t>біхевіоральних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залежностей</a:t>
            </a:r>
            <a:r>
              <a:rPr lang="uk-UA" sz="2400" dirty="0">
                <a:solidFill>
                  <a:schemeClr val="tx1"/>
                </a:solidFill>
              </a:rPr>
              <a:t> і є </a:t>
            </a:r>
            <a:r>
              <a:rPr lang="uk-UA" sz="2400" dirty="0" err="1">
                <a:solidFill>
                  <a:schemeClr val="tx1"/>
                </a:solidFill>
              </a:rPr>
              <a:t>пов</a:t>
            </a:r>
            <a:r>
              <a:rPr lang="ru-RU" sz="2400" dirty="0">
                <a:solidFill>
                  <a:schemeClr val="tx1"/>
                </a:solidFill>
              </a:rPr>
              <a:t>’</a:t>
            </a:r>
            <a:r>
              <a:rPr lang="ru-RU" sz="2400" dirty="0" err="1">
                <a:solidFill>
                  <a:schemeClr val="tx1"/>
                </a:solidFill>
              </a:rPr>
              <a:t>язан</a:t>
            </a:r>
            <a:r>
              <a:rPr lang="uk-UA" sz="2400" dirty="0" err="1">
                <a:solidFill>
                  <a:schemeClr val="tx1"/>
                </a:solidFill>
              </a:rPr>
              <a:t>ими</a:t>
            </a:r>
            <a:r>
              <a:rPr lang="uk-UA" sz="2400" dirty="0">
                <a:solidFill>
                  <a:schemeClr val="tx1"/>
                </a:solidFill>
              </a:rPr>
              <a:t> з онлайн-активністю (онлайн-ігри, залежність від соціальних мереж тощо</a:t>
            </a:r>
            <a:r>
              <a:rPr lang="uk-UA" sz="2400" dirty="0" smtClean="0">
                <a:solidFill>
                  <a:schemeClr val="tx1"/>
                </a:solidFill>
              </a:rPr>
              <a:t>).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Internet addiction, illustration - Stock Image - F019/5622 - Science Photo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728794" cy="4479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3568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Торкаємося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/>
              <a:t>приблизно</a:t>
            </a:r>
            <a:r>
              <a:rPr lang="ru-RU" dirty="0"/>
              <a:t> 2600 </a:t>
            </a:r>
            <a:r>
              <a:rPr lang="ru-RU" dirty="0" err="1"/>
              <a:t>разів</a:t>
            </a:r>
            <a:r>
              <a:rPr lang="ru-RU" dirty="0"/>
              <a:t> на день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Перевіряємо</a:t>
            </a:r>
            <a:r>
              <a:rPr lang="ru-RU" dirty="0" smtClean="0"/>
              <a:t> - </a:t>
            </a:r>
            <a:r>
              <a:rPr lang="ru-RU" dirty="0"/>
              <a:t>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десять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дня.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/>
              <a:t>(та 50 % </a:t>
            </a:r>
            <a:r>
              <a:rPr lang="ru-RU" dirty="0" err="1"/>
              <a:t>молоді</a:t>
            </a:r>
            <a:r>
              <a:rPr lang="ru-RU" dirty="0"/>
              <a:t> від 18 до 24 </a:t>
            </a:r>
            <a:r>
              <a:rPr lang="ru-RU" dirty="0" err="1"/>
              <a:t>років</a:t>
            </a:r>
            <a:r>
              <a:rPr lang="ru-RU" dirty="0"/>
              <a:t>) </a:t>
            </a:r>
            <a:r>
              <a:rPr lang="ru-RU" dirty="0" err="1"/>
              <a:t>перевіряє</a:t>
            </a:r>
            <a:r>
              <a:rPr lang="ru-RU" dirty="0"/>
              <a:t> телефон </a:t>
            </a:r>
            <a:r>
              <a:rPr lang="ru-RU" dirty="0" err="1"/>
              <a:t>хоча</a:t>
            </a:r>
            <a:r>
              <a:rPr lang="ru-RU" dirty="0"/>
              <a:t> б один раз </a:t>
            </a:r>
            <a:r>
              <a:rPr lang="uk-UA" dirty="0"/>
              <a:t>посеред ночі.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40 </a:t>
            </a:r>
            <a:r>
              <a:rPr lang="ru-RU" dirty="0"/>
              <a:t>% з нас </a:t>
            </a:r>
            <a:r>
              <a:rPr lang="ru-RU" dirty="0" err="1"/>
              <a:t>радше</a:t>
            </a:r>
            <a:r>
              <a:rPr lang="ru-RU" dirty="0"/>
              <a:t> прожили б </a:t>
            </a:r>
            <a:r>
              <a:rPr lang="ru-RU" dirty="0" err="1"/>
              <a:t>цілий</a:t>
            </a:r>
            <a:r>
              <a:rPr lang="ru-RU" dirty="0"/>
              <a:t> день без </a:t>
            </a:r>
            <a:r>
              <a:rPr lang="ru-RU" dirty="0" smtClean="0"/>
              <a:t>голосу, </a:t>
            </a:r>
            <a:r>
              <a:rPr lang="ru-RU" dirty="0"/>
              <a:t>ніж без </a:t>
            </a:r>
            <a:r>
              <a:rPr lang="ru-RU" dirty="0" err="1"/>
              <a:t>мобільного</a:t>
            </a:r>
            <a:r>
              <a:rPr lang="ru-RU" dirty="0"/>
              <a:t>. </a:t>
            </a:r>
            <a:endParaRPr lang="ru-RU" dirty="0" smtClean="0"/>
          </a:p>
          <a:p>
            <a:pPr algn="r"/>
            <a:endParaRPr lang="uk-UA" dirty="0" smtClean="0"/>
          </a:p>
          <a:p>
            <a:pPr algn="r"/>
            <a:r>
              <a:rPr lang="en-US" dirty="0" smtClean="0"/>
              <a:t>”</a:t>
            </a:r>
            <a:r>
              <a:rPr lang="en-US" dirty="0"/>
              <a:t>Americans check their phones 80 times a day study.” </a:t>
            </a:r>
            <a:r>
              <a:rPr lang="en-US" dirty="0" err="1"/>
              <a:t>NYPost</a:t>
            </a:r>
            <a:r>
              <a:rPr lang="en-US" dirty="0"/>
              <a:t> 2017-11-08.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447301"/>
            <a:ext cx="3255845" cy="44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96007" y="372322"/>
            <a:ext cx="8152457" cy="89643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400" dirty="0" err="1" smtClean="0"/>
              <a:t>А.Гансен</a:t>
            </a:r>
            <a:r>
              <a:rPr lang="uk-UA" sz="2400" dirty="0" smtClean="0"/>
              <a:t> (2019, пер.2020): </a:t>
            </a:r>
            <a:r>
              <a:rPr lang="uk-UA" sz="2400" dirty="0" err="1" smtClean="0"/>
              <a:t>Інстамозок</a:t>
            </a:r>
            <a:r>
              <a:rPr lang="uk-UA" sz="2400" dirty="0" smtClean="0"/>
              <a:t>. Як екранна залежність призводить до стресів і депресії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116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7776864" cy="136815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 smtClean="0"/>
              <a:t>Р.Браун</a:t>
            </a:r>
            <a:r>
              <a:rPr lang="uk-UA" sz="2800" b="1" dirty="0" smtClean="0"/>
              <a:t> (1993)-</a:t>
            </a:r>
            <a:r>
              <a:rPr lang="ru-RU" sz="2800" b="1" dirty="0" err="1" smtClean="0"/>
              <a:t>М.Гріффітс</a:t>
            </a:r>
            <a:r>
              <a:rPr lang="ru-RU" sz="2800" b="1" dirty="0" smtClean="0"/>
              <a:t> (2005)</a:t>
            </a:r>
            <a:r>
              <a:rPr lang="uk-UA" sz="2800" b="1" dirty="0" smtClean="0"/>
              <a:t>: універсальні компоненти </a:t>
            </a:r>
            <a:r>
              <a:rPr lang="uk-UA" sz="2800" b="1" dirty="0" err="1" smtClean="0"/>
              <a:t>адикції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11560" y="2420888"/>
            <a:ext cx="3816424" cy="30963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/>
              <a:t>salience </a:t>
            </a:r>
            <a:r>
              <a:rPr lang="en-US" dirty="0"/>
              <a:t>(</a:t>
            </a:r>
            <a:r>
              <a:rPr lang="uk-UA" dirty="0" smtClean="0"/>
              <a:t>особливість, «</a:t>
            </a:r>
            <a:r>
              <a:rPr lang="uk-UA" dirty="0" err="1" smtClean="0"/>
              <a:t>надцінність</a:t>
            </a:r>
            <a:r>
              <a:rPr lang="uk-UA" dirty="0" smtClean="0"/>
              <a:t>»),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euphoria (</a:t>
            </a:r>
            <a:r>
              <a:rPr lang="uk-UA" dirty="0" smtClean="0"/>
              <a:t>ейфорія</a:t>
            </a:r>
            <a:r>
              <a:rPr lang="uk-UA" dirty="0"/>
              <a:t>),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tolerance (</a:t>
            </a:r>
            <a:r>
              <a:rPr lang="uk-UA" dirty="0" smtClean="0"/>
              <a:t>зростання толерантності),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withdrawal </a:t>
            </a:r>
            <a:r>
              <a:rPr lang="en-US" dirty="0"/>
              <a:t>symptoms (</a:t>
            </a:r>
            <a:r>
              <a:rPr lang="uk-UA" dirty="0" smtClean="0"/>
              <a:t>симптоми відміни),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conflict </a:t>
            </a:r>
            <a:r>
              <a:rPr lang="en-US" dirty="0"/>
              <a:t>(</a:t>
            </a:r>
            <a:r>
              <a:rPr lang="uk-UA" dirty="0" smtClean="0"/>
              <a:t>конфлікт </a:t>
            </a:r>
            <a:r>
              <a:rPr lang="uk-UA" dirty="0"/>
              <a:t>с </a:t>
            </a:r>
            <a:r>
              <a:rPr lang="uk-UA" dirty="0" smtClean="0"/>
              <a:t>оточуючими і самим собою),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relapse </a:t>
            </a:r>
            <a:r>
              <a:rPr lang="en-US" dirty="0"/>
              <a:t>(</a:t>
            </a:r>
            <a:r>
              <a:rPr lang="uk-UA" dirty="0"/>
              <a:t>рецидив). 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4781204" y="1844824"/>
            <a:ext cx="4104456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err="1" smtClean="0">
                <a:solidFill>
                  <a:srgbClr val="7030A0"/>
                </a:solidFill>
              </a:rPr>
              <a:t>М.Гріффітс</a:t>
            </a:r>
            <a:r>
              <a:rPr lang="uk-UA" b="1" dirty="0" smtClean="0">
                <a:solidFill>
                  <a:srgbClr val="7030A0"/>
                </a:solidFill>
              </a:rPr>
              <a:t> (2005)</a:t>
            </a:r>
          </a:p>
          <a:p>
            <a:pPr marL="285750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alience (</a:t>
            </a:r>
            <a:r>
              <a:rPr lang="uk-UA" dirty="0" err="1" smtClean="0"/>
              <a:t>надцінність</a:t>
            </a:r>
            <a:r>
              <a:rPr lang="uk-UA" dirty="0" smtClean="0"/>
              <a:t>),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Mood modification </a:t>
            </a:r>
            <a:r>
              <a:rPr lang="en-US" dirty="0" smtClean="0"/>
              <a:t>(</a:t>
            </a:r>
            <a:r>
              <a:rPr lang="ru-RU" dirty="0" err="1" smtClean="0"/>
              <a:t>зміна</a:t>
            </a:r>
            <a:r>
              <a:rPr lang="ru-RU" dirty="0" smtClean="0"/>
              <a:t> настрою</a:t>
            </a:r>
            <a:r>
              <a:rPr lang="uk-UA" dirty="0" smtClean="0"/>
              <a:t>), </a:t>
            </a:r>
          </a:p>
          <a:p>
            <a:pPr marL="285750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olerance (</a:t>
            </a:r>
            <a:r>
              <a:rPr lang="uk-UA" dirty="0" smtClean="0"/>
              <a:t>зростання толерантності), </a:t>
            </a:r>
          </a:p>
          <a:p>
            <a:pPr marL="285750" indent="-285750">
              <a:buFontTx/>
              <a:buChar char="-"/>
            </a:pPr>
            <a:r>
              <a:rPr lang="en-US" dirty="0"/>
              <a:t>W</a:t>
            </a:r>
            <a:r>
              <a:rPr lang="en-US" dirty="0" smtClean="0"/>
              <a:t>ithdrawal </a:t>
            </a:r>
            <a:r>
              <a:rPr lang="en-US" dirty="0"/>
              <a:t>symptoms (</a:t>
            </a:r>
            <a:r>
              <a:rPr lang="uk-UA" dirty="0" smtClean="0"/>
              <a:t>симптоми відміни), </a:t>
            </a:r>
          </a:p>
          <a:p>
            <a:pPr marL="285750" indent="-2857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onflict </a:t>
            </a:r>
            <a:r>
              <a:rPr lang="en-US" dirty="0"/>
              <a:t>(</a:t>
            </a:r>
            <a:r>
              <a:rPr lang="uk-UA" dirty="0" smtClean="0"/>
              <a:t>конфлікт </a:t>
            </a:r>
            <a:r>
              <a:rPr lang="uk-UA" dirty="0"/>
              <a:t>с </a:t>
            </a:r>
            <a:r>
              <a:rPr lang="uk-UA" dirty="0" smtClean="0"/>
              <a:t>оточуючими і самим собою), </a:t>
            </a:r>
          </a:p>
          <a:p>
            <a:pPr marL="285750" indent="-28575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elapse </a:t>
            </a:r>
            <a:r>
              <a:rPr lang="en-US" dirty="0"/>
              <a:t>(</a:t>
            </a:r>
            <a:r>
              <a:rPr lang="uk-UA" dirty="0"/>
              <a:t>рецидив). </a:t>
            </a:r>
          </a:p>
        </p:txBody>
      </p:sp>
      <p:sp>
        <p:nvSpPr>
          <p:cNvPr id="2" name="Стрілка вправо 1"/>
          <p:cNvSpPr/>
          <p:nvPr/>
        </p:nvSpPr>
        <p:spPr>
          <a:xfrm flipV="1">
            <a:off x="4427984" y="3717032"/>
            <a:ext cx="35322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72" y="404664"/>
            <a:ext cx="8748464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Д</a:t>
            </a:r>
            <a:r>
              <a:rPr lang="uk-UA" sz="2400" dirty="0" err="1" smtClean="0"/>
              <a:t>іагностичні</a:t>
            </a:r>
            <a:r>
              <a:rPr lang="uk-UA" sz="2400" dirty="0" smtClean="0"/>
              <a:t> критерії ігрової інтернет-залежності за </a:t>
            </a:r>
            <a:r>
              <a:rPr lang="en-US" sz="2400" dirty="0" smtClean="0"/>
              <a:t>DSM-V (APA, 2013)</a:t>
            </a:r>
            <a:br>
              <a:rPr lang="en-US" sz="2400" dirty="0" smtClean="0"/>
            </a:br>
            <a:endParaRPr lang="uk-UA" sz="2400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79512" y="1340768"/>
            <a:ext cx="8856984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uk-UA" sz="1600" dirty="0">
                <a:solidFill>
                  <a:schemeClr val="tx1"/>
                </a:solidFill>
              </a:rPr>
              <a:t>Постійне та повторюване використання Інтернету для участі в іграх, часто з іншими гравцями, що призводить до клінічно значущих наслідків або </a:t>
            </a:r>
            <a:r>
              <a:rPr lang="uk-UA" sz="1600" dirty="0" err="1">
                <a:solidFill>
                  <a:schemeClr val="tx1"/>
                </a:solidFill>
              </a:rPr>
              <a:t>дистресу</a:t>
            </a:r>
            <a:r>
              <a:rPr lang="uk-UA" sz="1600" dirty="0">
                <a:solidFill>
                  <a:schemeClr val="tx1"/>
                </a:solidFill>
              </a:rPr>
              <a:t>, про що свідчить відповідність п’яти (або більше) критеріям протягом 12 місяців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accent1"/>
                </a:solidFill>
              </a:rPr>
              <a:t>Захоплення </a:t>
            </a:r>
            <a:r>
              <a:rPr lang="uk-UA" sz="1600" dirty="0">
                <a:solidFill>
                  <a:schemeClr val="accent1"/>
                </a:solidFill>
              </a:rPr>
              <a:t>іграми (Людина думає про попередню гру чи перебуває в очікуванні наступної; онлайн-ігри стають домінуючою діяльністю в повсякденному житті)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accent1"/>
                </a:solidFill>
              </a:rPr>
              <a:t>Переживання </a:t>
            </a:r>
            <a:r>
              <a:rPr lang="uk-UA" sz="1600" dirty="0">
                <a:solidFill>
                  <a:schemeClr val="accent1"/>
                </a:solidFill>
              </a:rPr>
              <a:t>синдрому відміни, коли онлайн-ігри є недоступними. Ці симптоми як правило описуються як дратівливість, тривога чи сум) </a:t>
            </a:r>
            <a:r>
              <a:rPr lang="uk-UA" sz="16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accent1"/>
                </a:solidFill>
              </a:rPr>
              <a:t>Толерантність </a:t>
            </a:r>
            <a:r>
              <a:rPr lang="uk-UA" sz="1600" dirty="0">
                <a:solidFill>
                  <a:schemeClr val="accent1"/>
                </a:solidFill>
              </a:rPr>
              <a:t>– потреба збільшити час гри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accent1"/>
                </a:solidFill>
              </a:rPr>
              <a:t>Невдалі </a:t>
            </a:r>
            <a:r>
              <a:rPr lang="uk-UA" sz="1600" dirty="0">
                <a:solidFill>
                  <a:schemeClr val="accent1"/>
                </a:solidFill>
              </a:rPr>
              <a:t>спроби контролювати участь в онлайн іграх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tx1"/>
                </a:solidFill>
              </a:rPr>
              <a:t>Втрата </a:t>
            </a:r>
            <a:r>
              <a:rPr lang="uk-UA" sz="1600" dirty="0">
                <a:solidFill>
                  <a:schemeClr val="tx1"/>
                </a:solidFill>
              </a:rPr>
              <a:t>інтересу до попередніх хобі і розваг як наслідок захопленості інтернет-іграми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accent1"/>
                </a:solidFill>
              </a:rPr>
              <a:t>Продовження </a:t>
            </a:r>
            <a:r>
              <a:rPr lang="uk-UA" sz="1600" dirty="0">
                <a:solidFill>
                  <a:schemeClr val="accent1"/>
                </a:solidFill>
              </a:rPr>
              <a:t>надмірного використання </a:t>
            </a:r>
            <a:r>
              <a:rPr lang="uk-UA" sz="1600" dirty="0" smtClean="0">
                <a:solidFill>
                  <a:schemeClr val="accent1"/>
                </a:solidFill>
              </a:rPr>
              <a:t>ігор, </a:t>
            </a:r>
            <a:r>
              <a:rPr lang="uk-UA" sz="1600" dirty="0">
                <a:solidFill>
                  <a:schemeClr val="accent1"/>
                </a:solidFill>
              </a:rPr>
              <a:t>не зважаючи на виникнення психосоціальних проблем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tx1"/>
                </a:solidFill>
              </a:rPr>
              <a:t>Обман </a:t>
            </a:r>
            <a:r>
              <a:rPr lang="uk-UA" sz="1600" dirty="0">
                <a:solidFill>
                  <a:schemeClr val="tx1"/>
                </a:solidFill>
              </a:rPr>
              <a:t>членів сім’ї, лікарів або інших осіб щодо кількості/тривало гри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accent1"/>
                </a:solidFill>
              </a:rPr>
              <a:t>Використання </a:t>
            </a:r>
            <a:r>
              <a:rPr lang="uk-UA" sz="1600" dirty="0" smtClean="0">
                <a:solidFill>
                  <a:schemeClr val="accent1"/>
                </a:solidFill>
              </a:rPr>
              <a:t>інтернет-ігор </a:t>
            </a:r>
            <a:r>
              <a:rPr lang="uk-UA" sz="1600" dirty="0">
                <a:solidFill>
                  <a:schemeClr val="accent1"/>
                </a:solidFill>
              </a:rPr>
              <a:t>щоб уникнути чи покращити поганий настрій	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chemeClr val="tx1"/>
                </a:solidFill>
              </a:rPr>
              <a:t>Загроза </a:t>
            </a:r>
            <a:r>
              <a:rPr lang="uk-UA" sz="1600" dirty="0">
                <a:solidFill>
                  <a:schemeClr val="tx1"/>
                </a:solidFill>
              </a:rPr>
              <a:t>або втрата </a:t>
            </a:r>
            <a:r>
              <a:rPr lang="uk-UA" sz="1600" dirty="0" smtClean="0">
                <a:solidFill>
                  <a:schemeClr val="tx1"/>
                </a:solidFill>
              </a:rPr>
              <a:t>важливих </a:t>
            </a:r>
            <a:r>
              <a:rPr lang="uk-UA" sz="1600" dirty="0">
                <a:solidFill>
                  <a:schemeClr val="tx1"/>
                </a:solidFill>
              </a:rPr>
              <a:t>стосунків, роботи або навчальних/кар’єрних можливостей через участь в інтернет-іграх </a:t>
            </a:r>
          </a:p>
        </p:txBody>
      </p:sp>
    </p:spTree>
    <p:extLst>
      <p:ext uri="{BB962C8B-B14F-4D97-AF65-F5344CB8AC3E}">
        <p14:creationId xmlns:p14="http://schemas.microsoft.com/office/powerpoint/2010/main" val="442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Перелік </a:t>
            </a:r>
            <a:r>
              <a:rPr lang="uk-UA" dirty="0" err="1" smtClean="0"/>
              <a:t>методик</a:t>
            </a:r>
            <a:r>
              <a:rPr lang="uk-UA" dirty="0" smtClean="0"/>
              <a:t>: 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1798141"/>
              </p:ext>
            </p:extLst>
          </p:nvPr>
        </p:nvGraphicFramePr>
        <p:xfrm>
          <a:off x="971600" y="1916832"/>
          <a:ext cx="777686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Перелік </a:t>
                      </a:r>
                      <a:r>
                        <a:rPr lang="uk-UA" dirty="0" err="1" smtClean="0"/>
                        <a:t>методик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Відповідність критеріям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Скорочена шкала інтернет розладу - </a:t>
                      </a:r>
                      <a:r>
                        <a:rPr lang="en-US" dirty="0" smtClean="0"/>
                        <a:t>Internet Disorder Scale–Short Form (IDS9-SF)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Pontes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Griffiths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2016)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Побудована на основі критеріїв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DSM-V</a:t>
                      </a:r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Скорочена шкала ігрового</a:t>
                      </a:r>
                      <a:r>
                        <a:rPr lang="uk-UA" baseline="0" dirty="0" smtClean="0"/>
                        <a:t> інтернет-розладу - </a:t>
                      </a:r>
                      <a:r>
                        <a:rPr lang="en-US" dirty="0" smtClean="0"/>
                        <a:t>The Internet Gaming Disorder Scale–Short-Form (IGDS9-SF)(Pontes &amp; Griffiths, 2016)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Відповідність критеріям  </a:t>
                      </a:r>
                      <a:r>
                        <a:rPr lang="en-US" dirty="0" smtClean="0"/>
                        <a:t>DSM-V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Бергенська</a:t>
                      </a:r>
                      <a:r>
                        <a:rPr lang="uk-UA" dirty="0" smtClean="0"/>
                        <a:t> шкала залежності</a:t>
                      </a:r>
                      <a:r>
                        <a:rPr lang="uk-UA" baseline="0" dirty="0" smtClean="0"/>
                        <a:t> від соціальних мереж (</a:t>
                      </a:r>
                      <a:r>
                        <a:rPr lang="en-US" dirty="0" smtClean="0"/>
                        <a:t>Bergen Social Media Addiction Scale (</a:t>
                      </a:r>
                      <a:r>
                        <a:rPr lang="en-US" dirty="0" err="1" smtClean="0"/>
                        <a:t>S.Andreassen</a:t>
                      </a:r>
                      <a:r>
                        <a:rPr lang="en-US" dirty="0" smtClean="0"/>
                        <a:t>,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Відповідність  </a:t>
                      </a:r>
                      <a:r>
                        <a:rPr lang="uk-UA" baseline="0" dirty="0" smtClean="0"/>
                        <a:t>критеріям  залежності за </a:t>
                      </a:r>
                      <a:r>
                        <a:rPr lang="uk-UA" baseline="0" dirty="0" err="1" smtClean="0"/>
                        <a:t>М.Гріффітсом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Шкала</a:t>
                      </a:r>
                      <a:r>
                        <a:rPr lang="uk-UA" baseline="0" dirty="0" smtClean="0"/>
                        <a:t> залежності від смартфону- </a:t>
                      </a:r>
                      <a:r>
                        <a:rPr lang="en-US" dirty="0" smtClean="0"/>
                        <a:t>Smartphone Application-Based Addiction Scale (</a:t>
                      </a:r>
                      <a:r>
                        <a:rPr lang="en-US" dirty="0" err="1" smtClean="0"/>
                        <a:t>Csibi</a:t>
                      </a:r>
                      <a:r>
                        <a:rPr lang="en-US" dirty="0" smtClean="0"/>
                        <a:t> et al., 2016)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Відповідність</a:t>
                      </a:r>
                      <a:r>
                        <a:rPr lang="ru-RU" dirty="0" smtClean="0"/>
                        <a:t>  </a:t>
                      </a:r>
                      <a:r>
                        <a:rPr lang="ru-RU" dirty="0" err="1" smtClean="0"/>
                        <a:t>критеріям</a:t>
                      </a:r>
                      <a:r>
                        <a:rPr lang="ru-RU" dirty="0" smtClean="0"/>
                        <a:t>  </a:t>
                      </a:r>
                      <a:r>
                        <a:rPr lang="ru-RU" dirty="0" err="1" smtClean="0"/>
                        <a:t>залежності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М.Гріффітсом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4922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Інтернет залежність?</a:t>
            </a:r>
            <a:endParaRPr lang="uk-UA" dirty="0"/>
          </a:p>
        </p:txBody>
      </p:sp>
      <p:pic>
        <p:nvPicPr>
          <p:cNvPr id="3074" name="Picture 2" descr="https://netaddiction.ru/wp-content/uploads/2016/02/addiction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760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2400" dirty="0" smtClean="0"/>
              <a:t>Скорочена шкала Інтернет розладу </a:t>
            </a:r>
            <a:r>
              <a:rPr lang="en-US" sz="2400" dirty="0" smtClean="0"/>
              <a:t>(IDS9-SF) (Pontes</a:t>
            </a:r>
            <a:r>
              <a:rPr lang="uk-UA" sz="2400" dirty="0" smtClean="0"/>
              <a:t> </a:t>
            </a:r>
            <a:r>
              <a:rPr lang="uk-UA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Griffiths</a:t>
            </a:r>
            <a:r>
              <a:rPr lang="uk-UA" sz="2400" dirty="0" smtClean="0"/>
              <a:t> , 2016</a:t>
            </a:r>
            <a:r>
              <a:rPr lang="en-US" sz="2400" dirty="0" smtClean="0"/>
              <a:t>)</a:t>
            </a:r>
            <a:endParaRPr lang="uk-UA" sz="24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7924180"/>
              </p:ext>
            </p:extLst>
          </p:nvPr>
        </p:nvGraphicFramePr>
        <p:xfrm>
          <a:off x="683568" y="1484784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96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76064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  <a:defRPr/>
            </a:pPr>
            <a:r>
              <a:rPr lang="uk-UA" sz="2400" dirty="0" smtClean="0"/>
              <a:t>Скорочена шкала Інтернет розладу </a:t>
            </a:r>
            <a:r>
              <a:rPr lang="en-US" sz="2400" dirty="0" smtClean="0"/>
              <a:t>(IDS9-SF) (Pontes</a:t>
            </a:r>
            <a:r>
              <a:rPr lang="uk-UA" sz="2400" dirty="0" smtClean="0"/>
              <a:t> </a:t>
            </a:r>
            <a:r>
              <a:rPr lang="uk-UA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Griffiths</a:t>
            </a:r>
            <a:r>
              <a:rPr lang="uk-UA" sz="2400" dirty="0" smtClean="0"/>
              <a:t> , 2016</a:t>
            </a:r>
            <a:r>
              <a:rPr lang="en-US" sz="2400" dirty="0" smtClean="0"/>
              <a:t>)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1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11560" y="148478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t">
              <a:buFont typeface="Arial" panose="020B0604020202020204" pitchFamily="34" charset="0"/>
              <a:buChar char="•"/>
            </a:pPr>
            <a:r>
              <a:rPr lang="uk-UA" dirty="0"/>
              <a:t>Критерієм залежності є відповідь на 5 і більше питань «Дуже часто» (5) – 18 підлітків (0,88%) </a:t>
            </a:r>
            <a:endParaRPr lang="uk-UA" dirty="0" smtClean="0"/>
          </a:p>
          <a:p>
            <a:pPr marL="342900" lvl="0" indent="-342900" fontAlgn="t">
              <a:buFont typeface="Arial" panose="020B0604020202020204" pitchFamily="34" charset="0"/>
              <a:buChar char="•"/>
            </a:pPr>
            <a:r>
              <a:rPr lang="uk-UA" dirty="0" smtClean="0"/>
              <a:t>Якщо </a:t>
            </a:r>
            <a:r>
              <a:rPr lang="uk-UA" dirty="0"/>
              <a:t>5 і більше на «Часто» і «Дуже часто» - 59 осіб (2,89%)</a:t>
            </a:r>
            <a:endParaRPr lang="ru-RU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7388080"/>
              </p:ext>
            </p:extLst>
          </p:nvPr>
        </p:nvGraphicFramePr>
        <p:xfrm>
          <a:off x="1192212" y="2636912"/>
          <a:ext cx="6620147" cy="361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16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760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2500" dirty="0" smtClean="0"/>
              <a:t>Скорочена шкала ігрового Інтернет розладу </a:t>
            </a:r>
            <a:r>
              <a:rPr lang="en-US" sz="2500" dirty="0" smtClean="0"/>
              <a:t>(IDS9-SF) (Pontes</a:t>
            </a:r>
            <a:r>
              <a:rPr lang="uk-UA" sz="2500" dirty="0" smtClean="0"/>
              <a:t> </a:t>
            </a:r>
            <a:r>
              <a:rPr lang="uk-UA" sz="2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500" dirty="0" smtClean="0">
                <a:effectLst/>
              </a:rPr>
              <a:t> </a:t>
            </a:r>
            <a:r>
              <a:rPr lang="en-US" sz="2500" dirty="0" smtClean="0"/>
              <a:t>Griffiths</a:t>
            </a:r>
            <a:r>
              <a:rPr lang="uk-UA" sz="2500" dirty="0" smtClean="0"/>
              <a:t> , 2016</a:t>
            </a:r>
            <a:r>
              <a:rPr lang="en-US" sz="2500" dirty="0" smtClean="0"/>
              <a:t>)</a:t>
            </a:r>
            <a:endParaRPr lang="uk-UA" sz="25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1489072"/>
              </p:ext>
            </p:extLst>
          </p:nvPr>
        </p:nvGraphicFramePr>
        <p:xfrm>
          <a:off x="467544" y="1700808"/>
          <a:ext cx="8064896" cy="46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3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760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2500" dirty="0" smtClean="0"/>
              <a:t>Скорочена шкала ігрового Інтернет розладу </a:t>
            </a:r>
            <a:r>
              <a:rPr lang="en-US" sz="2500" dirty="0" smtClean="0"/>
              <a:t>(IDS9-SF) (Pontes</a:t>
            </a:r>
            <a:r>
              <a:rPr lang="uk-UA" sz="2500" dirty="0" smtClean="0"/>
              <a:t> </a:t>
            </a:r>
            <a:r>
              <a:rPr lang="uk-UA" sz="2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500" dirty="0" smtClean="0">
                <a:effectLst/>
              </a:rPr>
              <a:t> </a:t>
            </a:r>
            <a:r>
              <a:rPr lang="en-US" sz="2500" dirty="0" smtClean="0"/>
              <a:t>Griffiths</a:t>
            </a:r>
            <a:r>
              <a:rPr lang="uk-UA" sz="2500" dirty="0" smtClean="0"/>
              <a:t> , 2016</a:t>
            </a:r>
            <a:r>
              <a:rPr lang="en-US" sz="2500" dirty="0" smtClean="0"/>
              <a:t>)</a:t>
            </a:r>
            <a:endParaRPr lang="uk-UA" sz="25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99592" y="15567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t">
              <a:buFont typeface="Arial" panose="020B0604020202020204" pitchFamily="34" charset="0"/>
              <a:buChar char="•"/>
            </a:pPr>
            <a:r>
              <a:rPr lang="uk-UA" dirty="0"/>
              <a:t>Критерієм </a:t>
            </a:r>
            <a:r>
              <a:rPr lang="uk-UA" dirty="0" smtClean="0"/>
              <a:t>залежності (</a:t>
            </a:r>
            <a:r>
              <a:rPr lang="en-US" dirty="0" smtClean="0"/>
              <a:t>cut-off=32 </a:t>
            </a:r>
            <a:r>
              <a:rPr lang="ru-RU" dirty="0" err="1" smtClean="0"/>
              <a:t>бали</a:t>
            </a:r>
            <a:r>
              <a:rPr lang="ru-RU" dirty="0" smtClean="0"/>
              <a:t>*)</a:t>
            </a:r>
            <a:r>
              <a:rPr lang="uk-UA" dirty="0" smtClean="0"/>
              <a:t> є 39 осіб (1,9%) </a:t>
            </a:r>
          </a:p>
          <a:p>
            <a:pPr marL="342900" lvl="0" indent="-342900" fontAlgn="t">
              <a:buFont typeface="Arial" panose="020B0604020202020204" pitchFamily="34" charset="0"/>
              <a:buChar char="•"/>
            </a:pPr>
            <a:r>
              <a:rPr lang="uk-UA" dirty="0" smtClean="0"/>
              <a:t>Якщо </a:t>
            </a:r>
            <a:r>
              <a:rPr lang="uk-UA" dirty="0"/>
              <a:t>5 і більше на «Часто» і «Дуже часто» - </a:t>
            </a:r>
            <a:r>
              <a:rPr lang="uk-UA" dirty="0" smtClean="0"/>
              <a:t>51 особа </a:t>
            </a:r>
            <a:r>
              <a:rPr lang="uk-UA" dirty="0"/>
              <a:t>(</a:t>
            </a:r>
            <a:r>
              <a:rPr lang="uk-UA" dirty="0" smtClean="0"/>
              <a:t>2,5%)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251520" y="616530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* </a:t>
            </a:r>
            <a:r>
              <a:rPr lang="en-US" sz="1000" dirty="0" smtClean="0"/>
              <a:t>Qin </a:t>
            </a:r>
            <a:r>
              <a:rPr lang="en-US" sz="1000" dirty="0"/>
              <a:t>L, Cheng L, Hu M, Liu Q, Tong J, </a:t>
            </a:r>
            <a:r>
              <a:rPr lang="en-US" sz="1000" dirty="0" err="1"/>
              <a:t>Hao</a:t>
            </a:r>
            <a:r>
              <a:rPr lang="en-US" sz="1000" dirty="0"/>
              <a:t> W, Luo T and Liao Y (2020) Clarification of the Cut-off Score for Nine-Item Internet Gaming Disorder Scale–Short Form (IGDS9-SF) in a Chinese Context. </a:t>
            </a:r>
            <a:r>
              <a:rPr lang="en-US" sz="1000" i="1" dirty="0"/>
              <a:t>Front. Psychiatry</a:t>
            </a:r>
            <a:r>
              <a:rPr lang="en-US" sz="1000" dirty="0"/>
              <a:t> 11:470. </a:t>
            </a:r>
            <a:r>
              <a:rPr lang="en-US" sz="1000" dirty="0" err="1"/>
              <a:t>doi</a:t>
            </a:r>
            <a:r>
              <a:rPr lang="en-US" sz="1000" dirty="0"/>
              <a:t>: 10.3389/fpsyt.2020.00470</a:t>
            </a:r>
            <a:endParaRPr lang="uk-UA" sz="10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quarter" idx="13"/>
          </p:nvPr>
        </p:nvGraphicFramePr>
        <p:xfrm>
          <a:off x="1335088" y="2336800"/>
          <a:ext cx="6400800" cy="383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3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108012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err="1"/>
              <a:t>Бергенська</a:t>
            </a:r>
            <a:r>
              <a:rPr lang="uk-UA" sz="2400" dirty="0"/>
              <a:t> шкала залежності від соціальних </a:t>
            </a:r>
            <a:r>
              <a:rPr lang="uk-UA" sz="2400" dirty="0" smtClean="0"/>
              <a:t>мереж</a:t>
            </a:r>
            <a:r>
              <a:rPr lang="en-US" sz="2400" dirty="0" smtClean="0"/>
              <a:t> (</a:t>
            </a:r>
            <a:r>
              <a:rPr lang="en-US" sz="2400" dirty="0" err="1"/>
              <a:t>S.Andreassen</a:t>
            </a:r>
            <a:r>
              <a:rPr lang="en-US" sz="2400" dirty="0"/>
              <a:t>, 2016</a:t>
            </a:r>
            <a:r>
              <a:rPr lang="en-US" sz="2400" dirty="0" smtClean="0"/>
              <a:t>)</a:t>
            </a:r>
            <a:endParaRPr lang="uk-UA" sz="2400" dirty="0"/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3868682"/>
              </p:ext>
            </p:extLst>
          </p:nvPr>
        </p:nvGraphicFramePr>
        <p:xfrm>
          <a:off x="395536" y="1628800"/>
          <a:ext cx="8496944" cy="45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108012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err="1"/>
              <a:t>Бергенська</a:t>
            </a:r>
            <a:r>
              <a:rPr lang="uk-UA" sz="2400" dirty="0"/>
              <a:t> шкала залежності від соціальних </a:t>
            </a:r>
            <a:r>
              <a:rPr lang="uk-UA" sz="2400" dirty="0" smtClean="0"/>
              <a:t>мереж</a:t>
            </a:r>
            <a:r>
              <a:rPr lang="en-US" sz="2400" dirty="0" smtClean="0"/>
              <a:t> (</a:t>
            </a:r>
            <a:r>
              <a:rPr lang="en-US" sz="2400" dirty="0" err="1"/>
              <a:t>S.Andreassen</a:t>
            </a:r>
            <a:r>
              <a:rPr lang="en-US" sz="2400" dirty="0"/>
              <a:t>, 2016</a:t>
            </a:r>
            <a:r>
              <a:rPr lang="en-US" sz="2400" dirty="0" smtClean="0"/>
              <a:t>)</a:t>
            </a: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99592" y="134076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t">
              <a:buFont typeface="Arial" panose="020B0604020202020204" pitchFamily="34" charset="0"/>
              <a:buChar char="•"/>
            </a:pPr>
            <a:r>
              <a:rPr lang="ru-RU" dirty="0" err="1"/>
              <a:t>Якщо</a:t>
            </a:r>
            <a:r>
              <a:rPr lang="ru-RU" dirty="0"/>
              <a:t> 5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«Часто</a:t>
            </a:r>
            <a:r>
              <a:rPr lang="ru-RU" dirty="0"/>
              <a:t>» і «Дуже часто» - </a:t>
            </a:r>
            <a:r>
              <a:rPr lang="ru-RU" dirty="0" smtClean="0"/>
              <a:t>59 </a:t>
            </a:r>
            <a:r>
              <a:rPr lang="ru-RU" dirty="0"/>
              <a:t>особа (</a:t>
            </a:r>
            <a:r>
              <a:rPr lang="ru-RU" dirty="0" smtClean="0"/>
              <a:t>2,89%)</a:t>
            </a:r>
            <a:endParaRPr lang="uk-UA" dirty="0" smtClean="0"/>
          </a:p>
          <a:p>
            <a:pPr marL="342900" lvl="0" indent="-342900" fontAlgn="t">
              <a:buFont typeface="Arial" panose="020B0604020202020204" pitchFamily="34" charset="0"/>
              <a:buChar char="•"/>
            </a:pPr>
            <a:r>
              <a:rPr lang="uk-UA" dirty="0" smtClean="0"/>
              <a:t>Критерій ризикованого використання (</a:t>
            </a:r>
            <a:r>
              <a:rPr lang="en-US" dirty="0" smtClean="0"/>
              <a:t>cut-off=</a:t>
            </a:r>
            <a:r>
              <a:rPr lang="uk-UA" dirty="0" smtClean="0"/>
              <a:t>19</a:t>
            </a:r>
            <a:r>
              <a:rPr lang="en-US" dirty="0" smtClean="0"/>
              <a:t> </a:t>
            </a:r>
            <a:r>
              <a:rPr lang="ru-RU" dirty="0" err="1" smtClean="0"/>
              <a:t>бали</a:t>
            </a:r>
            <a:r>
              <a:rPr lang="ru-RU" dirty="0" smtClean="0"/>
              <a:t>*)</a:t>
            </a:r>
            <a:r>
              <a:rPr lang="uk-UA" dirty="0" smtClean="0"/>
              <a:t> є 287 підлітків (14,08%)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67544" y="62373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*</a:t>
            </a:r>
            <a:r>
              <a:rPr lang="en-US" sz="1000" dirty="0" err="1" smtClean="0"/>
              <a:t>Bányai</a:t>
            </a:r>
            <a:r>
              <a:rPr lang="en-US" sz="1000" dirty="0" smtClean="0"/>
              <a:t> </a:t>
            </a:r>
            <a:r>
              <a:rPr lang="en-US" sz="1000" dirty="0"/>
              <a:t>F, </a:t>
            </a:r>
            <a:r>
              <a:rPr lang="en-US" sz="1000" dirty="0" err="1"/>
              <a:t>Zsila</a:t>
            </a:r>
            <a:r>
              <a:rPr lang="en-US" sz="1000" dirty="0"/>
              <a:t> Á, </a:t>
            </a:r>
            <a:r>
              <a:rPr lang="en-US" sz="1000" dirty="0" err="1"/>
              <a:t>Király</a:t>
            </a:r>
            <a:r>
              <a:rPr lang="en-US" sz="1000" dirty="0"/>
              <a:t> O, </a:t>
            </a:r>
            <a:r>
              <a:rPr lang="en-US" sz="1000" dirty="0" err="1"/>
              <a:t>Maraz</a:t>
            </a:r>
            <a:r>
              <a:rPr lang="en-US" sz="1000" dirty="0"/>
              <a:t> A, </a:t>
            </a:r>
            <a:r>
              <a:rPr lang="en-US" sz="1000" dirty="0" err="1"/>
              <a:t>Elekes</a:t>
            </a:r>
            <a:r>
              <a:rPr lang="en-US" sz="1000" dirty="0"/>
              <a:t> Z, Griffiths MD, et al. (2017) Problematic Social Media Use: Results from a Large-Scale Nationally Representative Adolescent Sample. </a:t>
            </a:r>
            <a:r>
              <a:rPr lang="en-US" sz="1000" dirty="0" err="1"/>
              <a:t>PLoS</a:t>
            </a:r>
            <a:r>
              <a:rPr lang="en-US" sz="1000" dirty="0"/>
              <a:t> ONE 12(1): e0169839. https://doi.org/10.1371/journal.pone.0169839</a:t>
            </a:r>
            <a:endParaRPr lang="uk-UA" sz="10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</p:nvPr>
        </p:nvGraphicFramePr>
        <p:xfrm>
          <a:off x="1403350" y="2636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82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76064"/>
          </a:xfrm>
        </p:spPr>
        <p:txBody>
          <a:bodyPr/>
          <a:lstStyle/>
          <a:p>
            <a:pPr marL="0" lvl="0" indent="0" algn="just" fontAlgn="t">
              <a:buNone/>
            </a:pPr>
            <a:r>
              <a:rPr lang="uk-UA" sz="2400" dirty="0" smtClean="0">
                <a:effectLst/>
              </a:rPr>
              <a:t>Шкала залежності від смартфону (</a:t>
            </a:r>
            <a:r>
              <a:rPr lang="uk-UA" sz="2400" dirty="0" err="1">
                <a:effectLst/>
              </a:rPr>
              <a:t>Csibi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et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al</a:t>
            </a:r>
            <a:r>
              <a:rPr lang="uk-UA" sz="2400" dirty="0">
                <a:effectLst/>
              </a:rPr>
              <a:t>., 2016)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2462211"/>
              </p:ext>
            </p:extLst>
          </p:nvPr>
        </p:nvGraphicFramePr>
        <p:xfrm>
          <a:off x="467544" y="1484784"/>
          <a:ext cx="8424936" cy="462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79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76064"/>
          </a:xfrm>
        </p:spPr>
        <p:txBody>
          <a:bodyPr/>
          <a:lstStyle/>
          <a:p>
            <a:pPr marL="0" lvl="0" indent="0" algn="just" fontAlgn="t">
              <a:buNone/>
            </a:pPr>
            <a:r>
              <a:rPr lang="uk-UA" sz="2400" dirty="0" smtClean="0">
                <a:effectLst/>
              </a:rPr>
              <a:t>Шкала залежності від смартфону (</a:t>
            </a:r>
            <a:r>
              <a:rPr lang="uk-UA" sz="2400" dirty="0" err="1">
                <a:effectLst/>
              </a:rPr>
              <a:t>Csibi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et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al</a:t>
            </a:r>
            <a:r>
              <a:rPr lang="uk-UA" sz="2400" dirty="0">
                <a:effectLst/>
              </a:rPr>
              <a:t>., 2016)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683568" y="11967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 </a:t>
            </a:r>
            <a:r>
              <a:rPr lang="ru-RU" dirty="0"/>
              <a:t>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Погоджу</a:t>
            </a:r>
            <a:r>
              <a:rPr lang="uk-UA" dirty="0" err="1"/>
              <a:t>юсь</a:t>
            </a:r>
            <a:r>
              <a:rPr lang="uk-UA" dirty="0"/>
              <a:t>» «Цілком погоджуюсь»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38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smtClean="0"/>
              <a:t>1,86</a:t>
            </a:r>
            <a:r>
              <a:rPr lang="ru-RU" dirty="0"/>
              <a:t>%)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32868"/>
              </p:ext>
            </p:extLst>
          </p:nvPr>
        </p:nvGraphicFramePr>
        <p:xfrm>
          <a:off x="1043608" y="1916832"/>
          <a:ext cx="7124451" cy="424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88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 smtClean="0"/>
              <a:t>І… що думають батьки? 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Полис-бонус, или Вишенка на тор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05270"/>
            <a:ext cx="4864596" cy="36484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 smtClean="0"/>
              <a:t>Батьківський моніторинг в кіберпросторі</a:t>
            </a:r>
            <a:endParaRPr lang="uk-UA" sz="28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6898544"/>
              </p:ext>
            </p:extLst>
          </p:nvPr>
        </p:nvGraphicFramePr>
        <p:xfrm>
          <a:off x="1116012" y="2060848"/>
          <a:ext cx="6912371" cy="361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04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 txBox="1">
            <a:spLocks/>
          </p:cNvSpPr>
          <p:nvPr/>
        </p:nvSpPr>
        <p:spPr>
          <a:xfrm>
            <a:off x="1043608" y="548680"/>
            <a:ext cx="777686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uk-UA" sz="2800" b="1" dirty="0"/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1043608" y="332656"/>
            <a:ext cx="777686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Друга хвиля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</a:rPr>
              <a:t>Мокотовського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дослідження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/>
              <a:t>грудень</a:t>
            </a:r>
            <a:r>
              <a:rPr lang="ru-RU" sz="2800" b="1" dirty="0" smtClean="0"/>
              <a:t> 2020 року)</a:t>
            </a:r>
            <a:endParaRPr lang="uk-UA" sz="2800" b="1" dirty="0"/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70728"/>
              </p:ext>
            </p:extLst>
          </p:nvPr>
        </p:nvGraphicFramePr>
        <p:xfrm>
          <a:off x="323528" y="2060848"/>
          <a:ext cx="5670376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ідзаголовок 2"/>
          <p:cNvSpPr txBox="1">
            <a:spLocks/>
          </p:cNvSpPr>
          <p:nvPr/>
        </p:nvSpPr>
        <p:spPr>
          <a:xfrm>
            <a:off x="5796136" y="1880828"/>
            <a:ext cx="3240360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Загалом:</a:t>
            </a:r>
            <a:r>
              <a:rPr lang="uk-UA" sz="1600" b="1" dirty="0" smtClean="0"/>
              <a:t>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2038 осіб</a:t>
            </a:r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uk-UA" sz="1600" b="1" dirty="0" smtClean="0"/>
              <a:t>Хлопців – 971 (47,64%)</a:t>
            </a:r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uk-UA" sz="1600" b="1" dirty="0" smtClean="0"/>
              <a:t>Дівчат – 1067 (52,35%)</a:t>
            </a:r>
          </a:p>
          <a:p>
            <a:pPr marL="45720" indent="0" algn="ctr">
              <a:buNone/>
            </a:pPr>
            <a:endParaRPr lang="uk-UA" sz="1600" b="1" dirty="0"/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uk-UA" sz="1600" b="1" dirty="0" smtClean="0"/>
              <a:t>Львів – 1085 (53,24%) </a:t>
            </a:r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uk-UA" sz="1600" b="1" dirty="0" smtClean="0"/>
              <a:t>Дрогобич – 499 (24,48%) </a:t>
            </a:r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uk-UA" sz="1600" b="1" dirty="0" smtClean="0"/>
              <a:t>Села – 454 особи (22,28%)</a:t>
            </a:r>
            <a:endParaRPr lang="en-US" sz="1600" b="1" dirty="0" smtClean="0"/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/>
              <a:t>Досліджувані</a:t>
            </a:r>
            <a:r>
              <a:rPr lang="ru-RU" sz="1600" b="1" dirty="0" smtClean="0"/>
              <a:t> – </a:t>
            </a:r>
          </a:p>
          <a:p>
            <a:pPr marL="45720" indent="0" algn="r">
              <a:buClr>
                <a:schemeClr val="accent1"/>
              </a:buClr>
              <a:buNone/>
            </a:pPr>
            <a:r>
              <a:rPr lang="ru-RU" sz="1600" b="1" dirty="0" err="1" smtClean="0"/>
              <a:t>учні</a:t>
            </a:r>
            <a:r>
              <a:rPr lang="ru-RU" sz="1600" b="1" dirty="0" smtClean="0"/>
              <a:t> 9-х </a:t>
            </a:r>
            <a:r>
              <a:rPr lang="ru-RU" sz="1600" b="1" dirty="0" err="1" smtClean="0"/>
              <a:t>класів</a:t>
            </a:r>
            <a:r>
              <a:rPr lang="ru-RU" sz="1600" b="1" dirty="0" smtClean="0"/>
              <a:t> </a:t>
            </a:r>
          </a:p>
          <a:p>
            <a:pPr marL="45720" indent="0" algn="r">
              <a:buClr>
                <a:schemeClr val="accent1"/>
              </a:buClr>
              <a:buNone/>
            </a:pPr>
            <a:r>
              <a:rPr lang="ru-RU" sz="1600" b="1" dirty="0" smtClean="0"/>
              <a:t>22,37%  - 2005 </a:t>
            </a:r>
            <a:r>
              <a:rPr lang="ru-RU" sz="1600" b="1" dirty="0" err="1" smtClean="0"/>
              <a:t>р.н</a:t>
            </a:r>
            <a:r>
              <a:rPr lang="ru-RU" sz="1600" b="1" dirty="0" smtClean="0"/>
              <a:t>., </a:t>
            </a:r>
          </a:p>
          <a:p>
            <a:pPr marL="45720" indent="0" algn="r">
              <a:buClr>
                <a:schemeClr val="accent1"/>
              </a:buClr>
              <a:buNone/>
            </a:pPr>
            <a:r>
              <a:rPr lang="ru-RU" sz="1600" b="1" dirty="0" smtClean="0"/>
              <a:t>75,86%  -2006 </a:t>
            </a:r>
            <a:r>
              <a:rPr lang="ru-RU" sz="1600" b="1" dirty="0" err="1" smtClean="0"/>
              <a:t>р.н</a:t>
            </a:r>
            <a:r>
              <a:rPr lang="ru-RU" sz="1600" b="1" dirty="0" smtClean="0"/>
              <a:t>. 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40084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/>
              <a:t>«Батьки знають, чим я займаюся і що дивлюсь в Інтернеті»: відмінності за статтю</a:t>
            </a:r>
            <a:endParaRPr lang="uk-UA" sz="20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3933778"/>
              </p:ext>
            </p:extLst>
          </p:nvPr>
        </p:nvGraphicFramePr>
        <p:xfrm>
          <a:off x="118762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7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«Мої батьки розмовляють зі мною про загрози в кіберпросторі»: відмінності за статтю</a:t>
            </a:r>
            <a:endParaRPr lang="uk-UA" sz="24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7637226"/>
              </p:ext>
            </p:extLst>
          </p:nvPr>
        </p:nvGraphicFramePr>
        <p:xfrm>
          <a:off x="1187624" y="2204864"/>
          <a:ext cx="6768355" cy="37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8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 smtClean="0"/>
              <a:t>«Мої батьки контролюють час, який я проводжу в Інтернеті»: відмінності за регіоном</a:t>
            </a:r>
            <a:endParaRPr lang="uk-UA" sz="28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176"/>
              </p:ext>
            </p:extLst>
          </p:nvPr>
        </p:nvGraphicFramePr>
        <p:xfrm>
          <a:off x="1403350" y="2349500"/>
          <a:ext cx="640080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7550967"/>
              </p:ext>
            </p:extLst>
          </p:nvPr>
        </p:nvGraphicFramePr>
        <p:xfrm>
          <a:off x="1547664" y="2348880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3513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 smtClean="0"/>
              <a:t>«Мої батьки розмовляють зі мною про загрози в кіберпросторі»: відмінності за регіоном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365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40503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8064896" cy="3474720"/>
          </a:xfrm>
        </p:spPr>
        <p:txBody>
          <a:bodyPr>
            <a:noAutofit/>
          </a:bodyPr>
          <a:lstStyle/>
          <a:p>
            <a:pPr marL="502920" indent="-457200" algn="just">
              <a:buFont typeface="Georgia" pitchFamily="18" charset="0"/>
              <a:buAutoNum type="arabicPeriod"/>
            </a:pPr>
            <a:r>
              <a:rPr lang="uk-UA" sz="1600" dirty="0"/>
              <a:t>В структурі вільного часу підлітків </a:t>
            </a:r>
            <a:r>
              <a:rPr lang="uk-UA" sz="1600" dirty="0" smtClean="0"/>
              <a:t>домінуючою </a:t>
            </a:r>
            <a:r>
              <a:rPr lang="uk-UA" sz="1600" dirty="0"/>
              <a:t>є онлайн-діяльність, в якій ключове місце займають соціальні </a:t>
            </a:r>
            <a:r>
              <a:rPr lang="uk-UA" sz="1600" dirty="0" smtClean="0"/>
              <a:t>мережі</a:t>
            </a:r>
            <a:r>
              <a:rPr lang="ru-RU" sz="1600" dirty="0" smtClean="0"/>
              <a:t>, </a:t>
            </a:r>
            <a:r>
              <a:rPr lang="uk-UA" sz="1600" dirty="0" smtClean="0"/>
              <a:t>розважальні портали та онлайн-ігри. </a:t>
            </a:r>
          </a:p>
          <a:p>
            <a:pPr marL="502920" indent="-457200" algn="just">
              <a:buFont typeface="Georgia" pitchFamily="18" charset="0"/>
              <a:buAutoNum type="arabicPeriod"/>
            </a:pPr>
            <a:r>
              <a:rPr lang="uk-UA" sz="1600" dirty="0" smtClean="0"/>
              <a:t>Дівчата схильні до більш активного використання інтернету, надаючи перевагу соціальним мережам. Для хлопців властиве </a:t>
            </a:r>
            <a:r>
              <a:rPr lang="uk-UA" sz="1600" dirty="0" err="1" smtClean="0"/>
              <a:t>рівнозначиме</a:t>
            </a:r>
            <a:r>
              <a:rPr lang="uk-UA" sz="1600" dirty="0" smtClean="0"/>
              <a:t> використання соціальних мереж та онлайн-</a:t>
            </a:r>
            <a:r>
              <a:rPr lang="uk-UA" sz="1600" dirty="0" err="1" smtClean="0"/>
              <a:t>ігр</a:t>
            </a:r>
            <a:r>
              <a:rPr lang="uk-UA" sz="1600" dirty="0" smtClean="0"/>
              <a:t>. Особливості використання інтернету виводять його на рівень </a:t>
            </a:r>
            <a:r>
              <a:rPr lang="uk-UA" sz="1600" dirty="0" err="1" smtClean="0"/>
              <a:t>співмірний</a:t>
            </a:r>
            <a:r>
              <a:rPr lang="uk-UA" sz="1600" dirty="0" smtClean="0"/>
              <a:t> по проблематичності з іншими видами ризикованої поведінки</a:t>
            </a:r>
          </a:p>
          <a:p>
            <a:pPr marL="502920" indent="-457200" algn="just">
              <a:buFont typeface="Georgia" pitchFamily="18" charset="0"/>
              <a:buAutoNum type="arabicPeriod"/>
            </a:pPr>
            <a:r>
              <a:rPr lang="uk-UA" sz="1600" dirty="0" smtClean="0"/>
              <a:t>Рівень батьківського контролю щодо діяльності дітей в інтернеті є низьким.  Зважаючи, на частку життя, яка відбувається онлайн можна констатувати існування «прихованої» реальності, доступ до якої батькам є непідконтрольним. </a:t>
            </a:r>
            <a:endParaRPr lang="en-US" sz="1600" dirty="0" smtClean="0"/>
          </a:p>
          <a:p>
            <a:pPr marL="502920" indent="-457200" algn="just">
              <a:buAutoNum type="arabicPeriod"/>
            </a:pPr>
            <a:r>
              <a:rPr lang="uk-UA" sz="1600" dirty="0" smtClean="0"/>
              <a:t>В дослідженнях варто диференціювати підхід до оцінки специфічного використання інтернету: </a:t>
            </a:r>
            <a:r>
              <a:rPr lang="uk-UA" sz="1600" dirty="0"/>
              <a:t>і</a:t>
            </a:r>
            <a:r>
              <a:rPr lang="uk-UA" sz="1600" dirty="0" smtClean="0"/>
              <a:t>нтернет-залежність? залежність від соціальних мереж? залежність від онлайн-</a:t>
            </a:r>
            <a:r>
              <a:rPr lang="uk-UA" sz="1600" dirty="0" err="1" smtClean="0"/>
              <a:t>ігр</a:t>
            </a:r>
            <a:r>
              <a:rPr lang="uk-UA" sz="1600" dirty="0" smtClean="0"/>
              <a:t>? </a:t>
            </a:r>
            <a:r>
              <a:rPr lang="uk-UA" sz="1600" dirty="0"/>
              <a:t>з</a:t>
            </a:r>
            <a:r>
              <a:rPr lang="uk-UA" sz="1600" dirty="0" smtClean="0"/>
              <a:t>алежність від смартфонів?</a:t>
            </a:r>
          </a:p>
          <a:p>
            <a:pPr marL="502920" indent="-457200" algn="just">
              <a:buAutoNum type="arabicPeriod"/>
            </a:pPr>
            <a:r>
              <a:rPr lang="uk-UA" sz="1600" dirty="0" smtClean="0"/>
              <a:t>Профілактична робота має бути спрямована і на дітей, і на батьків з метою вироблення навичок цифрової гігієни та </a:t>
            </a:r>
            <a:r>
              <a:rPr lang="uk-UA" sz="1600" dirty="0" smtClean="0"/>
              <a:t>усвідомленого/відповідального користування</a:t>
            </a:r>
            <a:r>
              <a:rPr lang="uk-UA" sz="1600" dirty="0"/>
              <a:t> </a:t>
            </a:r>
            <a:r>
              <a:rPr lang="uk-UA" sz="1600" dirty="0" smtClean="0"/>
              <a:t>інтернетом.</a:t>
            </a:r>
            <a:r>
              <a:rPr lang="uk-UA" sz="1600" dirty="0" smtClean="0"/>
              <a:t>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5651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Дякую за увагу </a:t>
            </a:r>
            <a:r>
              <a:rPr lang="uk-U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267744" y="4797152"/>
            <a:ext cx="6688832" cy="1728192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Марина </a:t>
            </a:r>
            <a:r>
              <a:rPr lang="uk-UA" dirty="0" err="1" smtClean="0"/>
              <a:t>Кліманська</a:t>
            </a:r>
            <a:r>
              <a:rPr lang="uk-UA" dirty="0" smtClean="0"/>
              <a:t>: </a:t>
            </a:r>
            <a:r>
              <a:rPr lang="en-US" dirty="0" smtClean="0"/>
              <a:t>marina.klimanska@gmail.com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Лариса </a:t>
            </a:r>
            <a:r>
              <a:rPr lang="uk-UA" dirty="0" err="1" smtClean="0"/>
              <a:t>Климанська</a:t>
            </a:r>
            <a:r>
              <a:rPr lang="uk-UA" dirty="0" smtClean="0"/>
              <a:t>:</a:t>
            </a:r>
            <a:r>
              <a:rPr lang="en-US" dirty="0"/>
              <a:t> </a:t>
            </a:r>
            <a:r>
              <a:rPr lang="en-US" dirty="0" smtClean="0"/>
              <a:t>larysa_kl@ukr.net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Інна </a:t>
            </a:r>
            <a:r>
              <a:rPr lang="uk-UA" dirty="0" err="1" smtClean="0"/>
              <a:t>Галецька</a:t>
            </a:r>
            <a:r>
              <a:rPr lang="en-US" dirty="0" smtClean="0"/>
              <a:t>: innahaletska@ukr.net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09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 txBox="1">
            <a:spLocks/>
          </p:cNvSpPr>
          <p:nvPr/>
        </p:nvSpPr>
        <p:spPr>
          <a:xfrm>
            <a:off x="1018987" y="572318"/>
            <a:ext cx="777686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uk-UA" sz="2800" b="1" dirty="0"/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792419" y="420798"/>
            <a:ext cx="7776864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/>
              <a:t>Структура вільного часу підлітків в Україні</a:t>
            </a:r>
            <a:endParaRPr lang="uk-UA" sz="2800" b="1" dirty="0"/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652046"/>
              </p:ext>
            </p:extLst>
          </p:nvPr>
        </p:nvGraphicFramePr>
        <p:xfrm>
          <a:off x="1187624" y="1628800"/>
          <a:ext cx="69127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1115616" y="1052736"/>
            <a:ext cx="705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Скільки </a:t>
            </a:r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годин на день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ти в середньому присвячуєш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 txBox="1">
            <a:spLocks/>
          </p:cNvSpPr>
          <p:nvPr/>
        </p:nvSpPr>
        <p:spPr>
          <a:xfrm>
            <a:off x="1043608" y="548680"/>
            <a:ext cx="777686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uk-UA" sz="2800" b="1" dirty="0"/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1043608" y="332656"/>
            <a:ext cx="7776864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/>
              <a:t>Скільки часу діти проводять в інтернеті?</a:t>
            </a:r>
          </a:p>
          <a:p>
            <a:pPr marL="45720" indent="0" algn="ctr">
              <a:buNone/>
            </a:pPr>
            <a:r>
              <a:rPr lang="uk-UA" sz="2800" b="1" dirty="0" smtClean="0"/>
              <a:t>(в </a:t>
            </a:r>
            <a:r>
              <a:rPr lang="uk-UA" sz="2800" b="1" dirty="0" smtClean="0"/>
              <a:t>день)</a:t>
            </a: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263832"/>
              </p:ext>
            </p:extLst>
          </p:nvPr>
        </p:nvGraphicFramePr>
        <p:xfrm>
          <a:off x="1331640" y="1484784"/>
          <a:ext cx="6912768" cy="42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4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Що саме підлітки роблять в інтернеті?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Проводячи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час в Інтернеті, </a:t>
            </a:r>
            <a:r>
              <a:rPr lang="uk-UA" sz="18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скільки в середньому годин в тиждень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присвячуєш: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2783087"/>
              </p:ext>
            </p:extLst>
          </p:nvPr>
        </p:nvGraphicFramePr>
        <p:xfrm>
          <a:off x="971600" y="1628800"/>
          <a:ext cx="7200800" cy="484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2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 smtClean="0"/>
              <a:t>Залежність</a:t>
            </a:r>
            <a:r>
              <a:rPr lang="ru-RU" sz="3600" dirty="0" smtClean="0"/>
              <a:t> від </a:t>
            </a:r>
            <a:r>
              <a:rPr lang="ru-RU" sz="3600" dirty="0" err="1" smtClean="0"/>
              <a:t>соціальних</a:t>
            </a:r>
            <a:r>
              <a:rPr lang="ru-RU" sz="3600" dirty="0" smtClean="0"/>
              <a:t> мереж</a:t>
            </a:r>
            <a:endParaRPr lang="uk-UA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251520" y="2349500"/>
            <a:ext cx="8892480" cy="125362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Андреассен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</a:rPr>
              <a:t>надмірна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захопленість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людини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використанням</a:t>
            </a:r>
            <a:r>
              <a:rPr lang="ru-RU" sz="1800" dirty="0" smtClean="0">
                <a:solidFill>
                  <a:schemeClr val="tx1"/>
                </a:solidFill>
              </a:rPr>
              <a:t> СМ, </a:t>
            </a:r>
            <a:r>
              <a:rPr lang="ru-RU" sz="1800" dirty="0" err="1" smtClean="0">
                <a:solidFill>
                  <a:schemeClr val="tx1"/>
                </a:solidFill>
              </a:rPr>
              <a:t>ключовим</a:t>
            </a:r>
            <a:r>
              <a:rPr lang="ru-RU" sz="1800" dirty="0" smtClean="0">
                <a:solidFill>
                  <a:schemeClr val="tx1"/>
                </a:solidFill>
              </a:rPr>
              <a:t> симптомом яко</a:t>
            </a:r>
            <a:r>
              <a:rPr lang="uk-UA" sz="1800" dirty="0" smtClean="0">
                <a:solidFill>
                  <a:schemeClr val="tx1"/>
                </a:solidFill>
              </a:rPr>
              <a:t>ї є «втрачений час», а також використання соціальних мереж з метою зменшення почуття провини, неспокою, тривоги і депресії, бажання забути про особисті проблеми.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ow Social Media Addiction is Ruining Our Youth | by Emily Reese Turner | 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0346"/>
            <a:ext cx="2736304" cy="264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ocial Media Addiction, 80 лучших бесплатных изображений на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3126"/>
            <a:ext cx="2794298" cy="2794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698763"/>
              </p:ext>
            </p:extLst>
          </p:nvPr>
        </p:nvGraphicFramePr>
        <p:xfrm>
          <a:off x="1259632" y="1844824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Чим підлітки займаються протягом тижня?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 свій вільний час, </a:t>
            </a:r>
            <a:r>
              <a:rPr lang="uk-UA" sz="18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скільки в середньому годин в тиждень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присвячуєш: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1825165"/>
              </p:ext>
            </p:extLst>
          </p:nvPr>
        </p:nvGraphicFramePr>
        <p:xfrm>
          <a:off x="755576" y="1916832"/>
          <a:ext cx="7920880" cy="464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ідзаголовок 2"/>
          <p:cNvSpPr txBox="1">
            <a:spLocks/>
          </p:cNvSpPr>
          <p:nvPr/>
        </p:nvSpPr>
        <p:spPr>
          <a:xfrm>
            <a:off x="1331640" y="631241"/>
            <a:ext cx="6552728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Соціальні мережі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en-US" sz="2800" b="1" dirty="0" smtClean="0"/>
              <a:t>(Instagram, </a:t>
            </a:r>
            <a:r>
              <a:rPr lang="en-US" sz="2800" b="1" dirty="0" err="1" smtClean="0"/>
              <a:t>TikTok</a:t>
            </a:r>
            <a:r>
              <a:rPr lang="en-US" sz="2800" b="1" dirty="0"/>
              <a:t>)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60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13327</TotalTime>
  <Words>1147</Words>
  <Application>Microsoft Office PowerPoint</Application>
  <PresentationFormat>Екран (4:3)</PresentationFormat>
  <Paragraphs>152</Paragraphs>
  <Slides>35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6" baseType="lpstr">
      <vt:lpstr>Slipstream</vt:lpstr>
      <vt:lpstr>Презентація PowerPoint</vt:lpstr>
      <vt:lpstr>Інтернет залежність?</vt:lpstr>
      <vt:lpstr>Презентація PowerPoint</vt:lpstr>
      <vt:lpstr>Презентація PowerPoint</vt:lpstr>
      <vt:lpstr>Презентація PowerPoint</vt:lpstr>
      <vt:lpstr>Що саме підлітки роблять в інтернеті?   Проводячи час в Інтернеті, скільки в середньому годин в тиждень присвячуєш: </vt:lpstr>
      <vt:lpstr>Залежність від соціальних мереж</vt:lpstr>
      <vt:lpstr>Чим підлітки займаються протягом тижня?   В свій вільний час, скільки в середньому годин в тиждень присвячуєш: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E-addictions (електронні=e-залежності)</vt:lpstr>
      <vt:lpstr>Презентація PowerPoint</vt:lpstr>
      <vt:lpstr>Презентація PowerPoint</vt:lpstr>
      <vt:lpstr>Діагностичні критерії ігрової інтернет-залежності за DSM-V (APA, 2013) </vt:lpstr>
      <vt:lpstr>Перелік методик: </vt:lpstr>
      <vt:lpstr>Скорочена шкала Інтернет розладу (IDS9-SF) (Pontes &amp; Griffiths , 2016)</vt:lpstr>
      <vt:lpstr>Скорочена шкала Інтернет розладу (IDS9-SF) (Pontes &amp; Griffiths , 2016)  </vt:lpstr>
      <vt:lpstr>Скорочена шкала ігрового Інтернет розладу (IDS9-SF) (Pontes &amp; Griffiths , 2016)</vt:lpstr>
      <vt:lpstr>Скорочена шкала ігрового Інтернет розладу (IDS9-SF) (Pontes &amp; Griffiths , 2016)</vt:lpstr>
      <vt:lpstr>Бергенська шкала залежності від соціальних мереж (S.Andreassen, 2016)</vt:lpstr>
      <vt:lpstr>Бергенська шкала залежності від соціальних мереж (S.Andreassen, 2016)</vt:lpstr>
      <vt:lpstr>Шкала залежності від смартфону (Csibi et al., 2016)</vt:lpstr>
      <vt:lpstr>Шкала залежності від смартфону (Csibi et al., 2016)</vt:lpstr>
      <vt:lpstr>І… що думають батьки? </vt:lpstr>
      <vt:lpstr>Батьківський моніторинг в кіберпросторі</vt:lpstr>
      <vt:lpstr>«Батьки знають, чим я займаюся і що дивлюсь в Інтернеті»: відмінності за статтю</vt:lpstr>
      <vt:lpstr>«Мої батьки розмовляють зі мною про загрози в кіберпросторі»: відмінності за статтю</vt:lpstr>
      <vt:lpstr>«Мої батьки контролюють час, який я проводжу в Інтернеті»: відмінності за регіоном</vt:lpstr>
      <vt:lpstr>«Мої батьки розмовляють зі мною про загрози в кіберпросторі»: відмінності за регіоном</vt:lpstr>
      <vt:lpstr>Висновки</vt:lpstr>
      <vt:lpstr>Дякую за увагу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залежностей</dc:title>
  <dc:creator>Klimanska Marina</dc:creator>
  <cp:lastModifiedBy>Klimanska Marina</cp:lastModifiedBy>
  <cp:revision>257</cp:revision>
  <dcterms:created xsi:type="dcterms:W3CDTF">2020-10-06T09:17:17Z</dcterms:created>
  <dcterms:modified xsi:type="dcterms:W3CDTF">2021-12-07T13:59:37Z</dcterms:modified>
</cp:coreProperties>
</file>