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1.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style1.xml" ContentType="application/vnd.ms-office.chartstyle+xml"/>
  <Override PartName="/ppt/charts/colors1.xml" ContentType="application/vnd.ms-office.chartcolorstyle+xml"/>
  <Override PartName="/ppt/charts/chart14.xml" ContentType="application/vnd.openxmlformats-officedocument.drawingml.chart+xml"/>
  <Override PartName="/ppt/charts/style2.xml" ContentType="application/vnd.ms-office.chartstyle+xml"/>
  <Override PartName="/ppt/charts/colors2.xml" ContentType="application/vnd.ms-office.chartcolorstyle+xml"/>
  <Override PartName="/ppt/charts/chart15.xml" ContentType="application/vnd.openxmlformats-officedocument.drawingml.chart+xml"/>
  <Override PartName="/ppt/charts/style3.xml" ContentType="application/vnd.ms-office.chartstyle+xml"/>
  <Override PartName="/ppt/charts/colors3.xml" ContentType="application/vnd.ms-office.chartcolorstyle+xml"/>
  <Override PartName="/ppt/charts/chart16.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17.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18.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6" r:id="rId3"/>
    <p:sldId id="274" r:id="rId4"/>
    <p:sldId id="282" r:id="rId5"/>
    <p:sldId id="290" r:id="rId6"/>
    <p:sldId id="283" r:id="rId7"/>
    <p:sldId id="273" r:id="rId8"/>
    <p:sldId id="292" r:id="rId9"/>
    <p:sldId id="291" r:id="rId10"/>
    <p:sldId id="289" r:id="rId11"/>
    <p:sldId id="285" r:id="rId12"/>
    <p:sldId id="286" r:id="rId13"/>
    <p:sldId id="278" r:id="rId14"/>
    <p:sldId id="279" r:id="rId15"/>
    <p:sldId id="259" r:id="rId16"/>
    <p:sldId id="260" r:id="rId17"/>
    <p:sldId id="261" r:id="rId18"/>
    <p:sldId id="262" r:id="rId19"/>
    <p:sldId id="265" r:id="rId20"/>
    <p:sldId id="266" r:id="rId21"/>
    <p:sldId id="267" r:id="rId22"/>
    <p:sldId id="268" r:id="rId23"/>
    <p:sldId id="281" r:id="rId24"/>
    <p:sldId id="294" r:id="rId25"/>
    <p:sldId id="269" r:id="rId26"/>
    <p:sldId id="270" r:id="rId27"/>
    <p:sldId id="271" r:id="rId28"/>
    <p:sldId id="272" r:id="rId29"/>
    <p:sldId id="287" r:id="rId30"/>
    <p:sldId id="295" r:id="rId31"/>
    <p:sldId id="277" r:id="rId3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F3399"/>
    <a:srgbClr val="FF33CC"/>
    <a:srgbClr val="FF99CC"/>
    <a:srgbClr val="33CC33"/>
    <a:srgbClr val="009900"/>
    <a:srgbClr val="09E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snapToGrid="0">
      <p:cViewPr varScale="1">
        <p:scale>
          <a:sx n="74" d="100"/>
          <a:sy n="74" d="100"/>
        </p:scale>
        <p:origin x="45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3.xml.rels><?xml version="1.0" encoding="UTF-8" standalone="yes"?>
<Relationships xmlns="http://schemas.openxmlformats.org/package/2006/relationships"><Relationship Id="rId3" Type="http://schemas.openxmlformats.org/officeDocument/2006/relationships/package" Target="../embeddings/_____Microsoft_Excel11.xlsx"/><Relationship Id="rId2" Type="http://schemas.microsoft.com/office/2011/relationships/chartColorStyle" Target="colors1.xml"/><Relationship Id="rId1" Type="http://schemas.microsoft.com/office/2011/relationships/chartStyle" Target="style1.xml"/></Relationships>
</file>

<file path=ppt/charts/_rels/chart14.xml.rels><?xml version="1.0" encoding="UTF-8" standalone="yes"?>
<Relationships xmlns="http://schemas.openxmlformats.org/package/2006/relationships"><Relationship Id="rId3" Type="http://schemas.openxmlformats.org/officeDocument/2006/relationships/package" Target="../embeddings/_____Microsoft_Excel12.xlsx"/><Relationship Id="rId2" Type="http://schemas.microsoft.com/office/2011/relationships/chartColorStyle" Target="colors2.xml"/><Relationship Id="rId1" Type="http://schemas.microsoft.com/office/2011/relationships/chartStyle" Target="style2.xml"/></Relationships>
</file>

<file path=ppt/charts/_rels/chart15.xml.rels><?xml version="1.0" encoding="UTF-8" standalone="yes"?>
<Relationships xmlns="http://schemas.openxmlformats.org/package/2006/relationships"><Relationship Id="rId3" Type="http://schemas.openxmlformats.org/officeDocument/2006/relationships/package" Target="../embeddings/_____Microsoft_Excel13.xlsx"/><Relationship Id="rId2" Type="http://schemas.microsoft.com/office/2011/relationships/chartColorStyle" Target="colors3.xml"/><Relationship Id="rId1" Type="http://schemas.microsoft.com/office/2011/relationships/chartStyle" Target="style3.xml"/></Relationships>
</file>

<file path=ppt/charts/_rels/chart16.xml.rels><?xml version="1.0" encoding="UTF-8" standalone="yes"?>
<Relationships xmlns="http://schemas.openxmlformats.org/package/2006/relationships"><Relationship Id="rId3" Type="http://schemas.openxmlformats.org/officeDocument/2006/relationships/package" Target="../embeddings/_____Microsoft_Excel1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17.xml.rels><?xml version="1.0" encoding="UTF-8" standalone="yes"?>
<Relationships xmlns="http://schemas.openxmlformats.org/package/2006/relationships"><Relationship Id="rId3" Type="http://schemas.openxmlformats.org/officeDocument/2006/relationships/package" Target="../embeddings/_____Microsoft_Excel1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18.xml.rels><?xml version="1.0" encoding="UTF-8" standalone="yes"?>
<Relationships xmlns="http://schemas.openxmlformats.org/package/2006/relationships"><Relationship Id="rId3" Type="http://schemas.openxmlformats.org/officeDocument/2006/relationships/package" Target="../embeddings/_____Microsoft_Excel16.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19.xml.rels><?xml version="1.0" encoding="UTF-8" standalone="yes"?>
<Relationships xmlns="http://schemas.openxmlformats.org/package/2006/relationships"><Relationship Id="rId3" Type="http://schemas.openxmlformats.org/officeDocument/2006/relationships/package" Target="../embeddings/_____Microsoft_Excel17.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7.xml.rels><?xml version="1.0" encoding="UTF-8" standalone="yes"?>
<Relationships xmlns="http://schemas.openxmlformats.org/package/2006/relationships"><Relationship Id="rId2" Type="http://schemas.openxmlformats.org/officeDocument/2006/relationships/package" Target="../embeddings/_____Microsoft_Excel5.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009900"/>
            </a:solidFill>
          </c:spPr>
          <c:invertIfNegative val="0"/>
          <c:dPt>
            <c:idx val="0"/>
            <c:invertIfNegative val="0"/>
            <c:bubble3D val="0"/>
            <c:spPr>
              <a:solidFill>
                <a:srgbClr val="3366FF"/>
              </a:solidFill>
            </c:spPr>
            <c:extLst xmlns:c16r2="http://schemas.microsoft.com/office/drawing/2015/06/chart">
              <c:ext xmlns:c16="http://schemas.microsoft.com/office/drawing/2014/chart" uri="{C3380CC4-5D6E-409C-BE32-E72D297353CC}">
                <c16:uniqueId val="{00000002-9C02-43E3-840D-F51CA771FDBE}"/>
              </c:ext>
            </c:extLst>
          </c:dPt>
          <c:dPt>
            <c:idx val="1"/>
            <c:invertIfNegative val="0"/>
            <c:bubble3D val="0"/>
            <c:spPr>
              <a:solidFill>
                <a:srgbClr val="C00000"/>
              </a:solidFill>
            </c:spPr>
            <c:extLst xmlns:c16r2="http://schemas.microsoft.com/office/drawing/2015/06/chart">
              <c:ext xmlns:c16="http://schemas.microsoft.com/office/drawing/2014/chart" uri="{C3380CC4-5D6E-409C-BE32-E72D297353CC}">
                <c16:uniqueId val="{00000000-9C02-43E3-840D-F51CA771FDBE}"/>
              </c:ext>
            </c:extLst>
          </c:dPt>
          <c:dPt>
            <c:idx val="2"/>
            <c:invertIfNegative val="0"/>
            <c:bubble3D val="0"/>
            <c:spPr>
              <a:solidFill>
                <a:srgbClr val="33CC33"/>
              </a:solidFill>
            </c:spPr>
            <c:extLst xmlns:c16r2="http://schemas.microsoft.com/office/drawing/2015/06/chart">
              <c:ext xmlns:c16="http://schemas.microsoft.com/office/drawing/2014/chart" uri="{C3380CC4-5D6E-409C-BE32-E72D297353CC}">
                <c16:uniqueId val="{00000001-9C02-43E3-840D-F51CA771FDBE}"/>
              </c:ext>
            </c:extLst>
          </c:dPt>
          <c:dLbls>
            <c:dLbl>
              <c:idx val="0"/>
              <c:layout>
                <c:manualLayout>
                  <c:x val="-3.510869425269861E-17"/>
                  <c:y val="-5.721017079713589E-2"/>
                </c:manualLayout>
              </c:layout>
              <c:spPr>
                <a:noFill/>
                <a:ln>
                  <a:noFill/>
                </a:ln>
                <a:effectLst/>
              </c:spPr>
              <c:txPr>
                <a:bodyPr wrap="square" lIns="38100" tIns="19050" rIns="38100" bIns="19050" anchor="ctr">
                  <a:spAutoFit/>
                </a:bodyPr>
                <a:lstStyle/>
                <a:p>
                  <a:pPr>
                    <a:defRPr sz="1600" b="1">
                      <a:solidFill>
                        <a:srgbClr val="002060"/>
                      </a:solidFill>
                      <a:latin typeface="Times New Roman" panose="02020603050405020304" pitchFamily="18" charset="0"/>
                      <a:cs typeface="Times New Roman" panose="02020603050405020304" pitchFamily="18" charset="0"/>
                    </a:defRPr>
                  </a:pPr>
                  <a:endParaRPr lang="uk-UA"/>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C02-43E3-840D-F51CA771FDBE}"/>
                </c:ext>
                <c:ext xmlns:c15="http://schemas.microsoft.com/office/drawing/2012/chart" uri="{CE6537A1-D6FC-4f65-9D91-7224C49458BB}"/>
              </c:extLst>
            </c:dLbl>
            <c:dLbl>
              <c:idx val="1"/>
              <c:layout>
                <c:manualLayout>
                  <c:x val="3.8300836179633335E-3"/>
                  <c:y val="-3.9331992423030926E-2"/>
                </c:manualLayout>
              </c:layout>
              <c:spPr>
                <a:noFill/>
                <a:ln>
                  <a:noFill/>
                </a:ln>
                <a:effectLst/>
              </c:spPr>
              <c:txPr>
                <a:bodyPr wrap="square" lIns="38100" tIns="19050" rIns="38100" bIns="19050" anchor="ctr">
                  <a:spAutoFit/>
                </a:bodyPr>
                <a:lstStyle/>
                <a:p>
                  <a:pPr>
                    <a:defRPr sz="1600" b="1">
                      <a:solidFill>
                        <a:srgbClr val="002060"/>
                      </a:solidFill>
                      <a:latin typeface="Times New Roman" panose="02020603050405020304" pitchFamily="18" charset="0"/>
                      <a:cs typeface="Times New Roman" panose="02020603050405020304" pitchFamily="18" charset="0"/>
                    </a:defRPr>
                  </a:pPr>
                  <a:endParaRPr lang="uk-UA"/>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C02-43E3-840D-F51CA771FDBE}"/>
                </c:ext>
                <c:ext xmlns:c15="http://schemas.microsoft.com/office/drawing/2012/chart" uri="{CE6537A1-D6FC-4f65-9D91-7224C49458BB}"/>
              </c:extLst>
            </c:dLbl>
            <c:dLbl>
              <c:idx val="2"/>
              <c:layout>
                <c:manualLayout>
                  <c:x val="1.9150418089816667E-2"/>
                  <c:y val="-6.7937077821598899E-2"/>
                </c:manualLayout>
              </c:layout>
              <c:spPr>
                <a:noFill/>
                <a:ln>
                  <a:noFill/>
                </a:ln>
                <a:effectLst/>
              </c:spPr>
              <c:txPr>
                <a:bodyPr wrap="square" lIns="38100" tIns="19050" rIns="38100" bIns="19050" anchor="ctr">
                  <a:spAutoFit/>
                </a:bodyPr>
                <a:lstStyle/>
                <a:p>
                  <a:pPr>
                    <a:defRPr sz="1600" b="1">
                      <a:solidFill>
                        <a:srgbClr val="002060"/>
                      </a:solidFill>
                      <a:latin typeface="Times New Roman" panose="02020603050405020304" pitchFamily="18" charset="0"/>
                      <a:cs typeface="Times New Roman" panose="02020603050405020304" pitchFamily="18" charset="0"/>
                    </a:defRPr>
                  </a:pPr>
                  <a:endParaRPr lang="uk-UA"/>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C02-43E3-840D-F51CA771FDBE}"/>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2000">
                    <a:solidFill>
                      <a:srgbClr val="002060"/>
                    </a:solidFill>
                    <a:latin typeface="Times New Roman" panose="02020603050405020304" pitchFamily="18" charset="0"/>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Аркуш1!$A$26:$A$28</c:f>
              <c:strCache>
                <c:ptCount val="3"/>
                <c:pt idx="0">
                  <c:v>Села</c:v>
                </c:pt>
                <c:pt idx="1">
                  <c:v>Дрогобич</c:v>
                </c:pt>
                <c:pt idx="2">
                  <c:v>Львів</c:v>
                </c:pt>
              </c:strCache>
            </c:strRef>
          </c:cat>
          <c:val>
            <c:numRef>
              <c:f>Аркуш1!$B$26:$B$28</c:f>
              <c:numCache>
                <c:formatCode>0.00%</c:formatCode>
                <c:ptCount val="3"/>
                <c:pt idx="0">
                  <c:v>0.11890000000000001</c:v>
                </c:pt>
                <c:pt idx="1">
                  <c:v>0.17430000000000001</c:v>
                </c:pt>
                <c:pt idx="2">
                  <c:v>0.1106</c:v>
                </c:pt>
              </c:numCache>
            </c:numRef>
          </c:val>
          <c:extLst xmlns:c16r2="http://schemas.microsoft.com/office/drawing/2015/06/chart">
            <c:ext xmlns:c16="http://schemas.microsoft.com/office/drawing/2014/chart" uri="{C3380CC4-5D6E-409C-BE32-E72D297353CC}">
              <c16:uniqueId val="{00000000-0AAF-492D-95D6-7964542D9F5B}"/>
            </c:ext>
          </c:extLst>
        </c:ser>
        <c:dLbls>
          <c:showLegendKey val="0"/>
          <c:showVal val="0"/>
          <c:showCatName val="0"/>
          <c:showSerName val="0"/>
          <c:showPercent val="0"/>
          <c:showBubbleSize val="0"/>
        </c:dLbls>
        <c:gapWidth val="150"/>
        <c:shape val="box"/>
        <c:axId val="-1426676240"/>
        <c:axId val="-1426681680"/>
        <c:axId val="0"/>
      </c:bar3DChart>
      <c:catAx>
        <c:axId val="-1426676240"/>
        <c:scaling>
          <c:orientation val="minMax"/>
        </c:scaling>
        <c:delete val="0"/>
        <c:axPos val="b"/>
        <c:numFmt formatCode="General" sourceLinked="0"/>
        <c:majorTickMark val="out"/>
        <c:minorTickMark val="none"/>
        <c:tickLblPos val="nextTo"/>
        <c:txPr>
          <a:bodyPr/>
          <a:lstStyle/>
          <a:p>
            <a:pPr>
              <a:defRPr sz="1400" b="1">
                <a:solidFill>
                  <a:srgbClr val="002060"/>
                </a:solidFill>
                <a:latin typeface="Times New Roman" panose="02020603050405020304" pitchFamily="18" charset="0"/>
                <a:cs typeface="Times New Roman" panose="02020603050405020304" pitchFamily="18" charset="0"/>
              </a:defRPr>
            </a:pPr>
            <a:endParaRPr lang="uk-UA"/>
          </a:p>
        </c:txPr>
        <c:crossAx val="-1426681680"/>
        <c:crosses val="autoZero"/>
        <c:auto val="1"/>
        <c:lblAlgn val="ctr"/>
        <c:lblOffset val="100"/>
        <c:noMultiLvlLbl val="0"/>
      </c:catAx>
      <c:valAx>
        <c:axId val="-1426681680"/>
        <c:scaling>
          <c:orientation val="minMax"/>
        </c:scaling>
        <c:delete val="0"/>
        <c:axPos val="l"/>
        <c:majorGridlines/>
        <c:numFmt formatCode="0.00%"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uk-UA"/>
          </a:p>
        </c:txPr>
        <c:crossAx val="-1426676240"/>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Ліки_регіон!$A$18</c:f>
              <c:strCache>
                <c:ptCount val="1"/>
                <c:pt idx="0">
                  <c:v>Село</c:v>
                </c:pt>
              </c:strCache>
            </c:strRef>
          </c:tx>
          <c:spPr>
            <a:solidFill>
              <a:srgbClr val="3366FF"/>
            </a:solidFill>
          </c:spPr>
          <c:invertIfNegative val="0"/>
          <c:dLbls>
            <c:dLbl>
              <c:idx val="0"/>
              <c:layout>
                <c:manualLayout>
                  <c:x val="0"/>
                  <c:y val="-1.8621973929236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707-401B-AAF6-F4C62984EAA3}"/>
                </c:ext>
                <c:ext xmlns:c15="http://schemas.microsoft.com/office/drawing/2012/chart" uri="{CE6537A1-D6FC-4f65-9D91-7224C49458BB}">
                  <c15:layout/>
                </c:ext>
              </c:extLst>
            </c:dLbl>
            <c:dLbl>
              <c:idx val="1"/>
              <c:layout>
                <c:manualLayout>
                  <c:x val="-1.3817110904420407E-2"/>
                  <c:y val="-1.629422718808202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707-401B-AAF6-F4C62984EAA3}"/>
                </c:ext>
                <c:ext xmlns:c15="http://schemas.microsoft.com/office/drawing/2012/chart" uri="{CE6537A1-D6FC-4f65-9D91-7224C49458BB}">
                  <c15:layout/>
                </c:ext>
              </c:extLst>
            </c:dLbl>
            <c:dLbl>
              <c:idx val="2"/>
              <c:layout>
                <c:manualLayout>
                  <c:x val="-3.7683029739329307E-3"/>
                  <c:y val="-9.310986964618335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707-401B-AAF6-F4C62984EAA3}"/>
                </c:ext>
                <c:ext xmlns:c15="http://schemas.microsoft.com/office/drawing/2012/chart" uri="{CE6537A1-D6FC-4f65-9D91-7224C49458BB}">
                  <c15:layout/>
                </c:ext>
              </c:extLst>
            </c:dLbl>
            <c:dLbl>
              <c:idx val="3"/>
              <c:layout>
                <c:manualLayout>
                  <c:x val="-6.2805049565547305E-3"/>
                  <c:y val="-1.163873370577281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9707-401B-AAF6-F4C62984EAA3}"/>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b="1">
                    <a:solidFill>
                      <a:srgbClr val="002060"/>
                    </a:solidFill>
                    <a:latin typeface="Times New Roman" panose="02020603050405020304" pitchFamily="18" charset="0"/>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Ліки_регіон!$B$17:$E$17</c:f>
              <c:strCache>
                <c:ptCount val="4"/>
                <c:pt idx="0">
                  <c:v>Не вживають</c:v>
                </c:pt>
                <c:pt idx="1">
                  <c:v>1-2 рази</c:v>
                </c:pt>
                <c:pt idx="2">
                  <c:v>Декілька разів</c:v>
                </c:pt>
                <c:pt idx="3">
                  <c:v>Багато разів</c:v>
                </c:pt>
              </c:strCache>
            </c:strRef>
          </c:cat>
          <c:val>
            <c:numRef>
              <c:f>Ліки_регіон!$B$18:$E$18</c:f>
              <c:numCache>
                <c:formatCode>0.00%</c:formatCode>
                <c:ptCount val="4"/>
                <c:pt idx="0">
                  <c:v>0.88546255506607929</c:v>
                </c:pt>
                <c:pt idx="1">
                  <c:v>7.268722466960352E-2</c:v>
                </c:pt>
                <c:pt idx="2">
                  <c:v>3.5242290748898682E-2</c:v>
                </c:pt>
                <c:pt idx="3">
                  <c:v>6.6E-3</c:v>
                </c:pt>
              </c:numCache>
            </c:numRef>
          </c:val>
          <c:extLst xmlns:c16r2="http://schemas.microsoft.com/office/drawing/2015/06/chart">
            <c:ext xmlns:c16="http://schemas.microsoft.com/office/drawing/2014/chart" uri="{C3380CC4-5D6E-409C-BE32-E72D297353CC}">
              <c16:uniqueId val="{00000000-93AD-4CB6-8C26-46860C99E1E8}"/>
            </c:ext>
          </c:extLst>
        </c:ser>
        <c:ser>
          <c:idx val="1"/>
          <c:order val="1"/>
          <c:tx>
            <c:strRef>
              <c:f>Ліки_регіон!$A$19</c:f>
              <c:strCache>
                <c:ptCount val="1"/>
                <c:pt idx="0">
                  <c:v>Дрогобич</c:v>
                </c:pt>
              </c:strCache>
            </c:strRef>
          </c:tx>
          <c:spPr>
            <a:solidFill>
              <a:srgbClr val="C00000"/>
            </a:solidFill>
          </c:spPr>
          <c:invertIfNegative val="0"/>
          <c:dLbls>
            <c:dLbl>
              <c:idx val="0"/>
              <c:layout>
                <c:manualLayout>
                  <c:x val="2.1353716852286059E-2"/>
                  <c:y val="-3.724394785847300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707-401B-AAF6-F4C62984EAA3}"/>
                </c:ext>
                <c:ext xmlns:c15="http://schemas.microsoft.com/office/drawing/2012/chart" uri="{CE6537A1-D6FC-4f65-9D91-7224C49458BB}">
                  <c15:layout/>
                </c:ext>
              </c:extLst>
            </c:dLbl>
            <c:dLbl>
              <c:idx val="1"/>
              <c:layout>
                <c:manualLayout>
                  <c:x val="7.5366059478656306E-3"/>
                  <c:y val="-9.310986964618250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707-401B-AAF6-F4C62984EAA3}"/>
                </c:ext>
                <c:ext xmlns:c15="http://schemas.microsoft.com/office/drawing/2012/chart" uri="{CE6537A1-D6FC-4f65-9D91-7224C49458BB}">
                  <c15:layout/>
                </c:ext>
              </c:extLst>
            </c:dLbl>
            <c:dLbl>
              <c:idx val="2"/>
              <c:layout>
                <c:manualLayout>
                  <c:x val="0"/>
                  <c:y val="-1.629422718808202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9707-401B-AAF6-F4C62984EAA3}"/>
                </c:ext>
                <c:ext xmlns:c15="http://schemas.microsoft.com/office/drawing/2012/chart" uri="{CE6537A1-D6FC-4f65-9D91-7224C49458BB}">
                  <c15:layout/>
                </c:ext>
              </c:extLst>
            </c:dLbl>
            <c:dLbl>
              <c:idx val="3"/>
              <c:layout>
                <c:manualLayout>
                  <c:x val="0"/>
                  <c:y val="-2.560521415270018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9707-401B-AAF6-F4C62984EAA3}"/>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b="1">
                    <a:solidFill>
                      <a:srgbClr val="002060"/>
                    </a:solidFill>
                    <a:latin typeface="Times New Roman" panose="02020603050405020304" pitchFamily="18" charset="0"/>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Ліки_регіон!$B$17:$E$17</c:f>
              <c:strCache>
                <c:ptCount val="4"/>
                <c:pt idx="0">
                  <c:v>Не вживають</c:v>
                </c:pt>
                <c:pt idx="1">
                  <c:v>1-2 рази</c:v>
                </c:pt>
                <c:pt idx="2">
                  <c:v>Декілька разів</c:v>
                </c:pt>
                <c:pt idx="3">
                  <c:v>Багато разів</c:v>
                </c:pt>
              </c:strCache>
            </c:strRef>
          </c:cat>
          <c:val>
            <c:numRef>
              <c:f>Ліки_регіон!$B$19:$E$19</c:f>
              <c:numCache>
                <c:formatCode>0.00%</c:formatCode>
                <c:ptCount val="4"/>
                <c:pt idx="0">
                  <c:v>0.77755511022044088</c:v>
                </c:pt>
                <c:pt idx="1">
                  <c:v>0.10621242484969941</c:v>
                </c:pt>
                <c:pt idx="2">
                  <c:v>7.2144288577154311E-2</c:v>
                </c:pt>
                <c:pt idx="3">
                  <c:v>4.41E-2</c:v>
                </c:pt>
              </c:numCache>
            </c:numRef>
          </c:val>
          <c:extLst xmlns:c16r2="http://schemas.microsoft.com/office/drawing/2015/06/chart">
            <c:ext xmlns:c16="http://schemas.microsoft.com/office/drawing/2014/chart" uri="{C3380CC4-5D6E-409C-BE32-E72D297353CC}">
              <c16:uniqueId val="{00000001-93AD-4CB6-8C26-46860C99E1E8}"/>
            </c:ext>
          </c:extLst>
        </c:ser>
        <c:ser>
          <c:idx val="2"/>
          <c:order val="2"/>
          <c:tx>
            <c:strRef>
              <c:f>Ліки_регіон!$A$20</c:f>
              <c:strCache>
                <c:ptCount val="1"/>
                <c:pt idx="0">
                  <c:v>Львів</c:v>
                </c:pt>
              </c:strCache>
            </c:strRef>
          </c:tx>
          <c:spPr>
            <a:solidFill>
              <a:srgbClr val="009900"/>
            </a:solidFill>
          </c:spPr>
          <c:invertIfNegative val="0"/>
          <c:dLbls>
            <c:dLbl>
              <c:idx val="0"/>
              <c:layout>
                <c:manualLayout>
                  <c:x val="5.2756241635059736E-2"/>
                  <c:y val="-1.396648044692736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707-401B-AAF6-F4C62984EAA3}"/>
                </c:ext>
                <c:ext xmlns:c15="http://schemas.microsoft.com/office/drawing/2012/chart" uri="{CE6537A1-D6FC-4f65-9D91-7224C49458BB}">
                  <c15:layout/>
                </c:ext>
              </c:extLst>
            </c:dLbl>
            <c:dLbl>
              <c:idx val="1"/>
              <c:layout>
                <c:manualLayout>
                  <c:x val="2.889032280015176E-2"/>
                  <c:y val="-2.09497206703910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707-401B-AAF6-F4C62984EAA3}"/>
                </c:ext>
                <c:ext xmlns:c15="http://schemas.microsoft.com/office/drawing/2012/chart" uri="{CE6537A1-D6FC-4f65-9D91-7224C49458BB}">
                  <c15:layout/>
                </c:ext>
              </c:extLst>
            </c:dLbl>
            <c:dLbl>
              <c:idx val="2"/>
              <c:layout>
                <c:manualLayout>
                  <c:x val="2.763422180884063E-2"/>
                  <c:y val="-2.09497206703910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9707-401B-AAF6-F4C62984EAA3}"/>
                </c:ext>
                <c:ext xmlns:c15="http://schemas.microsoft.com/office/drawing/2012/chart" uri="{CE6537A1-D6FC-4f65-9D91-7224C49458BB}">
                  <c15:layout/>
                </c:ext>
              </c:extLst>
            </c:dLbl>
            <c:dLbl>
              <c:idx val="3"/>
              <c:layout>
                <c:manualLayout>
                  <c:x val="2.6378120817529684E-2"/>
                  <c:y val="-1.62942271880818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9707-401B-AAF6-F4C62984EAA3}"/>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b="1">
                    <a:solidFill>
                      <a:srgbClr val="002060"/>
                    </a:solidFill>
                    <a:latin typeface="Times New Roman" panose="02020603050405020304" pitchFamily="18" charset="0"/>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Ліки_регіон!$B$17:$E$17</c:f>
              <c:strCache>
                <c:ptCount val="4"/>
                <c:pt idx="0">
                  <c:v>Не вживають</c:v>
                </c:pt>
                <c:pt idx="1">
                  <c:v>1-2 рази</c:v>
                </c:pt>
                <c:pt idx="2">
                  <c:v>Декілька разів</c:v>
                </c:pt>
                <c:pt idx="3">
                  <c:v>Багато разів</c:v>
                </c:pt>
              </c:strCache>
            </c:strRef>
          </c:cat>
          <c:val>
            <c:numRef>
              <c:f>Ліки_регіон!$B$20:$E$20</c:f>
              <c:numCache>
                <c:formatCode>0.00%</c:formatCode>
                <c:ptCount val="4"/>
                <c:pt idx="0">
                  <c:v>0.80459999999999998</c:v>
                </c:pt>
                <c:pt idx="1">
                  <c:v>9.4E-2</c:v>
                </c:pt>
                <c:pt idx="2">
                  <c:v>6.6400000000000001E-2</c:v>
                </c:pt>
                <c:pt idx="3">
                  <c:v>3.5000000000000003E-2</c:v>
                </c:pt>
              </c:numCache>
            </c:numRef>
          </c:val>
          <c:extLst xmlns:c16r2="http://schemas.microsoft.com/office/drawing/2015/06/chart">
            <c:ext xmlns:c16="http://schemas.microsoft.com/office/drawing/2014/chart" uri="{C3380CC4-5D6E-409C-BE32-E72D297353CC}">
              <c16:uniqueId val="{00000002-93AD-4CB6-8C26-46860C99E1E8}"/>
            </c:ext>
          </c:extLst>
        </c:ser>
        <c:dLbls>
          <c:showLegendKey val="0"/>
          <c:showVal val="0"/>
          <c:showCatName val="0"/>
          <c:showSerName val="0"/>
          <c:showPercent val="0"/>
          <c:showBubbleSize val="0"/>
        </c:dLbls>
        <c:gapWidth val="150"/>
        <c:shape val="box"/>
        <c:axId val="-1548205760"/>
        <c:axId val="-1548209568"/>
        <c:axId val="0"/>
      </c:bar3DChart>
      <c:catAx>
        <c:axId val="-1548205760"/>
        <c:scaling>
          <c:orientation val="minMax"/>
        </c:scaling>
        <c:delete val="0"/>
        <c:axPos val="b"/>
        <c:numFmt formatCode="General" sourceLinked="0"/>
        <c:majorTickMark val="out"/>
        <c:minorTickMark val="none"/>
        <c:tickLblPos val="nextTo"/>
        <c:txPr>
          <a:bodyPr/>
          <a:lstStyle/>
          <a:p>
            <a:pPr>
              <a:defRPr sz="1600" b="1">
                <a:solidFill>
                  <a:srgbClr val="002060"/>
                </a:solidFill>
                <a:latin typeface="Times New Roman" panose="02020603050405020304" pitchFamily="18" charset="0"/>
                <a:cs typeface="Times New Roman" panose="02020603050405020304" pitchFamily="18" charset="0"/>
              </a:defRPr>
            </a:pPr>
            <a:endParaRPr lang="uk-UA"/>
          </a:p>
        </c:txPr>
        <c:crossAx val="-1548209568"/>
        <c:crosses val="autoZero"/>
        <c:auto val="1"/>
        <c:lblAlgn val="ctr"/>
        <c:lblOffset val="100"/>
        <c:noMultiLvlLbl val="0"/>
      </c:catAx>
      <c:valAx>
        <c:axId val="-1548209568"/>
        <c:scaling>
          <c:orientation val="minMax"/>
        </c:scaling>
        <c:delete val="0"/>
        <c:axPos val="l"/>
        <c:majorGridlines/>
        <c:numFmt formatCode="0.00%" sourceLinked="1"/>
        <c:majorTickMark val="out"/>
        <c:minorTickMark val="none"/>
        <c:tickLblPos val="nextTo"/>
        <c:txPr>
          <a:bodyPr/>
          <a:lstStyle/>
          <a:p>
            <a:pPr>
              <a:defRPr sz="1100" b="1">
                <a:solidFill>
                  <a:srgbClr val="002060"/>
                </a:solidFill>
                <a:latin typeface="Times New Roman" panose="02020603050405020304" pitchFamily="18" charset="0"/>
                <a:cs typeface="Times New Roman" panose="02020603050405020304" pitchFamily="18" charset="0"/>
              </a:defRPr>
            </a:pPr>
            <a:endParaRPr lang="uk-UA"/>
          </a:p>
        </c:txPr>
        <c:crossAx val="-1548205760"/>
        <c:crosses val="autoZero"/>
        <c:crossBetween val="between"/>
      </c:valAx>
    </c:plotArea>
    <c:legend>
      <c:legendPos val="b"/>
      <c:layout>
        <c:manualLayout>
          <c:xMode val="edge"/>
          <c:yMode val="edge"/>
          <c:x val="0.54338187092187529"/>
          <c:y val="0.13849965387417207"/>
          <c:w val="0.32900568628017257"/>
          <c:h val="4.4246498618868355E-2"/>
        </c:manualLayout>
      </c:layout>
      <c:overlay val="0"/>
      <c:txPr>
        <a:bodyPr/>
        <a:lstStyle/>
        <a:p>
          <a:pPr>
            <a:defRPr sz="1600" b="1">
              <a:solidFill>
                <a:srgbClr val="002060"/>
              </a:solidFill>
              <a:latin typeface="Times New Roman" panose="02020603050405020304" pitchFamily="18" charset="0"/>
              <a:cs typeface="Times New Roman" panose="02020603050405020304" pitchFamily="18" charset="0"/>
            </a:defRPr>
          </a:pPr>
          <a:endParaRPr lang="uk-UA"/>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5.4960725018068396E-2"/>
          <c:y val="2.6267782461394634E-2"/>
          <c:w val="0.93537743923313932"/>
          <c:h val="0.86445824249920367"/>
        </c:manualLayout>
      </c:layout>
      <c:barChart>
        <c:barDir val="col"/>
        <c:grouping val="clustered"/>
        <c:varyColors val="0"/>
        <c:ser>
          <c:idx val="0"/>
          <c:order val="0"/>
          <c:spPr>
            <a:solidFill>
              <a:srgbClr val="0070C0"/>
            </a:solidFill>
          </c:spPr>
          <c:invertIfNegative val="0"/>
          <c:dLbls>
            <c:dLbl>
              <c:idx val="0"/>
              <c:layout>
                <c:manualLayout>
                  <c:x val="2.4154589371980567E-3"/>
                  <c:y val="-1.934416494420796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CC8-45EA-8A24-22C748A88388}"/>
                </c:ext>
                <c:ext xmlns:c15="http://schemas.microsoft.com/office/drawing/2012/chart" uri="{CE6537A1-D6FC-4f65-9D91-7224C49458BB}">
                  <c15:layout/>
                </c:ext>
              </c:extLst>
            </c:dLbl>
            <c:dLbl>
              <c:idx val="1"/>
              <c:layout>
                <c:manualLayout>
                  <c:x val="1.2077294685990338E-3"/>
                  <c:y val="-2.626778246139463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CC8-45EA-8A24-22C748A88388}"/>
                </c:ext>
                <c:ext xmlns:c15="http://schemas.microsoft.com/office/drawing/2012/chart" uri="{CE6537A1-D6FC-4f65-9D91-7224C49458BB}">
                  <c15:layout/>
                </c:ext>
              </c:extLst>
            </c:dLbl>
            <c:dLbl>
              <c:idx val="2"/>
              <c:layout>
                <c:manualLayout>
                  <c:x val="2.4154589371980675E-3"/>
                  <c:y val="-1.459321247855257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CC8-45EA-8A24-22C748A88388}"/>
                </c:ext>
                <c:ext xmlns:c15="http://schemas.microsoft.com/office/drawing/2012/chart" uri="{CE6537A1-D6FC-4f65-9D91-7224C49458BB}">
                  <c15:layout/>
                </c:ext>
              </c:extLst>
            </c:dLbl>
            <c:dLbl>
              <c:idx val="3"/>
              <c:layout>
                <c:manualLayout>
                  <c:x val="7.246376811594203E-3"/>
                  <c:y val="-2.334913996568411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CC8-45EA-8A24-22C748A88388}"/>
                </c:ext>
                <c:ext xmlns:c15="http://schemas.microsoft.com/office/drawing/2012/chart" uri="{CE6537A1-D6FC-4f65-9D91-7224C49458BB}">
                  <c15:layout/>
                </c:ext>
              </c:extLst>
            </c:dLbl>
            <c:dLbl>
              <c:idx val="4"/>
              <c:layout>
                <c:manualLayout>
                  <c:x val="7.246376811594203E-3"/>
                  <c:y val="-1.167456998284205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CC8-45EA-8A24-22C748A88388}"/>
                </c:ext>
                <c:ext xmlns:c15="http://schemas.microsoft.com/office/drawing/2012/chart" uri="{CE6537A1-D6FC-4f65-9D91-7224C49458BB}">
                  <c15:layout/>
                </c:ext>
              </c:extLst>
            </c:dLbl>
            <c:dLbl>
              <c:idx val="5"/>
              <c:layout>
                <c:manualLayout>
                  <c:x val="6.038647342995169E-3"/>
                  <c:y val="-1.167456998284195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CC8-45EA-8A24-22C748A88388}"/>
                </c:ext>
                <c:ext xmlns:c15="http://schemas.microsoft.com/office/drawing/2012/chart" uri="{CE6537A1-D6FC-4f65-9D91-7224C49458BB}">
                  <c15:layout/>
                </c:ext>
              </c:extLst>
            </c:dLbl>
            <c:dLbl>
              <c:idx val="6"/>
              <c:layout>
                <c:manualLayout>
                  <c:x val="4.8309178743960466E-3"/>
                  <c:y val="-1.459321247855257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CC8-45EA-8A24-22C748A88388}"/>
                </c:ext>
                <c:ext xmlns:c15="http://schemas.microsoft.com/office/drawing/2012/chart" uri="{CE6537A1-D6FC-4f65-9D91-7224C49458BB}">
                  <c15:layout/>
                </c:ext>
              </c:extLst>
            </c:dLbl>
            <c:dLbl>
              <c:idx val="7"/>
              <c:layout>
                <c:manualLayout>
                  <c:x val="0"/>
                  <c:y val="-5.837284991421029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8CC8-45EA-8A24-22C748A88388}"/>
                </c:ext>
                <c:ext xmlns:c15="http://schemas.microsoft.com/office/drawing/2012/chart" uri="{CE6537A1-D6FC-4f65-9D91-7224C49458BB}">
                  <c15:layout/>
                </c:ext>
              </c:extLst>
            </c:dLbl>
            <c:dLbl>
              <c:idx val="8"/>
              <c:layout>
                <c:manualLayout>
                  <c:x val="4.8309178743960466E-3"/>
                  <c:y val="-2.043049746997360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8CC8-45EA-8A24-22C748A88388}"/>
                </c:ext>
                <c:ext xmlns:c15="http://schemas.microsoft.com/office/drawing/2012/chart" uri="{CE6537A1-D6FC-4f65-9D91-7224C49458BB}">
                  <c15:layout/>
                </c:ext>
              </c:extLst>
            </c:dLbl>
            <c:dLbl>
              <c:idx val="9"/>
              <c:layout>
                <c:manualLayout>
                  <c:x val="-1.7713160915506076E-16"/>
                  <c:y val="-2.626778246139463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8CC8-45EA-8A24-22C748A88388}"/>
                </c:ext>
                <c:ext xmlns:c15="http://schemas.microsoft.com/office/drawing/2012/chart" uri="{CE6537A1-D6FC-4f65-9D91-7224C49458BB}">
                  <c15:layout/>
                </c:ext>
              </c:extLst>
            </c:dLbl>
            <c:dLbl>
              <c:idx val="10"/>
              <c:layout>
                <c:manualLayout>
                  <c:x val="2.4154589371980675E-3"/>
                  <c:y val="-2.043049746997371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8CC8-45EA-8A24-22C748A88388}"/>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300" b="1">
                    <a:solidFill>
                      <a:srgbClr val="002060"/>
                    </a:solidFill>
                    <a:latin typeface="Times New Roman" panose="02020603050405020304" pitchFamily="18" charset="0"/>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Наркотики!$A$7:$A$17</c:f>
              <c:strCache>
                <c:ptCount val="11"/>
                <c:pt idx="0">
                  <c:v>Маріхуана</c:v>
                </c:pt>
                <c:pt idx="1">
                  <c:v>Клеї</c:v>
                </c:pt>
                <c:pt idx="2">
                  <c:v>ЛСД</c:v>
                </c:pt>
                <c:pt idx="3">
                  <c:v>Психотропні, снодійні</c:v>
                </c:pt>
                <c:pt idx="4">
                  <c:v>Амфетамін</c:v>
                </c:pt>
                <c:pt idx="5">
                  <c:v>Героїн</c:v>
                </c:pt>
                <c:pt idx="6">
                  <c:v>Кокаїн/крек</c:v>
                </c:pt>
                <c:pt idx="7">
                  <c:v>Екстезі</c:v>
                </c:pt>
                <c:pt idx="8">
                  <c:v>Стероїди</c:v>
                </c:pt>
                <c:pt idx="9">
                  <c:v>Спайс</c:v>
                </c:pt>
                <c:pt idx="10">
                  <c:v>Інше</c:v>
                </c:pt>
              </c:strCache>
            </c:strRef>
          </c:cat>
          <c:val>
            <c:numRef>
              <c:f>Наркотики!$B$7:$B$17</c:f>
              <c:numCache>
                <c:formatCode>0.00%</c:formatCode>
                <c:ptCount val="11"/>
                <c:pt idx="0">
                  <c:v>2.5499999999999998E-2</c:v>
                </c:pt>
                <c:pt idx="1">
                  <c:v>6.8999999999999999E-3</c:v>
                </c:pt>
                <c:pt idx="2">
                  <c:v>5.8999999999999999E-3</c:v>
                </c:pt>
                <c:pt idx="3">
                  <c:v>9.2999999999999992E-3</c:v>
                </c:pt>
                <c:pt idx="4">
                  <c:v>5.8999999999999999E-3</c:v>
                </c:pt>
                <c:pt idx="5">
                  <c:v>2.3999999999999998E-3</c:v>
                </c:pt>
                <c:pt idx="6">
                  <c:v>4.8999999999999998E-3</c:v>
                </c:pt>
                <c:pt idx="7">
                  <c:v>1.4E-3</c:v>
                </c:pt>
                <c:pt idx="8">
                  <c:v>1.1000000000000001E-3</c:v>
                </c:pt>
                <c:pt idx="9">
                  <c:v>4.8999999999999998E-3</c:v>
                </c:pt>
                <c:pt idx="10">
                  <c:v>4.8999999999999998E-3</c:v>
                </c:pt>
              </c:numCache>
            </c:numRef>
          </c:val>
          <c:extLst xmlns:c16r2="http://schemas.microsoft.com/office/drawing/2015/06/chart">
            <c:ext xmlns:c16="http://schemas.microsoft.com/office/drawing/2014/chart" uri="{C3380CC4-5D6E-409C-BE32-E72D297353CC}">
              <c16:uniqueId val="{00000000-2D0E-43B7-BAEB-22A97C76BF6C}"/>
            </c:ext>
          </c:extLst>
        </c:ser>
        <c:dLbls>
          <c:showLegendKey val="0"/>
          <c:showVal val="0"/>
          <c:showCatName val="0"/>
          <c:showSerName val="0"/>
          <c:showPercent val="0"/>
          <c:showBubbleSize val="0"/>
        </c:dLbls>
        <c:gapWidth val="150"/>
        <c:axId val="-1548200320"/>
        <c:axId val="-1548208480"/>
      </c:barChart>
      <c:catAx>
        <c:axId val="-1548200320"/>
        <c:scaling>
          <c:orientation val="minMax"/>
        </c:scaling>
        <c:delete val="0"/>
        <c:axPos val="b"/>
        <c:numFmt formatCode="General" sourceLinked="0"/>
        <c:majorTickMark val="out"/>
        <c:minorTickMark val="none"/>
        <c:tickLblPos val="nextTo"/>
        <c:txPr>
          <a:bodyPr/>
          <a:lstStyle/>
          <a:p>
            <a:pPr>
              <a:defRPr sz="1100" b="1">
                <a:solidFill>
                  <a:srgbClr val="002060"/>
                </a:solidFill>
                <a:latin typeface="Times New Roman" panose="02020603050405020304" pitchFamily="18" charset="0"/>
                <a:cs typeface="Times New Roman" panose="02020603050405020304" pitchFamily="18" charset="0"/>
              </a:defRPr>
            </a:pPr>
            <a:endParaRPr lang="uk-UA"/>
          </a:p>
        </c:txPr>
        <c:crossAx val="-1548208480"/>
        <c:crosses val="autoZero"/>
        <c:auto val="1"/>
        <c:lblAlgn val="ctr"/>
        <c:lblOffset val="100"/>
        <c:noMultiLvlLbl val="0"/>
      </c:catAx>
      <c:valAx>
        <c:axId val="-1548208480"/>
        <c:scaling>
          <c:orientation val="minMax"/>
        </c:scaling>
        <c:delete val="0"/>
        <c:axPos val="l"/>
        <c:majorGridlines/>
        <c:numFmt formatCode="0.00%" sourceLinked="1"/>
        <c:majorTickMark val="out"/>
        <c:minorTickMark val="none"/>
        <c:tickLblPos val="nextTo"/>
        <c:txPr>
          <a:bodyPr/>
          <a:lstStyle/>
          <a:p>
            <a:pPr>
              <a:defRPr b="1">
                <a:solidFill>
                  <a:srgbClr val="002060"/>
                </a:solidFill>
                <a:latin typeface="Times New Roman" panose="02020603050405020304" pitchFamily="18" charset="0"/>
                <a:cs typeface="Times New Roman" panose="02020603050405020304" pitchFamily="18" charset="0"/>
              </a:defRPr>
            </a:pPr>
            <a:endParaRPr lang="uk-UA"/>
          </a:p>
        </c:txPr>
        <c:crossAx val="-1548200320"/>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9.8359087795202596E-2"/>
          <c:y val="3.1058406923823754E-2"/>
          <c:w val="0.90164091220479736"/>
          <c:h val="0.85252925926477618"/>
        </c:manualLayout>
      </c:layout>
      <c:bar3DChart>
        <c:barDir val="col"/>
        <c:grouping val="clustered"/>
        <c:varyColors val="0"/>
        <c:ser>
          <c:idx val="0"/>
          <c:order val="0"/>
          <c:invertIfNegative val="0"/>
          <c:dPt>
            <c:idx val="0"/>
            <c:invertIfNegative val="0"/>
            <c:bubble3D val="0"/>
            <c:spPr>
              <a:solidFill>
                <a:srgbClr val="0070C0"/>
              </a:solidFill>
            </c:spPr>
            <c:extLst xmlns:c16r2="http://schemas.microsoft.com/office/drawing/2015/06/chart">
              <c:ext xmlns:c16="http://schemas.microsoft.com/office/drawing/2014/chart" uri="{C3380CC4-5D6E-409C-BE32-E72D297353CC}">
                <c16:uniqueId val="{00000000-D70D-43B3-A10C-F28B6BAD6015}"/>
              </c:ext>
            </c:extLst>
          </c:dPt>
          <c:dPt>
            <c:idx val="1"/>
            <c:invertIfNegative val="0"/>
            <c:bubble3D val="0"/>
            <c:spPr>
              <a:solidFill>
                <a:srgbClr val="0070C0"/>
              </a:solidFill>
            </c:spPr>
            <c:extLst xmlns:c16r2="http://schemas.microsoft.com/office/drawing/2015/06/chart">
              <c:ext xmlns:c16="http://schemas.microsoft.com/office/drawing/2014/chart" uri="{C3380CC4-5D6E-409C-BE32-E72D297353CC}">
                <c16:uniqueId val="{00000001-D70D-43B3-A10C-F28B6BAD6015}"/>
              </c:ext>
            </c:extLst>
          </c:dPt>
          <c:dPt>
            <c:idx val="2"/>
            <c:invertIfNegative val="0"/>
            <c:bubble3D val="0"/>
            <c:spPr>
              <a:solidFill>
                <a:srgbClr val="0070C0"/>
              </a:solidFill>
            </c:spPr>
            <c:extLst xmlns:c16r2="http://schemas.microsoft.com/office/drawing/2015/06/chart">
              <c:ext xmlns:c16="http://schemas.microsoft.com/office/drawing/2014/chart" uri="{C3380CC4-5D6E-409C-BE32-E72D297353CC}">
                <c16:uniqueId val="{00000002-D70D-43B3-A10C-F28B6BAD6015}"/>
              </c:ext>
            </c:extLst>
          </c:dPt>
          <c:dPt>
            <c:idx val="3"/>
            <c:invertIfNegative val="0"/>
            <c:bubble3D val="0"/>
            <c:spPr>
              <a:solidFill>
                <a:srgbClr val="0070C0"/>
              </a:solidFill>
            </c:spPr>
            <c:extLst xmlns:c16r2="http://schemas.microsoft.com/office/drawing/2015/06/chart">
              <c:ext xmlns:c16="http://schemas.microsoft.com/office/drawing/2014/chart" uri="{C3380CC4-5D6E-409C-BE32-E72D297353CC}">
                <c16:uniqueId val="{00000003-D70D-43B3-A10C-F28B6BAD6015}"/>
              </c:ext>
            </c:extLst>
          </c:dPt>
          <c:dPt>
            <c:idx val="4"/>
            <c:invertIfNegative val="0"/>
            <c:bubble3D val="0"/>
            <c:spPr>
              <a:solidFill>
                <a:srgbClr val="0070C0"/>
              </a:solidFill>
            </c:spPr>
            <c:extLst xmlns:c16r2="http://schemas.microsoft.com/office/drawing/2015/06/chart">
              <c:ext xmlns:c16="http://schemas.microsoft.com/office/drawing/2014/chart" uri="{C3380CC4-5D6E-409C-BE32-E72D297353CC}">
                <c16:uniqueId val="{00000004-D70D-43B3-A10C-F28B6BAD6015}"/>
              </c:ext>
            </c:extLst>
          </c:dPt>
          <c:dPt>
            <c:idx val="5"/>
            <c:invertIfNegative val="0"/>
            <c:bubble3D val="0"/>
            <c:spPr>
              <a:solidFill>
                <a:srgbClr val="0070C0"/>
              </a:solidFill>
            </c:spPr>
            <c:extLst xmlns:c16r2="http://schemas.microsoft.com/office/drawing/2015/06/chart">
              <c:ext xmlns:c16="http://schemas.microsoft.com/office/drawing/2014/chart" uri="{C3380CC4-5D6E-409C-BE32-E72D297353CC}">
                <c16:uniqueId val="{00000005-D70D-43B3-A10C-F28B6BAD6015}"/>
              </c:ext>
            </c:extLst>
          </c:dPt>
          <c:dLbls>
            <c:dLbl>
              <c:idx val="0"/>
              <c:layout>
                <c:manualLayout>
                  <c:x val="3.0193236714975845E-3"/>
                  <c:y val="-1.908778836731347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70D-43B3-A10C-F28B6BAD6015}"/>
                </c:ext>
                <c:ext xmlns:c15="http://schemas.microsoft.com/office/drawing/2012/chart" uri="{CE6537A1-D6FC-4f65-9D91-7224C49458BB}">
                  <c15:layout/>
                </c:ext>
              </c:extLst>
            </c:dLbl>
            <c:dLbl>
              <c:idx val="1"/>
              <c:layout>
                <c:manualLayout>
                  <c:x val="7.548309178743961E-3"/>
                  <c:y val="-1.908778836731346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70D-43B3-A10C-F28B6BAD6015}"/>
                </c:ext>
                <c:ext xmlns:c15="http://schemas.microsoft.com/office/drawing/2012/chart" uri="{CE6537A1-D6FC-4f65-9D91-7224C49458BB}">
                  <c15:layout/>
                </c:ext>
              </c:extLst>
            </c:dLbl>
            <c:dLbl>
              <c:idx val="2"/>
              <c:layout>
                <c:manualLayout>
                  <c:x val="1.5096618357487922E-2"/>
                  <c:y val="-2.181461527692972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70D-43B3-A10C-F28B6BAD6015}"/>
                </c:ext>
                <c:ext xmlns:c15="http://schemas.microsoft.com/office/drawing/2012/chart" uri="{CE6537A1-D6FC-4f65-9D91-7224C49458BB}">
                  <c15:layout/>
                </c:ext>
              </c:extLst>
            </c:dLbl>
            <c:dLbl>
              <c:idx val="3"/>
              <c:layout>
                <c:manualLayout>
                  <c:x val="1.358695652173913E-2"/>
                  <c:y val="-1.636096145769735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70D-43B3-A10C-F28B6BAD6015}"/>
                </c:ext>
                <c:ext xmlns:c15="http://schemas.microsoft.com/office/drawing/2012/chart" uri="{CE6537A1-D6FC-4f65-9D91-7224C49458BB}">
                  <c15:layout/>
                </c:ext>
              </c:extLst>
            </c:dLbl>
            <c:dLbl>
              <c:idx val="4"/>
              <c:layout>
                <c:manualLayout>
                  <c:x val="1.2077294685990227E-2"/>
                  <c:y val="-2.18146152769297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70D-43B3-A10C-F28B6BAD6015}"/>
                </c:ext>
                <c:ext xmlns:c15="http://schemas.microsoft.com/office/drawing/2012/chart" uri="{CE6537A1-D6FC-4f65-9D91-7224C49458BB}">
                  <c15:layout/>
                </c:ext>
              </c:extLst>
            </c:dLbl>
            <c:dLbl>
              <c:idx val="5"/>
              <c:layout>
                <c:manualLayout>
                  <c:x val="1.2077294685990227E-2"/>
                  <c:y val="-1.636096145769735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70D-43B3-A10C-F28B6BAD6015}"/>
                </c:ext>
                <c:ext xmlns:c15="http://schemas.microsoft.com/office/drawing/2012/chart" uri="{CE6537A1-D6FC-4f65-9D91-7224C49458BB}">
                  <c15:layout/>
                </c:ext>
              </c:extLst>
            </c:dLbl>
            <c:spPr>
              <a:noFill/>
              <a:ln>
                <a:noFill/>
              </a:ln>
              <a:effectLst/>
            </c:spPr>
            <c:txPr>
              <a:bodyPr/>
              <a:lstStyle/>
              <a:p>
                <a:pPr>
                  <a:defRPr sz="1400" b="1" baseline="0">
                    <a:solidFill>
                      <a:srgbClr val="002060"/>
                    </a:solidFill>
                    <a:latin typeface="Times New Roman" panose="02020603050405020304" pitchFamily="18" charset="0"/>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Наркотики!$A$30:$A$35</c:f>
              <c:strCache>
                <c:ptCount val="6"/>
                <c:pt idx="0">
                  <c:v>Марихуана</c:v>
                </c:pt>
                <c:pt idx="1">
                  <c:v>Клеї</c:v>
                </c:pt>
                <c:pt idx="2">
                  <c:v>Психотропні, снодійні</c:v>
                </c:pt>
                <c:pt idx="3">
                  <c:v>Амфетамін</c:v>
                </c:pt>
                <c:pt idx="4">
                  <c:v>Екстезі</c:v>
                </c:pt>
                <c:pt idx="5">
                  <c:v>Спайс</c:v>
                </c:pt>
              </c:strCache>
            </c:strRef>
          </c:cat>
          <c:val>
            <c:numRef>
              <c:f>Наркотики!$B$30:$B$35</c:f>
              <c:numCache>
                <c:formatCode>0.00%</c:formatCode>
                <c:ptCount val="6"/>
                <c:pt idx="0">
                  <c:v>6.3E-3</c:v>
                </c:pt>
                <c:pt idx="1">
                  <c:v>5.4000000000000003E-3</c:v>
                </c:pt>
                <c:pt idx="2">
                  <c:v>4.8999999999999998E-3</c:v>
                </c:pt>
                <c:pt idx="3">
                  <c:v>2.3999999999999998E-3</c:v>
                </c:pt>
                <c:pt idx="4">
                  <c:v>1.1000000000000001E-3</c:v>
                </c:pt>
                <c:pt idx="5">
                  <c:v>1.4E-3</c:v>
                </c:pt>
              </c:numCache>
            </c:numRef>
          </c:val>
          <c:extLst xmlns:c16r2="http://schemas.microsoft.com/office/drawing/2015/06/chart">
            <c:ext xmlns:c16="http://schemas.microsoft.com/office/drawing/2014/chart" uri="{C3380CC4-5D6E-409C-BE32-E72D297353CC}">
              <c16:uniqueId val="{00000000-475E-4348-AF86-C402E038EBB6}"/>
            </c:ext>
          </c:extLst>
        </c:ser>
        <c:dLbls>
          <c:showLegendKey val="0"/>
          <c:showVal val="0"/>
          <c:showCatName val="0"/>
          <c:showSerName val="0"/>
          <c:showPercent val="0"/>
          <c:showBubbleSize val="0"/>
        </c:dLbls>
        <c:gapWidth val="150"/>
        <c:shape val="box"/>
        <c:axId val="-1814987776"/>
        <c:axId val="-1814907792"/>
        <c:axId val="0"/>
      </c:bar3DChart>
      <c:catAx>
        <c:axId val="-1814987776"/>
        <c:scaling>
          <c:orientation val="minMax"/>
        </c:scaling>
        <c:delete val="0"/>
        <c:axPos val="b"/>
        <c:numFmt formatCode="General" sourceLinked="0"/>
        <c:majorTickMark val="out"/>
        <c:minorTickMark val="none"/>
        <c:tickLblPos val="nextTo"/>
        <c:txPr>
          <a:bodyPr/>
          <a:lstStyle/>
          <a:p>
            <a:pPr>
              <a:defRPr sz="1200" b="1">
                <a:solidFill>
                  <a:srgbClr val="002060"/>
                </a:solidFill>
                <a:latin typeface="Times New Roman" panose="02020603050405020304" pitchFamily="18" charset="0"/>
                <a:cs typeface="Times New Roman" panose="02020603050405020304" pitchFamily="18" charset="0"/>
              </a:defRPr>
            </a:pPr>
            <a:endParaRPr lang="uk-UA"/>
          </a:p>
        </c:txPr>
        <c:crossAx val="-1814907792"/>
        <c:crosses val="autoZero"/>
        <c:auto val="1"/>
        <c:lblAlgn val="ctr"/>
        <c:lblOffset val="100"/>
        <c:noMultiLvlLbl val="0"/>
      </c:catAx>
      <c:valAx>
        <c:axId val="-1814907792"/>
        <c:scaling>
          <c:orientation val="minMax"/>
        </c:scaling>
        <c:delete val="0"/>
        <c:axPos val="l"/>
        <c:majorGridlines/>
        <c:numFmt formatCode="0.00%" sourceLinked="1"/>
        <c:majorTickMark val="out"/>
        <c:minorTickMark val="none"/>
        <c:tickLblPos val="nextTo"/>
        <c:txPr>
          <a:bodyPr/>
          <a:lstStyle/>
          <a:p>
            <a:pPr>
              <a:defRPr sz="1050" b="1">
                <a:solidFill>
                  <a:srgbClr val="002060"/>
                </a:solidFill>
                <a:latin typeface="Times New Roman" panose="02020603050405020304" pitchFamily="18" charset="0"/>
                <a:cs typeface="Times New Roman" panose="02020603050405020304" pitchFamily="18" charset="0"/>
              </a:defRPr>
            </a:pPr>
            <a:endParaRPr lang="uk-UA"/>
          </a:p>
        </c:txPr>
        <c:crossAx val="-1814987776"/>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04511392597664"/>
          <c:y val="8.8103934927601574E-2"/>
          <c:w val="0.70825441090696994"/>
          <c:h val="0.78861708953047538"/>
        </c:manualLayout>
      </c:layout>
      <c:barChart>
        <c:barDir val="bar"/>
        <c:grouping val="clustered"/>
        <c:varyColors val="0"/>
        <c:ser>
          <c:idx val="0"/>
          <c:order val="0"/>
          <c:tx>
            <c:strRef>
              <c:f>Аркуш1!$B$1</c:f>
              <c:strCache>
                <c:ptCount val="1"/>
                <c:pt idx="0">
                  <c:v>Село</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Аркуш1!$A$2:$A$6</c:f>
              <c:strCache>
                <c:ptCount val="5"/>
                <c:pt idx="0">
                  <c:v>Ні</c:v>
                </c:pt>
                <c:pt idx="1">
                  <c:v>Так - один або два рази</c:v>
                </c:pt>
                <c:pt idx="2">
                  <c:v>Так - декілька разів</c:v>
                </c:pt>
                <c:pt idx="3">
                  <c:v>Так - більше десяти разів</c:v>
                </c:pt>
                <c:pt idx="4">
                  <c:v>Так - безліч разів</c:v>
                </c:pt>
              </c:strCache>
            </c:strRef>
          </c:cat>
          <c:val>
            <c:numRef>
              <c:f>Аркуш1!$B$2:$B$6</c:f>
              <c:numCache>
                <c:formatCode>General</c:formatCode>
                <c:ptCount val="5"/>
                <c:pt idx="0">
                  <c:v>39.9</c:v>
                </c:pt>
                <c:pt idx="1">
                  <c:v>22.2</c:v>
                </c:pt>
                <c:pt idx="2">
                  <c:v>17.8</c:v>
                </c:pt>
                <c:pt idx="3">
                  <c:v>7.9</c:v>
                </c:pt>
                <c:pt idx="4">
                  <c:v>12.1</c:v>
                </c:pt>
              </c:numCache>
            </c:numRef>
          </c:val>
          <c:extLst xmlns:c16r2="http://schemas.microsoft.com/office/drawing/2015/06/chart">
            <c:ext xmlns:c16="http://schemas.microsoft.com/office/drawing/2014/chart" uri="{C3380CC4-5D6E-409C-BE32-E72D297353CC}">
              <c16:uniqueId val="{00000000-BE43-4341-B111-99F856E5BE0D}"/>
            </c:ext>
          </c:extLst>
        </c:ser>
        <c:ser>
          <c:idx val="1"/>
          <c:order val="1"/>
          <c:tx>
            <c:strRef>
              <c:f>Аркуш1!$C$1</c:f>
              <c:strCache>
                <c:ptCount val="1"/>
                <c:pt idx="0">
                  <c:v>Дрогобич</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Аркуш1!$A$2:$A$6</c:f>
              <c:strCache>
                <c:ptCount val="5"/>
                <c:pt idx="0">
                  <c:v>Ні</c:v>
                </c:pt>
                <c:pt idx="1">
                  <c:v>Так - один або два рази</c:v>
                </c:pt>
                <c:pt idx="2">
                  <c:v>Так - декілька разів</c:v>
                </c:pt>
                <c:pt idx="3">
                  <c:v>Так - більше десяти разів</c:v>
                </c:pt>
                <c:pt idx="4">
                  <c:v>Так - безліч разів</c:v>
                </c:pt>
              </c:strCache>
            </c:strRef>
          </c:cat>
          <c:val>
            <c:numRef>
              <c:f>Аркуш1!$C$2:$C$6</c:f>
              <c:numCache>
                <c:formatCode>General</c:formatCode>
                <c:ptCount val="5"/>
                <c:pt idx="0">
                  <c:v>48.1</c:v>
                </c:pt>
                <c:pt idx="1">
                  <c:v>20.8</c:v>
                </c:pt>
                <c:pt idx="2">
                  <c:v>15.4</c:v>
                </c:pt>
                <c:pt idx="3">
                  <c:v>6</c:v>
                </c:pt>
                <c:pt idx="4">
                  <c:v>9.6</c:v>
                </c:pt>
              </c:numCache>
            </c:numRef>
          </c:val>
          <c:extLst xmlns:c16r2="http://schemas.microsoft.com/office/drawing/2015/06/chart">
            <c:ext xmlns:c16="http://schemas.microsoft.com/office/drawing/2014/chart" uri="{C3380CC4-5D6E-409C-BE32-E72D297353CC}">
              <c16:uniqueId val="{00000001-BE43-4341-B111-99F856E5BE0D}"/>
            </c:ext>
          </c:extLst>
        </c:ser>
        <c:ser>
          <c:idx val="2"/>
          <c:order val="2"/>
          <c:tx>
            <c:strRef>
              <c:f>Аркуш1!$D$1</c:f>
              <c:strCache>
                <c:ptCount val="1"/>
                <c:pt idx="0">
                  <c:v>Львів</c:v>
                </c:pt>
              </c:strCache>
            </c:strRef>
          </c:tx>
          <c:spPr>
            <a:solidFill>
              <a:srgbClr val="0099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Аркуш1!$A$2:$A$6</c:f>
              <c:strCache>
                <c:ptCount val="5"/>
                <c:pt idx="0">
                  <c:v>Ні</c:v>
                </c:pt>
                <c:pt idx="1">
                  <c:v>Так - один або два рази</c:v>
                </c:pt>
                <c:pt idx="2">
                  <c:v>Так - декілька разів</c:v>
                </c:pt>
                <c:pt idx="3">
                  <c:v>Так - більше десяти разів</c:v>
                </c:pt>
                <c:pt idx="4">
                  <c:v>Так - безліч разів</c:v>
                </c:pt>
              </c:strCache>
            </c:strRef>
          </c:cat>
          <c:val>
            <c:numRef>
              <c:f>Аркуш1!$D$2:$D$6</c:f>
              <c:numCache>
                <c:formatCode>General</c:formatCode>
                <c:ptCount val="5"/>
                <c:pt idx="0">
                  <c:v>66.099999999999994</c:v>
                </c:pt>
                <c:pt idx="1">
                  <c:v>20</c:v>
                </c:pt>
                <c:pt idx="2">
                  <c:v>8.3000000000000007</c:v>
                </c:pt>
                <c:pt idx="3">
                  <c:v>1.3</c:v>
                </c:pt>
                <c:pt idx="4">
                  <c:v>4.4000000000000004</c:v>
                </c:pt>
              </c:numCache>
            </c:numRef>
          </c:val>
          <c:extLst xmlns:c16r2="http://schemas.microsoft.com/office/drawing/2015/06/chart">
            <c:ext xmlns:c16="http://schemas.microsoft.com/office/drawing/2014/chart" uri="{C3380CC4-5D6E-409C-BE32-E72D297353CC}">
              <c16:uniqueId val="{00000002-BE43-4341-B111-99F856E5BE0D}"/>
            </c:ext>
          </c:extLst>
        </c:ser>
        <c:dLbls>
          <c:showLegendKey val="0"/>
          <c:showVal val="0"/>
          <c:showCatName val="0"/>
          <c:showSerName val="0"/>
          <c:showPercent val="0"/>
          <c:showBubbleSize val="0"/>
        </c:dLbls>
        <c:gapWidth val="182"/>
        <c:axId val="-1395801872"/>
        <c:axId val="-1395789360"/>
      </c:barChart>
      <c:catAx>
        <c:axId val="-1395801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crossAx val="-1395789360"/>
        <c:crosses val="autoZero"/>
        <c:auto val="1"/>
        <c:lblAlgn val="ctr"/>
        <c:lblOffset val="100"/>
        <c:noMultiLvlLbl val="0"/>
      </c:catAx>
      <c:valAx>
        <c:axId val="-13957893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crossAx val="-1395801872"/>
        <c:crosses val="autoZero"/>
        <c:crossBetween val="between"/>
      </c:valAx>
      <c:spPr>
        <a:noFill/>
        <a:ln>
          <a:noFill/>
        </a:ln>
        <a:effectLst/>
      </c:spPr>
    </c:plotArea>
    <c:legend>
      <c:legendPos val="b"/>
      <c:layout>
        <c:manualLayout>
          <c:xMode val="edge"/>
          <c:yMode val="edge"/>
          <c:x val="0.5337572907553223"/>
          <c:y val="5.2314377369495478E-2"/>
          <c:w val="0.43017042140565764"/>
          <c:h val="0.10694488188976378"/>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legend>
    <c:plotVisOnly val="1"/>
    <c:dispBlanksAs val="gap"/>
    <c:showDLblsOverMax val="0"/>
  </c:chart>
  <c:spPr>
    <a:noFill/>
    <a:ln>
      <a:noFill/>
    </a:ln>
    <a:effectLst/>
  </c:spPr>
  <c:txPr>
    <a:bodyPr/>
    <a:lstStyle/>
    <a:p>
      <a:pPr>
        <a:defRPr sz="1100" b="1"/>
      </a:pPr>
      <a:endParaRPr lang="uk-UA"/>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Аркуш1!$B$1</c:f>
              <c:strCache>
                <c:ptCount val="1"/>
                <c:pt idx="0">
                  <c:v>Село</c:v>
                </c:pt>
              </c:strCache>
            </c:strRef>
          </c:tx>
          <c:spPr>
            <a:solidFill>
              <a:srgbClr val="3366FF"/>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Аркуш1!$A$2:$A$5</c:f>
              <c:strCache>
                <c:ptCount val="4"/>
                <c:pt idx="0">
                  <c:v>Ніколи не вживав/ла</c:v>
                </c:pt>
                <c:pt idx="1">
                  <c:v>Пили протягом останніх 30 днів</c:v>
                </c:pt>
                <c:pt idx="2">
                  <c:v>Ніколи не напився/лась</c:v>
                </c:pt>
                <c:pt idx="3">
                  <c:v>Напився/лась протягом останніх 30 днів </c:v>
                </c:pt>
              </c:strCache>
            </c:strRef>
          </c:cat>
          <c:val>
            <c:numRef>
              <c:f>Аркуш1!$B$2:$B$5</c:f>
              <c:numCache>
                <c:formatCode>General</c:formatCode>
                <c:ptCount val="4"/>
                <c:pt idx="0">
                  <c:v>34.6</c:v>
                </c:pt>
                <c:pt idx="1">
                  <c:v>65.400000000000006</c:v>
                </c:pt>
                <c:pt idx="2">
                  <c:v>78.400000000000006</c:v>
                </c:pt>
                <c:pt idx="3">
                  <c:v>21.6</c:v>
                </c:pt>
              </c:numCache>
            </c:numRef>
          </c:val>
          <c:extLst xmlns:c16r2="http://schemas.microsoft.com/office/drawing/2015/06/chart">
            <c:ext xmlns:c16="http://schemas.microsoft.com/office/drawing/2014/chart" uri="{C3380CC4-5D6E-409C-BE32-E72D297353CC}">
              <c16:uniqueId val="{00000000-DA1A-4281-BCAE-D1015430B24F}"/>
            </c:ext>
          </c:extLst>
        </c:ser>
        <c:ser>
          <c:idx val="1"/>
          <c:order val="1"/>
          <c:tx>
            <c:strRef>
              <c:f>Аркуш1!$C$1</c:f>
              <c:strCache>
                <c:ptCount val="1"/>
                <c:pt idx="0">
                  <c:v>Дрогобич</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Аркуш1!$A$2:$A$5</c:f>
              <c:strCache>
                <c:ptCount val="4"/>
                <c:pt idx="0">
                  <c:v>Ніколи не вживав/ла</c:v>
                </c:pt>
                <c:pt idx="1">
                  <c:v>Пили протягом останніх 30 днів</c:v>
                </c:pt>
                <c:pt idx="2">
                  <c:v>Ніколи не напився/лась</c:v>
                </c:pt>
                <c:pt idx="3">
                  <c:v>Напився/лась протягом останніх 30 днів </c:v>
                </c:pt>
              </c:strCache>
            </c:strRef>
          </c:cat>
          <c:val>
            <c:numRef>
              <c:f>Аркуш1!$C$2:$C$5</c:f>
              <c:numCache>
                <c:formatCode>General</c:formatCode>
                <c:ptCount val="4"/>
                <c:pt idx="0">
                  <c:v>46.7</c:v>
                </c:pt>
                <c:pt idx="1">
                  <c:v>53.3</c:v>
                </c:pt>
                <c:pt idx="2">
                  <c:v>82.8</c:v>
                </c:pt>
                <c:pt idx="3">
                  <c:v>17.2</c:v>
                </c:pt>
              </c:numCache>
            </c:numRef>
          </c:val>
          <c:extLst xmlns:c16r2="http://schemas.microsoft.com/office/drawing/2015/06/chart">
            <c:ext xmlns:c16="http://schemas.microsoft.com/office/drawing/2014/chart" uri="{C3380CC4-5D6E-409C-BE32-E72D297353CC}">
              <c16:uniqueId val="{00000001-DA1A-4281-BCAE-D1015430B24F}"/>
            </c:ext>
          </c:extLst>
        </c:ser>
        <c:ser>
          <c:idx val="2"/>
          <c:order val="2"/>
          <c:tx>
            <c:strRef>
              <c:f>Аркуш1!$D$1</c:f>
              <c:strCache>
                <c:ptCount val="1"/>
                <c:pt idx="0">
                  <c:v>Львів</c:v>
                </c:pt>
              </c:strCache>
            </c:strRef>
          </c:tx>
          <c:spPr>
            <a:solidFill>
              <a:srgbClr val="0099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Аркуш1!$A$2:$A$5</c:f>
              <c:strCache>
                <c:ptCount val="4"/>
                <c:pt idx="0">
                  <c:v>Ніколи не вживав/ла</c:v>
                </c:pt>
                <c:pt idx="1">
                  <c:v>Пили протягом останніх 30 днів</c:v>
                </c:pt>
                <c:pt idx="2">
                  <c:v>Ніколи не напився/лась</c:v>
                </c:pt>
                <c:pt idx="3">
                  <c:v>Напився/лась протягом останніх 30 днів </c:v>
                </c:pt>
              </c:strCache>
            </c:strRef>
          </c:cat>
          <c:val>
            <c:numRef>
              <c:f>Аркуш1!$D$2:$D$5</c:f>
              <c:numCache>
                <c:formatCode>General</c:formatCode>
                <c:ptCount val="4"/>
                <c:pt idx="0">
                  <c:v>69.7</c:v>
                </c:pt>
                <c:pt idx="1">
                  <c:v>30.3</c:v>
                </c:pt>
                <c:pt idx="2">
                  <c:v>93.4</c:v>
                </c:pt>
                <c:pt idx="3">
                  <c:v>6.4</c:v>
                </c:pt>
              </c:numCache>
            </c:numRef>
          </c:val>
          <c:extLst xmlns:c16r2="http://schemas.microsoft.com/office/drawing/2015/06/chart">
            <c:ext xmlns:c16="http://schemas.microsoft.com/office/drawing/2014/chart" uri="{C3380CC4-5D6E-409C-BE32-E72D297353CC}">
              <c16:uniqueId val="{00000002-DA1A-4281-BCAE-D1015430B24F}"/>
            </c:ext>
          </c:extLst>
        </c:ser>
        <c:dLbls>
          <c:dLblPos val="ctr"/>
          <c:showLegendKey val="0"/>
          <c:showVal val="1"/>
          <c:showCatName val="0"/>
          <c:showSerName val="0"/>
          <c:showPercent val="0"/>
          <c:showBubbleSize val="0"/>
        </c:dLbls>
        <c:gapWidth val="150"/>
        <c:axId val="-1395802960"/>
        <c:axId val="-1395796432"/>
      </c:barChart>
      <c:catAx>
        <c:axId val="-1395802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crossAx val="-1395796432"/>
        <c:crosses val="autoZero"/>
        <c:auto val="1"/>
        <c:lblAlgn val="ctr"/>
        <c:lblOffset val="100"/>
        <c:noMultiLvlLbl val="0"/>
      </c:catAx>
      <c:valAx>
        <c:axId val="-1395796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crossAx val="-1395802960"/>
        <c:crosses val="autoZero"/>
        <c:crossBetween val="between"/>
      </c:valAx>
      <c:spPr>
        <a:noFill/>
        <a:ln>
          <a:noFill/>
        </a:ln>
        <a:effectLst/>
      </c:spPr>
    </c:plotArea>
    <c:legend>
      <c:legendPos val="b"/>
      <c:layout>
        <c:manualLayout>
          <c:xMode val="edge"/>
          <c:yMode val="edge"/>
          <c:x val="7.7795773825106745E-2"/>
          <c:y val="3.6293566178217294E-2"/>
          <c:w val="0.28016382170361059"/>
          <c:h val="6.0445542062428775E-2"/>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legend>
    <c:plotVisOnly val="1"/>
    <c:dispBlanksAs val="gap"/>
    <c:showDLblsOverMax val="0"/>
  </c:chart>
  <c:spPr>
    <a:noFill/>
    <a:ln>
      <a:noFill/>
    </a:ln>
    <a:effectLst/>
  </c:spPr>
  <c:txPr>
    <a:bodyPr/>
    <a:lstStyle/>
    <a:p>
      <a:pPr>
        <a:defRPr sz="1050" b="1"/>
      </a:pPr>
      <a:endParaRPr lang="uk-UA"/>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Аркуш1!$B$1</c:f>
              <c:strCache>
                <c:ptCount val="1"/>
                <c:pt idx="0">
                  <c:v>Село</c:v>
                </c:pt>
              </c:strCache>
            </c:strRef>
          </c:tx>
          <c:spPr>
            <a:solidFill>
              <a:srgbClr val="3366FF"/>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Аркуш1!$A$2:$A$3</c:f>
              <c:strCache>
                <c:ptCount val="2"/>
                <c:pt idx="0">
                  <c:v>Ніразу не пили</c:v>
                </c:pt>
                <c:pt idx="1">
                  <c:v>Пили протягом останніх 30 днів</c:v>
                </c:pt>
              </c:strCache>
            </c:strRef>
          </c:cat>
          <c:val>
            <c:numRef>
              <c:f>Аркуш1!$B$2:$B$3</c:f>
              <c:numCache>
                <c:formatCode>General</c:formatCode>
                <c:ptCount val="2"/>
                <c:pt idx="0">
                  <c:v>32.799999999999997</c:v>
                </c:pt>
                <c:pt idx="1">
                  <c:v>26</c:v>
                </c:pt>
              </c:numCache>
            </c:numRef>
          </c:val>
          <c:extLst xmlns:c16r2="http://schemas.microsoft.com/office/drawing/2015/06/chart">
            <c:ext xmlns:c16="http://schemas.microsoft.com/office/drawing/2014/chart" uri="{C3380CC4-5D6E-409C-BE32-E72D297353CC}">
              <c16:uniqueId val="{00000000-3708-430C-B848-266372AA8582}"/>
            </c:ext>
          </c:extLst>
        </c:ser>
        <c:ser>
          <c:idx val="1"/>
          <c:order val="1"/>
          <c:tx>
            <c:strRef>
              <c:f>Аркуш1!$C$1</c:f>
              <c:strCache>
                <c:ptCount val="1"/>
                <c:pt idx="0">
                  <c:v>Дрогобич</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Аркуш1!$A$2:$A$3</c:f>
              <c:strCache>
                <c:ptCount val="2"/>
                <c:pt idx="0">
                  <c:v>Ніразу не пили</c:v>
                </c:pt>
                <c:pt idx="1">
                  <c:v>Пили протягом останніх 30 днів</c:v>
                </c:pt>
              </c:strCache>
            </c:strRef>
          </c:cat>
          <c:val>
            <c:numRef>
              <c:f>Аркуш1!$C$2:$C$3</c:f>
              <c:numCache>
                <c:formatCode>General</c:formatCode>
                <c:ptCount val="2"/>
                <c:pt idx="0">
                  <c:v>35.9</c:v>
                </c:pt>
                <c:pt idx="1">
                  <c:v>19</c:v>
                </c:pt>
              </c:numCache>
            </c:numRef>
          </c:val>
          <c:extLst xmlns:c16r2="http://schemas.microsoft.com/office/drawing/2015/06/chart">
            <c:ext xmlns:c16="http://schemas.microsoft.com/office/drawing/2014/chart" uri="{C3380CC4-5D6E-409C-BE32-E72D297353CC}">
              <c16:uniqueId val="{00000001-3708-430C-B848-266372AA8582}"/>
            </c:ext>
          </c:extLst>
        </c:ser>
        <c:ser>
          <c:idx val="2"/>
          <c:order val="2"/>
          <c:tx>
            <c:strRef>
              <c:f>Аркуш1!$D$1</c:f>
              <c:strCache>
                <c:ptCount val="1"/>
                <c:pt idx="0">
                  <c:v>Львів</c:v>
                </c:pt>
              </c:strCache>
            </c:strRef>
          </c:tx>
          <c:spPr>
            <a:solidFill>
              <a:srgbClr val="0099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Аркуш1!$A$2:$A$3</c:f>
              <c:strCache>
                <c:ptCount val="2"/>
                <c:pt idx="0">
                  <c:v>Ніразу не пили</c:v>
                </c:pt>
                <c:pt idx="1">
                  <c:v>Пили протягом останніх 30 днів</c:v>
                </c:pt>
              </c:strCache>
            </c:strRef>
          </c:cat>
          <c:val>
            <c:numRef>
              <c:f>Аркуш1!$D$2:$D$3</c:f>
              <c:numCache>
                <c:formatCode>General</c:formatCode>
                <c:ptCount val="2"/>
                <c:pt idx="0">
                  <c:v>61.4</c:v>
                </c:pt>
                <c:pt idx="1">
                  <c:v>10.1</c:v>
                </c:pt>
              </c:numCache>
            </c:numRef>
          </c:val>
          <c:extLst xmlns:c16r2="http://schemas.microsoft.com/office/drawing/2015/06/chart">
            <c:ext xmlns:c16="http://schemas.microsoft.com/office/drawing/2014/chart" uri="{C3380CC4-5D6E-409C-BE32-E72D297353CC}">
              <c16:uniqueId val="{00000002-3708-430C-B848-266372AA8582}"/>
            </c:ext>
          </c:extLst>
        </c:ser>
        <c:dLbls>
          <c:showLegendKey val="0"/>
          <c:showVal val="0"/>
          <c:showCatName val="0"/>
          <c:showSerName val="0"/>
          <c:showPercent val="0"/>
          <c:showBubbleSize val="0"/>
        </c:dLbls>
        <c:gapWidth val="182"/>
        <c:axId val="-1395796976"/>
        <c:axId val="-1395795888"/>
      </c:barChart>
      <c:catAx>
        <c:axId val="-1395796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crossAx val="-1395795888"/>
        <c:crosses val="autoZero"/>
        <c:auto val="1"/>
        <c:lblAlgn val="ctr"/>
        <c:lblOffset val="100"/>
        <c:noMultiLvlLbl val="0"/>
      </c:catAx>
      <c:valAx>
        <c:axId val="-13957958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crossAx val="-1395796976"/>
        <c:crosses val="autoZero"/>
        <c:crossBetween val="between"/>
      </c:valAx>
      <c:spPr>
        <a:noFill/>
        <a:ln>
          <a:noFill/>
        </a:ln>
        <a:effectLst/>
      </c:spPr>
    </c:plotArea>
    <c:legend>
      <c:legendPos val="b"/>
      <c:layout>
        <c:manualLayout>
          <c:xMode val="edge"/>
          <c:yMode val="edge"/>
          <c:x val="0.68550924340979102"/>
          <c:y val="2.0235844698802991E-2"/>
          <c:w val="0.30047900262467186"/>
          <c:h val="5.4554484160963826E-2"/>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legend>
    <c:plotVisOnly val="1"/>
    <c:dispBlanksAs val="gap"/>
    <c:showDLblsOverMax val="0"/>
  </c:chart>
  <c:spPr>
    <a:noFill/>
    <a:ln>
      <a:noFill/>
    </a:ln>
    <a:effectLst/>
  </c:spPr>
  <c:txPr>
    <a:bodyPr/>
    <a:lstStyle/>
    <a:p>
      <a:pPr>
        <a:defRPr sz="1050" b="1"/>
      </a:pPr>
      <a:endParaRPr lang="uk-UA"/>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274553995967896"/>
          <c:y val="0"/>
          <c:w val="0.66068441173114234"/>
          <c:h val="0.80310056355079751"/>
        </c:manualLayout>
      </c:layout>
      <c:barChart>
        <c:barDir val="bar"/>
        <c:grouping val="clustered"/>
        <c:varyColors val="0"/>
        <c:ser>
          <c:idx val="0"/>
          <c:order val="0"/>
          <c:tx>
            <c:strRef>
              <c:f>Аркуш1!$B$1</c:f>
              <c:strCache>
                <c:ptCount val="1"/>
                <c:pt idx="0">
                  <c:v>Село</c:v>
                </c:pt>
              </c:strCache>
            </c:strRef>
          </c:tx>
          <c:spPr>
            <a:solidFill>
              <a:srgbClr val="3366FF"/>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Аркуш1!$A$2:$A$3</c:f>
              <c:strCache>
                <c:ptCount val="2"/>
                <c:pt idx="0">
                  <c:v>Ніколи не пив/ла</c:v>
                </c:pt>
                <c:pt idx="1">
                  <c:v>Пив/ла протягом останніх 30 днів</c:v>
                </c:pt>
              </c:strCache>
            </c:strRef>
          </c:cat>
          <c:val>
            <c:numRef>
              <c:f>Аркуш1!$B$2:$B$3</c:f>
              <c:numCache>
                <c:formatCode>General</c:formatCode>
                <c:ptCount val="2"/>
                <c:pt idx="0">
                  <c:v>59.7</c:v>
                </c:pt>
                <c:pt idx="1">
                  <c:v>14.9</c:v>
                </c:pt>
              </c:numCache>
            </c:numRef>
          </c:val>
          <c:extLst xmlns:c16r2="http://schemas.microsoft.com/office/drawing/2015/06/chart">
            <c:ext xmlns:c16="http://schemas.microsoft.com/office/drawing/2014/chart" uri="{C3380CC4-5D6E-409C-BE32-E72D297353CC}">
              <c16:uniqueId val="{00000000-BB82-4162-A523-2364023AE2DD}"/>
            </c:ext>
          </c:extLst>
        </c:ser>
        <c:ser>
          <c:idx val="1"/>
          <c:order val="1"/>
          <c:tx>
            <c:strRef>
              <c:f>Аркуш1!$C$1</c:f>
              <c:strCache>
                <c:ptCount val="1"/>
                <c:pt idx="0">
                  <c:v>Дрогобич</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Аркуш1!$A$2:$A$3</c:f>
              <c:strCache>
                <c:ptCount val="2"/>
                <c:pt idx="0">
                  <c:v>Ніколи не пив/ла</c:v>
                </c:pt>
                <c:pt idx="1">
                  <c:v>Пив/ла протягом останніх 30 днів</c:v>
                </c:pt>
              </c:strCache>
            </c:strRef>
          </c:cat>
          <c:val>
            <c:numRef>
              <c:f>Аркуш1!$C$2:$C$3</c:f>
              <c:numCache>
                <c:formatCode>General</c:formatCode>
                <c:ptCount val="2"/>
                <c:pt idx="0">
                  <c:v>62.3</c:v>
                </c:pt>
                <c:pt idx="1">
                  <c:v>11.6</c:v>
                </c:pt>
              </c:numCache>
            </c:numRef>
          </c:val>
          <c:extLst xmlns:c16r2="http://schemas.microsoft.com/office/drawing/2015/06/chart">
            <c:ext xmlns:c16="http://schemas.microsoft.com/office/drawing/2014/chart" uri="{C3380CC4-5D6E-409C-BE32-E72D297353CC}">
              <c16:uniqueId val="{00000001-BB82-4162-A523-2364023AE2DD}"/>
            </c:ext>
          </c:extLst>
        </c:ser>
        <c:ser>
          <c:idx val="2"/>
          <c:order val="2"/>
          <c:tx>
            <c:strRef>
              <c:f>Аркуш1!$D$1</c:f>
              <c:strCache>
                <c:ptCount val="1"/>
                <c:pt idx="0">
                  <c:v>Львів</c:v>
                </c:pt>
              </c:strCache>
            </c:strRef>
          </c:tx>
          <c:spPr>
            <a:solidFill>
              <a:srgbClr val="009900"/>
            </a:solidFill>
            <a:ln>
              <a:noFill/>
            </a:ln>
            <a:effectLst/>
          </c:spPr>
          <c:invertIfNegative val="0"/>
          <c:dLbls>
            <c:dLbl>
              <c:idx val="1"/>
              <c:layout/>
              <c:tx>
                <c:rich>
                  <a:bodyPr/>
                  <a:lstStyle/>
                  <a:p>
                    <a:r>
                      <a:rPr lang="en-US"/>
                      <a:t>5,8</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B82-4162-A523-2364023AE2DD}"/>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Аркуш1!$A$2:$A$3</c:f>
              <c:strCache>
                <c:ptCount val="2"/>
                <c:pt idx="0">
                  <c:v>Ніколи не пив/ла</c:v>
                </c:pt>
                <c:pt idx="1">
                  <c:v>Пив/ла протягом останніх 30 днів</c:v>
                </c:pt>
              </c:strCache>
            </c:strRef>
          </c:cat>
          <c:val>
            <c:numRef>
              <c:f>Аркуш1!$D$2:$D$3</c:f>
              <c:numCache>
                <c:formatCode>d\-mmm</c:formatCode>
                <c:ptCount val="2"/>
                <c:pt idx="0" formatCode="General">
                  <c:v>71.2</c:v>
                </c:pt>
                <c:pt idx="1">
                  <c:v>5.8</c:v>
                </c:pt>
              </c:numCache>
            </c:numRef>
          </c:val>
          <c:extLst xmlns:c16r2="http://schemas.microsoft.com/office/drawing/2015/06/chart">
            <c:ext xmlns:c16="http://schemas.microsoft.com/office/drawing/2014/chart" uri="{C3380CC4-5D6E-409C-BE32-E72D297353CC}">
              <c16:uniqueId val="{00000003-BB82-4162-A523-2364023AE2DD}"/>
            </c:ext>
          </c:extLst>
        </c:ser>
        <c:dLbls>
          <c:showLegendKey val="0"/>
          <c:showVal val="0"/>
          <c:showCatName val="0"/>
          <c:showSerName val="0"/>
          <c:showPercent val="0"/>
          <c:showBubbleSize val="0"/>
        </c:dLbls>
        <c:gapWidth val="182"/>
        <c:axId val="-1395798608"/>
        <c:axId val="-1395789904"/>
      </c:barChart>
      <c:catAx>
        <c:axId val="-1395798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crossAx val="-1395789904"/>
        <c:crosses val="autoZero"/>
        <c:auto val="1"/>
        <c:lblAlgn val="ctr"/>
        <c:lblOffset val="100"/>
        <c:noMultiLvlLbl val="0"/>
      </c:catAx>
      <c:valAx>
        <c:axId val="-13957899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crossAx val="-1395798608"/>
        <c:crosses val="autoZero"/>
        <c:crossBetween val="between"/>
      </c:valAx>
      <c:spPr>
        <a:noFill/>
        <a:ln>
          <a:noFill/>
        </a:ln>
        <a:effectLst/>
      </c:spPr>
    </c:plotArea>
    <c:legend>
      <c:legendPos val="b"/>
      <c:layout>
        <c:manualLayout>
          <c:xMode val="edge"/>
          <c:yMode val="edge"/>
          <c:x val="0.64806962988322114"/>
          <c:y val="3.7747699673066008E-2"/>
          <c:w val="0.29806354368747384"/>
          <c:h val="5.4554484160963826E-2"/>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legend>
    <c:plotVisOnly val="1"/>
    <c:dispBlanksAs val="gap"/>
    <c:showDLblsOverMax val="0"/>
  </c:chart>
  <c:spPr>
    <a:noFill/>
    <a:ln>
      <a:noFill/>
    </a:ln>
    <a:effectLst/>
  </c:spPr>
  <c:txPr>
    <a:bodyPr/>
    <a:lstStyle/>
    <a:p>
      <a:pPr>
        <a:defRPr sz="1050" b="1"/>
      </a:pPr>
      <a:endParaRPr lang="uk-UA"/>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Аркуш1!$B$1</c:f>
              <c:strCache>
                <c:ptCount val="1"/>
                <c:pt idx="0">
                  <c:v>Село</c:v>
                </c:pt>
              </c:strCache>
            </c:strRef>
          </c:tx>
          <c:spPr>
            <a:solidFill>
              <a:srgbClr val="3366FF"/>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Аркуш1!$A$2:$A$3</c:f>
              <c:strCache>
                <c:ptCount val="2"/>
                <c:pt idx="0">
                  <c:v>Не пив/ла</c:v>
                </c:pt>
                <c:pt idx="1">
                  <c:v>Пив/ла протягом останніх 30 днів</c:v>
                </c:pt>
              </c:strCache>
            </c:strRef>
          </c:cat>
          <c:val>
            <c:numRef>
              <c:f>Аркуш1!$B$2:$B$3</c:f>
              <c:numCache>
                <c:formatCode>General</c:formatCode>
                <c:ptCount val="2"/>
                <c:pt idx="0">
                  <c:v>17.399999999999999</c:v>
                </c:pt>
                <c:pt idx="1">
                  <c:v>39</c:v>
                </c:pt>
              </c:numCache>
            </c:numRef>
          </c:val>
          <c:extLst xmlns:c16r2="http://schemas.microsoft.com/office/drawing/2015/06/chart">
            <c:ext xmlns:c16="http://schemas.microsoft.com/office/drawing/2014/chart" uri="{C3380CC4-5D6E-409C-BE32-E72D297353CC}">
              <c16:uniqueId val="{00000000-2206-489C-9B4A-3D5AE4917D7D}"/>
            </c:ext>
          </c:extLst>
        </c:ser>
        <c:ser>
          <c:idx val="1"/>
          <c:order val="1"/>
          <c:tx>
            <c:strRef>
              <c:f>Аркуш1!$C$1</c:f>
              <c:strCache>
                <c:ptCount val="1"/>
                <c:pt idx="0">
                  <c:v>Дрогобич</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Аркуш1!$A$2:$A$3</c:f>
              <c:strCache>
                <c:ptCount val="2"/>
                <c:pt idx="0">
                  <c:v>Не пив/ла</c:v>
                </c:pt>
                <c:pt idx="1">
                  <c:v>Пив/ла протягом останніх 30 днів</c:v>
                </c:pt>
              </c:strCache>
            </c:strRef>
          </c:cat>
          <c:val>
            <c:numRef>
              <c:f>Аркуш1!$C$2:$C$3</c:f>
              <c:numCache>
                <c:formatCode>General</c:formatCode>
                <c:ptCount val="2"/>
                <c:pt idx="0">
                  <c:v>21</c:v>
                </c:pt>
                <c:pt idx="1">
                  <c:v>27.4</c:v>
                </c:pt>
              </c:numCache>
            </c:numRef>
          </c:val>
          <c:extLst xmlns:c16r2="http://schemas.microsoft.com/office/drawing/2015/06/chart">
            <c:ext xmlns:c16="http://schemas.microsoft.com/office/drawing/2014/chart" uri="{C3380CC4-5D6E-409C-BE32-E72D297353CC}">
              <c16:uniqueId val="{00000001-2206-489C-9B4A-3D5AE4917D7D}"/>
            </c:ext>
          </c:extLst>
        </c:ser>
        <c:ser>
          <c:idx val="2"/>
          <c:order val="2"/>
          <c:tx>
            <c:strRef>
              <c:f>Аркуш1!$D$1</c:f>
              <c:strCache>
                <c:ptCount val="1"/>
                <c:pt idx="0">
                  <c:v>Львів</c:v>
                </c:pt>
              </c:strCache>
            </c:strRef>
          </c:tx>
          <c:spPr>
            <a:solidFill>
              <a:srgbClr val="0099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Аркуш1!$A$2:$A$3</c:f>
              <c:strCache>
                <c:ptCount val="2"/>
                <c:pt idx="0">
                  <c:v>Не пив/ла</c:v>
                </c:pt>
                <c:pt idx="1">
                  <c:v>Пив/ла протягом останніх 30 днів</c:v>
                </c:pt>
              </c:strCache>
            </c:strRef>
          </c:cat>
          <c:val>
            <c:numRef>
              <c:f>Аркуш1!$D$2:$D$3</c:f>
              <c:numCache>
                <c:formatCode>General</c:formatCode>
                <c:ptCount val="2"/>
                <c:pt idx="0">
                  <c:v>41.9</c:v>
                </c:pt>
                <c:pt idx="1">
                  <c:v>16.5</c:v>
                </c:pt>
              </c:numCache>
            </c:numRef>
          </c:val>
          <c:extLst xmlns:c16r2="http://schemas.microsoft.com/office/drawing/2015/06/chart">
            <c:ext xmlns:c16="http://schemas.microsoft.com/office/drawing/2014/chart" uri="{C3380CC4-5D6E-409C-BE32-E72D297353CC}">
              <c16:uniqueId val="{00000002-2206-489C-9B4A-3D5AE4917D7D}"/>
            </c:ext>
          </c:extLst>
        </c:ser>
        <c:dLbls>
          <c:showLegendKey val="0"/>
          <c:showVal val="0"/>
          <c:showCatName val="0"/>
          <c:showSerName val="0"/>
          <c:showPercent val="0"/>
          <c:showBubbleSize val="0"/>
        </c:dLbls>
        <c:gapWidth val="182"/>
        <c:axId val="-1395799696"/>
        <c:axId val="-1395799152"/>
      </c:barChart>
      <c:catAx>
        <c:axId val="-1395799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crossAx val="-1395799152"/>
        <c:crosses val="autoZero"/>
        <c:auto val="1"/>
        <c:lblAlgn val="ctr"/>
        <c:lblOffset val="100"/>
        <c:noMultiLvlLbl val="0"/>
      </c:catAx>
      <c:valAx>
        <c:axId val="-13957991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crossAx val="-1395799696"/>
        <c:crosses val="autoZero"/>
        <c:crossBetween val="between"/>
      </c:valAx>
      <c:spPr>
        <a:noFill/>
        <a:ln>
          <a:noFill/>
        </a:ln>
        <a:effectLst/>
      </c:spPr>
    </c:plotArea>
    <c:legend>
      <c:legendPos val="b"/>
      <c:layout>
        <c:manualLayout>
          <c:xMode val="edge"/>
          <c:yMode val="edge"/>
          <c:x val="0.72053339799916305"/>
          <c:y val="2.3154487194513438E-2"/>
          <c:w val="0.26907803644109701"/>
          <c:h val="5.4554484160963826E-2"/>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legend>
    <c:plotVisOnly val="1"/>
    <c:dispBlanksAs val="gap"/>
    <c:showDLblsOverMax val="0"/>
  </c:chart>
  <c:spPr>
    <a:noFill/>
    <a:ln>
      <a:noFill/>
    </a:ln>
    <a:effectLst/>
  </c:spPr>
  <c:txPr>
    <a:bodyPr/>
    <a:lstStyle/>
    <a:p>
      <a:pPr>
        <a:defRPr sz="1050" b="1"/>
      </a:pPr>
      <a:endParaRPr lang="uk-UA"/>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Аркуш1!$B$1</c:f>
              <c:strCache>
                <c:ptCount val="1"/>
                <c:pt idx="0">
                  <c:v>Село</c:v>
                </c:pt>
              </c:strCache>
            </c:strRef>
          </c:tx>
          <c:spPr>
            <a:solidFill>
              <a:srgbClr val="3366FF"/>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Аркуш1!$A$2:$A$3</c:f>
              <c:strCache>
                <c:ptCount val="2"/>
                <c:pt idx="0">
                  <c:v>Не пив/ла</c:v>
                </c:pt>
                <c:pt idx="1">
                  <c:v>Пив/ла протягом останніх 30 днів</c:v>
                </c:pt>
              </c:strCache>
            </c:strRef>
          </c:cat>
          <c:val>
            <c:numRef>
              <c:f>Аркуш1!$B$2:$B$3</c:f>
              <c:numCache>
                <c:formatCode>General</c:formatCode>
                <c:ptCount val="2"/>
                <c:pt idx="0">
                  <c:v>69.2</c:v>
                </c:pt>
                <c:pt idx="1">
                  <c:v>12.1</c:v>
                </c:pt>
              </c:numCache>
            </c:numRef>
          </c:val>
          <c:extLst xmlns:c16r2="http://schemas.microsoft.com/office/drawing/2015/06/chart">
            <c:ext xmlns:c16="http://schemas.microsoft.com/office/drawing/2014/chart" uri="{C3380CC4-5D6E-409C-BE32-E72D297353CC}">
              <c16:uniqueId val="{00000000-A1AC-44A9-A371-404565357690}"/>
            </c:ext>
          </c:extLst>
        </c:ser>
        <c:ser>
          <c:idx val="1"/>
          <c:order val="1"/>
          <c:tx>
            <c:strRef>
              <c:f>Аркуш1!$C$1</c:f>
              <c:strCache>
                <c:ptCount val="1"/>
                <c:pt idx="0">
                  <c:v>Дрогобич</c:v>
                </c:pt>
              </c:strCache>
            </c:strRef>
          </c:tx>
          <c:spPr>
            <a:solidFill>
              <a:srgbClr val="C00000"/>
            </a:solidFill>
            <a:ln>
              <a:noFill/>
            </a:ln>
            <a:effectLst/>
          </c:spPr>
          <c:invertIfNegative val="0"/>
          <c:dLbls>
            <c:dLbl>
              <c:idx val="1"/>
              <c:layout/>
              <c:tx>
                <c:rich>
                  <a:bodyPr/>
                  <a:lstStyle/>
                  <a:p>
                    <a:r>
                      <a:rPr lang="en-US"/>
                      <a:t>8,6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1AC-44A9-A371-404565357690}"/>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Аркуш1!$A$2:$A$3</c:f>
              <c:strCache>
                <c:ptCount val="2"/>
                <c:pt idx="0">
                  <c:v>Не пив/ла</c:v>
                </c:pt>
                <c:pt idx="1">
                  <c:v>Пив/ла протягом останніх 30 днів</c:v>
                </c:pt>
              </c:strCache>
            </c:strRef>
          </c:cat>
          <c:val>
            <c:numRef>
              <c:f>Аркуш1!$C$2:$C$3</c:f>
              <c:numCache>
                <c:formatCode>d\-mmm</c:formatCode>
                <c:ptCount val="2"/>
                <c:pt idx="0" formatCode="General">
                  <c:v>69.900000000000006</c:v>
                </c:pt>
                <c:pt idx="1">
                  <c:v>8.6</c:v>
                </c:pt>
              </c:numCache>
            </c:numRef>
          </c:val>
          <c:extLst xmlns:c16r2="http://schemas.microsoft.com/office/drawing/2015/06/chart">
            <c:ext xmlns:c16="http://schemas.microsoft.com/office/drawing/2014/chart" uri="{C3380CC4-5D6E-409C-BE32-E72D297353CC}">
              <c16:uniqueId val="{00000002-A1AC-44A9-A371-404565357690}"/>
            </c:ext>
          </c:extLst>
        </c:ser>
        <c:ser>
          <c:idx val="2"/>
          <c:order val="2"/>
          <c:tx>
            <c:strRef>
              <c:f>Аркуш1!$D$1</c:f>
              <c:strCache>
                <c:ptCount val="1"/>
                <c:pt idx="0">
                  <c:v>Львів</c:v>
                </c:pt>
              </c:strCache>
            </c:strRef>
          </c:tx>
          <c:spPr>
            <a:solidFill>
              <a:srgbClr val="0099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Аркуш1!$A$2:$A$3</c:f>
              <c:strCache>
                <c:ptCount val="2"/>
                <c:pt idx="0">
                  <c:v>Не пив/ла</c:v>
                </c:pt>
                <c:pt idx="1">
                  <c:v>Пив/ла протягом останніх 30 днів</c:v>
                </c:pt>
              </c:strCache>
            </c:strRef>
          </c:cat>
          <c:val>
            <c:numRef>
              <c:f>Аркуш1!$D$2:$D$3</c:f>
              <c:numCache>
                <c:formatCode>General</c:formatCode>
                <c:ptCount val="2"/>
                <c:pt idx="0">
                  <c:v>86.6</c:v>
                </c:pt>
                <c:pt idx="1">
                  <c:v>2.9</c:v>
                </c:pt>
              </c:numCache>
            </c:numRef>
          </c:val>
          <c:extLst xmlns:c16r2="http://schemas.microsoft.com/office/drawing/2015/06/chart">
            <c:ext xmlns:c16="http://schemas.microsoft.com/office/drawing/2014/chart" uri="{C3380CC4-5D6E-409C-BE32-E72D297353CC}">
              <c16:uniqueId val="{00000003-A1AC-44A9-A371-404565357690}"/>
            </c:ext>
          </c:extLst>
        </c:ser>
        <c:dLbls>
          <c:showLegendKey val="0"/>
          <c:showVal val="0"/>
          <c:showCatName val="0"/>
          <c:showSerName val="0"/>
          <c:showPercent val="0"/>
          <c:showBubbleSize val="0"/>
        </c:dLbls>
        <c:gapWidth val="182"/>
        <c:axId val="-1395800240"/>
        <c:axId val="-1395801328"/>
      </c:barChart>
      <c:catAx>
        <c:axId val="-1395800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crossAx val="-1395801328"/>
        <c:crosses val="autoZero"/>
        <c:auto val="1"/>
        <c:lblAlgn val="ctr"/>
        <c:lblOffset val="100"/>
        <c:noMultiLvlLbl val="0"/>
      </c:catAx>
      <c:valAx>
        <c:axId val="-13958013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crossAx val="-1395800240"/>
        <c:crosses val="autoZero"/>
        <c:crossBetween val="between"/>
      </c:valAx>
      <c:spPr>
        <a:noFill/>
        <a:ln>
          <a:noFill/>
        </a:ln>
        <a:effectLst/>
      </c:spPr>
    </c:plotArea>
    <c:legend>
      <c:legendPos val="b"/>
      <c:layout>
        <c:manualLayout>
          <c:xMode val="edge"/>
          <c:yMode val="edge"/>
          <c:x val="0.63599233519723075"/>
          <c:y val="6.6934124630171163E-2"/>
          <c:w val="0.30893310890486514"/>
          <c:h val="5.4554484160963826E-2"/>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legend>
    <c:plotVisOnly val="1"/>
    <c:dispBlanksAs val="gap"/>
    <c:showDLblsOverMax val="0"/>
  </c:chart>
  <c:spPr>
    <a:noFill/>
    <a:ln>
      <a:noFill/>
    </a:ln>
    <a:effectLst/>
  </c:spPr>
  <c:txPr>
    <a:bodyPr/>
    <a:lstStyle/>
    <a:p>
      <a:pPr>
        <a:defRPr sz="1050" b="1"/>
      </a:pPr>
      <a:endParaRPr lang="uk-UA"/>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909981361025523E-2"/>
          <c:y val="3.5914010816902757E-2"/>
          <c:w val="0.95080499448438516"/>
          <c:h val="0.88102326227013394"/>
        </c:manualLayout>
      </c:layout>
      <c:barChart>
        <c:barDir val="col"/>
        <c:grouping val="clustered"/>
        <c:varyColors val="0"/>
        <c:ser>
          <c:idx val="0"/>
          <c:order val="0"/>
          <c:tx>
            <c:strRef>
              <c:f>Аркуш1!$B$1</c:f>
              <c:strCache>
                <c:ptCount val="1"/>
                <c:pt idx="0">
                  <c:v>Львів</c:v>
                </c:pt>
              </c:strCache>
            </c:strRef>
          </c:tx>
          <c:spPr>
            <a:solidFill>
              <a:srgbClr val="00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Аркуш1!$A$2:$A$5</c:f>
              <c:strCache>
                <c:ptCount val="4"/>
                <c:pt idx="0">
                  <c:v>Пиво</c:v>
                </c:pt>
                <c:pt idx="1">
                  <c:v>Слабоалкогольні напої</c:v>
                </c:pt>
                <c:pt idx="2">
                  <c:v>Вино</c:v>
                </c:pt>
                <c:pt idx="3">
                  <c:v>Горілка</c:v>
                </c:pt>
              </c:strCache>
            </c:strRef>
          </c:cat>
          <c:val>
            <c:numRef>
              <c:f>Аркуш1!$B$2:$B$5</c:f>
              <c:numCache>
                <c:formatCode>General</c:formatCode>
                <c:ptCount val="4"/>
                <c:pt idx="0">
                  <c:v>10.1</c:v>
                </c:pt>
                <c:pt idx="1">
                  <c:v>5.8</c:v>
                </c:pt>
                <c:pt idx="2">
                  <c:v>16.5</c:v>
                </c:pt>
                <c:pt idx="3">
                  <c:v>2.9</c:v>
                </c:pt>
              </c:numCache>
            </c:numRef>
          </c:val>
          <c:extLst xmlns:c16r2="http://schemas.microsoft.com/office/drawing/2015/06/chart">
            <c:ext xmlns:c16="http://schemas.microsoft.com/office/drawing/2014/chart" uri="{C3380CC4-5D6E-409C-BE32-E72D297353CC}">
              <c16:uniqueId val="{00000000-FDA6-4762-9BC8-173107E2DDF9}"/>
            </c:ext>
          </c:extLst>
        </c:ser>
        <c:ser>
          <c:idx val="1"/>
          <c:order val="1"/>
          <c:tx>
            <c:strRef>
              <c:f>Аркуш1!$C$1</c:f>
              <c:strCache>
                <c:ptCount val="1"/>
                <c:pt idx="0">
                  <c:v>Дрогобич</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Аркуш1!$A$2:$A$5</c:f>
              <c:strCache>
                <c:ptCount val="4"/>
                <c:pt idx="0">
                  <c:v>Пиво</c:v>
                </c:pt>
                <c:pt idx="1">
                  <c:v>Слабоалкогольні напої</c:v>
                </c:pt>
                <c:pt idx="2">
                  <c:v>Вино</c:v>
                </c:pt>
                <c:pt idx="3">
                  <c:v>Горілка</c:v>
                </c:pt>
              </c:strCache>
            </c:strRef>
          </c:cat>
          <c:val>
            <c:numRef>
              <c:f>Аркуш1!$C$2:$C$5</c:f>
              <c:numCache>
                <c:formatCode>General</c:formatCode>
                <c:ptCount val="4"/>
                <c:pt idx="0">
                  <c:v>19</c:v>
                </c:pt>
                <c:pt idx="1">
                  <c:v>11.6</c:v>
                </c:pt>
                <c:pt idx="2">
                  <c:v>27.4</c:v>
                </c:pt>
                <c:pt idx="3">
                  <c:v>8.6</c:v>
                </c:pt>
              </c:numCache>
            </c:numRef>
          </c:val>
          <c:extLst xmlns:c16r2="http://schemas.microsoft.com/office/drawing/2015/06/chart">
            <c:ext xmlns:c16="http://schemas.microsoft.com/office/drawing/2014/chart" uri="{C3380CC4-5D6E-409C-BE32-E72D297353CC}">
              <c16:uniqueId val="{00000003-FDA6-4762-9BC8-173107E2DDF9}"/>
            </c:ext>
          </c:extLst>
        </c:ser>
        <c:ser>
          <c:idx val="2"/>
          <c:order val="2"/>
          <c:tx>
            <c:strRef>
              <c:f>Аркуш1!$D$1</c:f>
              <c:strCache>
                <c:ptCount val="1"/>
                <c:pt idx="0">
                  <c:v>Село</c:v>
                </c:pt>
              </c:strCache>
            </c:strRef>
          </c:tx>
          <c:spPr>
            <a:solidFill>
              <a:srgbClr val="3366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Аркуш1!$A$2:$A$5</c:f>
              <c:strCache>
                <c:ptCount val="4"/>
                <c:pt idx="0">
                  <c:v>Пиво</c:v>
                </c:pt>
                <c:pt idx="1">
                  <c:v>Слабоалкогольні напої</c:v>
                </c:pt>
                <c:pt idx="2">
                  <c:v>Вино</c:v>
                </c:pt>
                <c:pt idx="3">
                  <c:v>Горілка</c:v>
                </c:pt>
              </c:strCache>
            </c:strRef>
          </c:cat>
          <c:val>
            <c:numRef>
              <c:f>Аркуш1!$D$2:$D$5</c:f>
              <c:numCache>
                <c:formatCode>General</c:formatCode>
                <c:ptCount val="4"/>
                <c:pt idx="0">
                  <c:v>26</c:v>
                </c:pt>
                <c:pt idx="1">
                  <c:v>14.9</c:v>
                </c:pt>
                <c:pt idx="2">
                  <c:v>39</c:v>
                </c:pt>
                <c:pt idx="3">
                  <c:v>12.1</c:v>
                </c:pt>
              </c:numCache>
            </c:numRef>
          </c:val>
          <c:extLst xmlns:c16r2="http://schemas.microsoft.com/office/drawing/2015/06/chart">
            <c:ext xmlns:c16="http://schemas.microsoft.com/office/drawing/2014/chart" uri="{C3380CC4-5D6E-409C-BE32-E72D297353CC}">
              <c16:uniqueId val="{00000004-FDA6-4762-9BC8-173107E2DDF9}"/>
            </c:ext>
          </c:extLst>
        </c:ser>
        <c:dLbls>
          <c:showLegendKey val="0"/>
          <c:showVal val="0"/>
          <c:showCatName val="0"/>
          <c:showSerName val="0"/>
          <c:showPercent val="0"/>
          <c:showBubbleSize val="0"/>
        </c:dLbls>
        <c:gapWidth val="219"/>
        <c:overlap val="-27"/>
        <c:axId val="-1395793712"/>
        <c:axId val="-1395794800"/>
      </c:barChart>
      <c:catAx>
        <c:axId val="-139579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crossAx val="-1395794800"/>
        <c:crosses val="autoZero"/>
        <c:auto val="1"/>
        <c:lblAlgn val="ctr"/>
        <c:lblOffset val="100"/>
        <c:noMultiLvlLbl val="0"/>
      </c:catAx>
      <c:valAx>
        <c:axId val="-1395794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crossAx val="-1395793712"/>
        <c:crosses val="autoZero"/>
        <c:crossBetween val="between"/>
      </c:valAx>
      <c:spPr>
        <a:noFill/>
        <a:ln>
          <a:noFill/>
        </a:ln>
        <a:effectLst/>
      </c:spPr>
    </c:plotArea>
    <c:legend>
      <c:legendPos val="b"/>
      <c:layout>
        <c:manualLayout>
          <c:xMode val="edge"/>
          <c:yMode val="edge"/>
          <c:x val="0.11915420898474648"/>
          <c:y val="3.5493910149016164E-2"/>
          <c:w val="0.33536307961504819"/>
          <c:h val="5.9726916180724184E-2"/>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uk-UA"/>
        </a:p>
      </c:txPr>
    </c:legend>
    <c:plotVisOnly val="1"/>
    <c:dispBlanksAs val="gap"/>
    <c:showDLblsOverMax val="0"/>
  </c:chart>
  <c:spPr>
    <a:noFill/>
    <a:ln>
      <a:noFill/>
    </a:ln>
    <a:effectLst/>
  </c:spPr>
  <c:txPr>
    <a:bodyPr/>
    <a:lstStyle/>
    <a:p>
      <a:pPr>
        <a:defRPr/>
      </a:pPr>
      <a:endParaRPr lang="uk-UA"/>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Аркуш1!$A$2</c:f>
              <c:strCache>
                <c:ptCount val="1"/>
                <c:pt idx="0">
                  <c:v>Батьки курять</c:v>
                </c:pt>
              </c:strCache>
            </c:strRef>
          </c:tx>
          <c:spPr>
            <a:solidFill>
              <a:srgbClr val="3366FF"/>
            </a:solidFill>
          </c:spPr>
          <c:invertIfNegative val="0"/>
          <c:dLbls>
            <c:dLbl>
              <c:idx val="0"/>
              <c:layout>
                <c:manualLayout>
                  <c:x val="0"/>
                  <c:y val="-7.7264433467667384E-2"/>
                </c:manualLayout>
              </c:layout>
              <c:spPr>
                <a:noFill/>
                <a:ln>
                  <a:noFill/>
                </a:ln>
                <a:effectLst/>
              </c:spPr>
              <c:txPr>
                <a:bodyPr wrap="square" lIns="38100" tIns="19050" rIns="38100" bIns="19050" anchor="ctr">
                  <a:spAutoFit/>
                </a:bodyPr>
                <a:lstStyle/>
                <a:p>
                  <a:pPr>
                    <a:defRPr sz="1600" b="1">
                      <a:solidFill>
                        <a:srgbClr val="002060"/>
                      </a:solidFill>
                      <a:latin typeface="Times New Roman" panose="02020603050405020304" pitchFamily="18" charset="0"/>
                      <a:cs typeface="Times New Roman" panose="02020603050405020304" pitchFamily="18" charset="0"/>
                    </a:defRPr>
                  </a:pPr>
                  <a:endParaRPr lang="uk-UA"/>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240-4C41-AE77-EA1792A6DE41}"/>
                </c:ext>
                <c:ext xmlns:c15="http://schemas.microsoft.com/office/drawing/2012/chart" uri="{CE6537A1-D6FC-4f65-9D91-7224C49458BB}"/>
              </c:extLst>
            </c:dLbl>
            <c:dLbl>
              <c:idx val="1"/>
              <c:layout>
                <c:manualLayout>
                  <c:x val="8.5937510573019706E-3"/>
                  <c:y val="-9.6580541834584144E-2"/>
                </c:manualLayout>
              </c:layout>
              <c:spPr>
                <a:noFill/>
                <a:ln>
                  <a:noFill/>
                </a:ln>
                <a:effectLst/>
              </c:spPr>
              <c:txPr>
                <a:bodyPr wrap="square" lIns="38100" tIns="19050" rIns="38100" bIns="19050" anchor="ctr">
                  <a:spAutoFit/>
                </a:bodyPr>
                <a:lstStyle/>
                <a:p>
                  <a:pPr>
                    <a:defRPr sz="1600" b="1">
                      <a:solidFill>
                        <a:srgbClr val="002060"/>
                      </a:solidFill>
                      <a:latin typeface="Times New Roman" panose="02020603050405020304" pitchFamily="18" charset="0"/>
                      <a:cs typeface="Times New Roman" panose="02020603050405020304" pitchFamily="18" charset="0"/>
                    </a:defRPr>
                  </a:pPr>
                  <a:endParaRPr lang="uk-UA"/>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240-4C41-AE77-EA1792A6DE41}"/>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rgbClr val="002060"/>
                    </a:solidFill>
                    <a:latin typeface="Times New Roman" panose="02020603050405020304" pitchFamily="18" charset="0"/>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Аркуш1!$B$1:$C$1</c:f>
              <c:strCache>
                <c:ptCount val="2"/>
                <c:pt idx="0">
                  <c:v>Діти не курять</c:v>
                </c:pt>
                <c:pt idx="1">
                  <c:v>Діти курять</c:v>
                </c:pt>
              </c:strCache>
            </c:strRef>
          </c:cat>
          <c:val>
            <c:numRef>
              <c:f>Аркуш1!$B$2:$C$2</c:f>
              <c:numCache>
                <c:formatCode>0.00%</c:formatCode>
                <c:ptCount val="2"/>
                <c:pt idx="0">
                  <c:v>0.45979999999999999</c:v>
                </c:pt>
                <c:pt idx="1">
                  <c:v>0.54020000000000001</c:v>
                </c:pt>
              </c:numCache>
            </c:numRef>
          </c:val>
          <c:extLst xmlns:c16r2="http://schemas.microsoft.com/office/drawing/2015/06/chart">
            <c:ext xmlns:c16="http://schemas.microsoft.com/office/drawing/2014/chart" uri="{C3380CC4-5D6E-409C-BE32-E72D297353CC}">
              <c16:uniqueId val="{00000000-31C4-4147-8B4E-6862DE4E97E9}"/>
            </c:ext>
          </c:extLst>
        </c:ser>
        <c:dLbls>
          <c:showLegendKey val="0"/>
          <c:showVal val="0"/>
          <c:showCatName val="0"/>
          <c:showSerName val="0"/>
          <c:showPercent val="0"/>
          <c:showBubbleSize val="0"/>
        </c:dLbls>
        <c:gapWidth val="150"/>
        <c:shape val="box"/>
        <c:axId val="-1426677872"/>
        <c:axId val="-1426681136"/>
        <c:axId val="0"/>
      </c:bar3DChart>
      <c:catAx>
        <c:axId val="-1426677872"/>
        <c:scaling>
          <c:orientation val="minMax"/>
        </c:scaling>
        <c:delete val="0"/>
        <c:axPos val="b"/>
        <c:numFmt formatCode="General" sourceLinked="0"/>
        <c:majorTickMark val="out"/>
        <c:minorTickMark val="none"/>
        <c:tickLblPos val="nextTo"/>
        <c:txPr>
          <a:bodyPr/>
          <a:lstStyle/>
          <a:p>
            <a:pPr>
              <a:defRPr sz="1400" b="1">
                <a:solidFill>
                  <a:srgbClr val="002060"/>
                </a:solidFill>
                <a:latin typeface="Times New Roman" panose="02020603050405020304" pitchFamily="18" charset="0"/>
                <a:cs typeface="Times New Roman" panose="02020603050405020304" pitchFamily="18" charset="0"/>
              </a:defRPr>
            </a:pPr>
            <a:endParaRPr lang="uk-UA"/>
          </a:p>
        </c:txPr>
        <c:crossAx val="-1426681136"/>
        <c:crosses val="autoZero"/>
        <c:auto val="1"/>
        <c:lblAlgn val="ctr"/>
        <c:lblOffset val="100"/>
        <c:noMultiLvlLbl val="0"/>
      </c:catAx>
      <c:valAx>
        <c:axId val="-1426681136"/>
        <c:scaling>
          <c:orientation val="minMax"/>
        </c:scaling>
        <c:delete val="0"/>
        <c:axPos val="l"/>
        <c:majorGridlines/>
        <c:numFmt formatCode="0.00%" sourceLinked="1"/>
        <c:majorTickMark val="out"/>
        <c:minorTickMark val="none"/>
        <c:tickLblPos val="nextTo"/>
        <c:txPr>
          <a:bodyPr/>
          <a:lstStyle/>
          <a:p>
            <a:pPr>
              <a:defRPr sz="1200">
                <a:solidFill>
                  <a:srgbClr val="002060"/>
                </a:solidFill>
                <a:latin typeface="Times New Roman" panose="02020603050405020304" pitchFamily="18" charset="0"/>
                <a:cs typeface="Times New Roman" panose="02020603050405020304" pitchFamily="18" charset="0"/>
              </a:defRPr>
            </a:pPr>
            <a:endParaRPr lang="uk-UA"/>
          </a:p>
        </c:txPr>
        <c:crossAx val="-142667787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'[Діаграма у програмі Microsoft Word]Заспокійливі'!$A$28</c:f>
              <c:strCache>
                <c:ptCount val="1"/>
                <c:pt idx="0">
                  <c:v>Село</c:v>
                </c:pt>
              </c:strCache>
            </c:strRef>
          </c:tx>
          <c:spPr>
            <a:solidFill>
              <a:srgbClr val="3366FF"/>
            </a:solidFill>
          </c:spPr>
          <c:invertIfNegative val="0"/>
          <c:dLbls>
            <c:dLbl>
              <c:idx val="0"/>
              <c:layout>
                <c:manualLayout>
                  <c:x val="0"/>
                  <c:y val="-2.540650406504065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5D6-406F-A3CE-62327A1C3BF9}"/>
                </c:ext>
                <c:ext xmlns:c15="http://schemas.microsoft.com/office/drawing/2012/chart" uri="{CE6537A1-D6FC-4f65-9D91-7224C49458BB}">
                  <c15:layout/>
                </c:ext>
              </c:extLst>
            </c:dLbl>
            <c:dLbl>
              <c:idx val="1"/>
              <c:layout>
                <c:manualLayout>
                  <c:x val="3.2121879008515882E-3"/>
                  <c:y val="-2.54065040650406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C5D6-406F-A3CE-62327A1C3BF9}"/>
                </c:ext>
                <c:ext xmlns:c15="http://schemas.microsoft.com/office/drawing/2012/chart" uri="{CE6537A1-D6FC-4f65-9D91-7224C49458BB}">
                  <c15:layout/>
                </c:ext>
              </c:extLst>
            </c:dLbl>
            <c:dLbl>
              <c:idx val="2"/>
              <c:layout>
                <c:manualLayout>
                  <c:x val="0"/>
                  <c:y val="-2.286585365853658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C5D6-406F-A3CE-62327A1C3BF9}"/>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b="1">
                    <a:solidFill>
                      <a:srgbClr val="002060"/>
                    </a:solidFill>
                    <a:latin typeface="Times New Roman" panose="02020603050405020304" pitchFamily="18" charset="0"/>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'[Діаграма у програмі Microsoft Word]Заспокійливі'!$B$27:$D$27</c:f>
              <c:strCache>
                <c:ptCount val="3"/>
                <c:pt idx="0">
                  <c:v>Не вживають</c:v>
                </c:pt>
                <c:pt idx="1">
                  <c:v>Час від часу</c:v>
                </c:pt>
                <c:pt idx="2">
                  <c:v>Часто</c:v>
                </c:pt>
              </c:strCache>
            </c:strRef>
          </c:cat>
          <c:val>
            <c:numRef>
              <c:f>'[Діаграма у програмі Microsoft Word]Заспокійливі'!$B$28:$D$28</c:f>
              <c:numCache>
                <c:formatCode>0.00%</c:formatCode>
                <c:ptCount val="3"/>
                <c:pt idx="0">
                  <c:v>0.88329999999999997</c:v>
                </c:pt>
                <c:pt idx="1">
                  <c:v>0.1057</c:v>
                </c:pt>
                <c:pt idx="2">
                  <c:v>1.0999999999999999E-2</c:v>
                </c:pt>
              </c:numCache>
            </c:numRef>
          </c:val>
          <c:extLst xmlns:c16r2="http://schemas.microsoft.com/office/drawing/2015/06/chart">
            <c:ext xmlns:c16="http://schemas.microsoft.com/office/drawing/2014/chart" uri="{C3380CC4-5D6E-409C-BE32-E72D297353CC}">
              <c16:uniqueId val="{00000000-1FC4-46E6-9A45-4D6A92EB74A7}"/>
            </c:ext>
          </c:extLst>
        </c:ser>
        <c:ser>
          <c:idx val="1"/>
          <c:order val="1"/>
          <c:tx>
            <c:strRef>
              <c:f>'[Діаграма у програмі Microsoft Word]Заспокійливі'!$A$29</c:f>
              <c:strCache>
                <c:ptCount val="1"/>
                <c:pt idx="0">
                  <c:v>Дрогобич</c:v>
                </c:pt>
              </c:strCache>
            </c:strRef>
          </c:tx>
          <c:spPr>
            <a:solidFill>
              <a:srgbClr val="C00000"/>
            </a:solidFill>
          </c:spPr>
          <c:invertIfNegative val="0"/>
          <c:dLbls>
            <c:dLbl>
              <c:idx val="0"/>
              <c:layout>
                <c:manualLayout>
                  <c:x val="3.2121879008516444E-2"/>
                  <c:y val="-2.7873085626454956E-2"/>
                </c:manualLayout>
              </c:layout>
              <c:spPr>
                <a:noFill/>
                <a:ln>
                  <a:noFill/>
                </a:ln>
                <a:effectLst/>
              </c:spPr>
              <c:txPr>
                <a:bodyPr wrap="square" lIns="38100" tIns="19050" rIns="38100" bIns="19050" anchor="ctr">
                  <a:spAutoFit/>
                </a:bodyPr>
                <a:lstStyle/>
                <a:p>
                  <a:pPr>
                    <a:defRPr sz="1400" b="1">
                      <a:solidFill>
                        <a:srgbClr val="002060"/>
                      </a:solidFill>
                      <a:latin typeface="Times New Roman" panose="02020603050405020304" pitchFamily="18" charset="0"/>
                      <a:cs typeface="Times New Roman" panose="02020603050405020304" pitchFamily="18" charset="0"/>
                    </a:defRPr>
                  </a:pPr>
                  <a:endParaRPr lang="uk-UA"/>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5D6-406F-A3CE-62327A1C3BF9}"/>
                </c:ext>
                <c:ext xmlns:c15="http://schemas.microsoft.com/office/drawing/2012/chart" uri="{CE6537A1-D6FC-4f65-9D91-7224C49458BB}">
                  <c15:layout/>
                </c:ext>
              </c:extLst>
            </c:dLbl>
            <c:dLbl>
              <c:idx val="1"/>
              <c:layout>
                <c:manualLayout>
                  <c:x val="5.8889431219878848E-17"/>
                  <c:y val="-2.5406504065040744E-2"/>
                </c:manualLayout>
              </c:layout>
              <c:spPr>
                <a:noFill/>
                <a:ln>
                  <a:noFill/>
                </a:ln>
                <a:effectLst/>
              </c:spPr>
              <c:txPr>
                <a:bodyPr wrap="square" lIns="38100" tIns="19050" rIns="38100" bIns="19050" anchor="ctr">
                  <a:spAutoFit/>
                </a:bodyPr>
                <a:lstStyle/>
                <a:p>
                  <a:pPr>
                    <a:defRPr sz="1400" b="1">
                      <a:solidFill>
                        <a:srgbClr val="002060"/>
                      </a:solidFill>
                      <a:latin typeface="Times New Roman" panose="02020603050405020304" pitchFamily="18" charset="0"/>
                      <a:cs typeface="Times New Roman" panose="02020603050405020304" pitchFamily="18" charset="0"/>
                    </a:defRPr>
                  </a:pPr>
                  <a:endParaRPr lang="uk-UA"/>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5D6-406F-A3CE-62327A1C3BF9}"/>
                </c:ext>
                <c:ext xmlns:c15="http://schemas.microsoft.com/office/drawing/2012/chart" uri="{CE6537A1-D6FC-4f65-9D91-7224C49458BB}">
                  <c15:layout/>
                </c:ext>
              </c:extLst>
            </c:dLbl>
            <c:dLbl>
              <c:idx val="2"/>
              <c:layout>
                <c:manualLayout>
                  <c:x val="0"/>
                  <c:y val="-3.5569105691057007E-2"/>
                </c:manualLayout>
              </c:layout>
              <c:spPr>
                <a:noFill/>
                <a:ln>
                  <a:noFill/>
                </a:ln>
                <a:effectLst/>
              </c:spPr>
              <c:txPr>
                <a:bodyPr wrap="square" lIns="38100" tIns="19050" rIns="38100" bIns="19050" anchor="ctr">
                  <a:spAutoFit/>
                </a:bodyPr>
                <a:lstStyle/>
                <a:p>
                  <a:pPr>
                    <a:defRPr sz="1400" b="1">
                      <a:solidFill>
                        <a:srgbClr val="002060"/>
                      </a:solidFill>
                      <a:latin typeface="Times New Roman" panose="02020603050405020304" pitchFamily="18" charset="0"/>
                      <a:cs typeface="Times New Roman" panose="02020603050405020304" pitchFamily="18" charset="0"/>
                    </a:defRPr>
                  </a:pPr>
                  <a:endParaRPr lang="uk-UA"/>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5D6-406F-A3CE-62327A1C3BF9}"/>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'[Діаграма у програмі Microsoft Word]Заспокійливі'!$B$27:$D$27</c:f>
              <c:strCache>
                <c:ptCount val="3"/>
                <c:pt idx="0">
                  <c:v>Не вживають</c:v>
                </c:pt>
                <c:pt idx="1">
                  <c:v>Час від часу</c:v>
                </c:pt>
                <c:pt idx="2">
                  <c:v>Часто</c:v>
                </c:pt>
              </c:strCache>
            </c:strRef>
          </c:cat>
          <c:val>
            <c:numRef>
              <c:f>'[Діаграма у програмі Microsoft Word]Заспокійливі'!$B$29:$D$29</c:f>
              <c:numCache>
                <c:formatCode>0.00%</c:formatCode>
                <c:ptCount val="3"/>
                <c:pt idx="0">
                  <c:v>0.76149999999999995</c:v>
                </c:pt>
                <c:pt idx="1">
                  <c:v>0.19040000000000001</c:v>
                </c:pt>
                <c:pt idx="2">
                  <c:v>4.8099999999999997E-2</c:v>
                </c:pt>
              </c:numCache>
            </c:numRef>
          </c:val>
          <c:extLst xmlns:c16r2="http://schemas.microsoft.com/office/drawing/2015/06/chart">
            <c:ext xmlns:c16="http://schemas.microsoft.com/office/drawing/2014/chart" uri="{C3380CC4-5D6E-409C-BE32-E72D297353CC}">
              <c16:uniqueId val="{00000001-1FC4-46E6-9A45-4D6A92EB74A7}"/>
            </c:ext>
          </c:extLst>
        </c:ser>
        <c:ser>
          <c:idx val="2"/>
          <c:order val="2"/>
          <c:tx>
            <c:strRef>
              <c:f>'[Діаграма у програмі Microsoft Word]Заспокійливі'!$A$30</c:f>
              <c:strCache>
                <c:ptCount val="1"/>
                <c:pt idx="0">
                  <c:v>Львів</c:v>
                </c:pt>
              </c:strCache>
            </c:strRef>
          </c:tx>
          <c:spPr>
            <a:solidFill>
              <a:srgbClr val="33CC33"/>
            </a:solidFill>
          </c:spPr>
          <c:invertIfNegative val="0"/>
          <c:dPt>
            <c:idx val="0"/>
            <c:invertIfNegative val="0"/>
            <c:bubble3D val="0"/>
            <c:spPr>
              <a:solidFill>
                <a:srgbClr val="009900"/>
              </a:solidFill>
            </c:spPr>
            <c:extLst xmlns:c16r2="http://schemas.microsoft.com/office/drawing/2015/06/chart">
              <c:ext xmlns:c16="http://schemas.microsoft.com/office/drawing/2014/chart" uri="{C3380CC4-5D6E-409C-BE32-E72D297353CC}">
                <c16:uniqueId val="{00000002-C5D6-406F-A3CE-62327A1C3BF9}"/>
              </c:ext>
            </c:extLst>
          </c:dPt>
          <c:dPt>
            <c:idx val="1"/>
            <c:invertIfNegative val="0"/>
            <c:bubble3D val="0"/>
            <c:spPr>
              <a:solidFill>
                <a:srgbClr val="009900"/>
              </a:solidFill>
            </c:spPr>
            <c:extLst xmlns:c16r2="http://schemas.microsoft.com/office/drawing/2015/06/chart">
              <c:ext xmlns:c16="http://schemas.microsoft.com/office/drawing/2014/chart" uri="{C3380CC4-5D6E-409C-BE32-E72D297353CC}">
                <c16:uniqueId val="{00000000-C5D6-406F-A3CE-62327A1C3BF9}"/>
              </c:ext>
            </c:extLst>
          </c:dPt>
          <c:dPt>
            <c:idx val="2"/>
            <c:invertIfNegative val="0"/>
            <c:bubble3D val="0"/>
            <c:spPr>
              <a:solidFill>
                <a:srgbClr val="009900"/>
              </a:solidFill>
            </c:spPr>
            <c:extLst xmlns:c16r2="http://schemas.microsoft.com/office/drawing/2015/06/chart">
              <c:ext xmlns:c16="http://schemas.microsoft.com/office/drawing/2014/chart" uri="{C3380CC4-5D6E-409C-BE32-E72D297353CC}">
                <c16:uniqueId val="{00000001-C5D6-406F-A3CE-62327A1C3BF9}"/>
              </c:ext>
            </c:extLst>
          </c:dPt>
          <c:dLbls>
            <c:dLbl>
              <c:idx val="0"/>
              <c:layout>
                <c:manualLayout>
                  <c:x val="6.7455945917884591E-2"/>
                  <c:y val="-2.297711514263587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5D6-406F-A3CE-62327A1C3BF9}"/>
                </c:ext>
                <c:ext xmlns:c15="http://schemas.microsoft.com/office/drawing/2012/chart" uri="{CE6537A1-D6FC-4f65-9D91-7224C49458BB}">
                  <c15:layout/>
                </c:ext>
              </c:extLst>
            </c:dLbl>
            <c:dLbl>
              <c:idx val="1"/>
              <c:layout>
                <c:manualLayout>
                  <c:x val="3.3727972958942296E-2"/>
                  <c:y val="-2.794715447154471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5D6-406F-A3CE-62327A1C3BF9}"/>
                </c:ext>
                <c:ext xmlns:c15="http://schemas.microsoft.com/office/drawing/2012/chart" uri="{CE6537A1-D6FC-4f65-9D91-7224C49458BB}">
                  <c15:layout/>
                </c:ext>
              </c:extLst>
            </c:dLbl>
            <c:dLbl>
              <c:idx val="2"/>
              <c:layout>
                <c:manualLayout>
                  <c:x val="2.7303597157239002E-2"/>
                  <c:y val="-3.04878048780487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5D6-406F-A3CE-62327A1C3BF9}"/>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b="1">
                    <a:solidFill>
                      <a:srgbClr val="002060"/>
                    </a:solidFill>
                    <a:latin typeface="Times New Roman" panose="02020603050405020304" pitchFamily="18" charset="0"/>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'[Діаграма у програмі Microsoft Word]Заспокійливі'!$B$27:$D$27</c:f>
              <c:strCache>
                <c:ptCount val="3"/>
                <c:pt idx="0">
                  <c:v>Не вживають</c:v>
                </c:pt>
                <c:pt idx="1">
                  <c:v>Час від часу</c:v>
                </c:pt>
                <c:pt idx="2">
                  <c:v>Часто</c:v>
                </c:pt>
              </c:strCache>
            </c:strRef>
          </c:cat>
          <c:val>
            <c:numRef>
              <c:f>'[Діаграма у програмі Microsoft Word]Заспокійливі'!$B$30:$D$30</c:f>
              <c:numCache>
                <c:formatCode>0.00%</c:formatCode>
                <c:ptCount val="3"/>
                <c:pt idx="0">
                  <c:v>0.76039999999999996</c:v>
                </c:pt>
                <c:pt idx="1">
                  <c:v>0.1862</c:v>
                </c:pt>
                <c:pt idx="2">
                  <c:v>5.3400000000000003E-2</c:v>
                </c:pt>
              </c:numCache>
            </c:numRef>
          </c:val>
          <c:extLst xmlns:c16r2="http://schemas.microsoft.com/office/drawing/2015/06/chart">
            <c:ext xmlns:c16="http://schemas.microsoft.com/office/drawing/2014/chart" uri="{C3380CC4-5D6E-409C-BE32-E72D297353CC}">
              <c16:uniqueId val="{00000002-1FC4-46E6-9A45-4D6A92EB74A7}"/>
            </c:ext>
          </c:extLst>
        </c:ser>
        <c:dLbls>
          <c:showLegendKey val="0"/>
          <c:showVal val="0"/>
          <c:showCatName val="0"/>
          <c:showSerName val="0"/>
          <c:showPercent val="0"/>
          <c:showBubbleSize val="0"/>
        </c:dLbls>
        <c:gapWidth val="150"/>
        <c:shape val="box"/>
        <c:axId val="-1426680048"/>
        <c:axId val="-1426675696"/>
        <c:axId val="0"/>
      </c:bar3DChart>
      <c:catAx>
        <c:axId val="-1426680048"/>
        <c:scaling>
          <c:orientation val="minMax"/>
        </c:scaling>
        <c:delete val="0"/>
        <c:axPos val="b"/>
        <c:numFmt formatCode="General" sourceLinked="0"/>
        <c:majorTickMark val="out"/>
        <c:minorTickMark val="none"/>
        <c:tickLblPos val="nextTo"/>
        <c:txPr>
          <a:bodyPr/>
          <a:lstStyle/>
          <a:p>
            <a:pPr>
              <a:defRPr sz="1600" b="1">
                <a:solidFill>
                  <a:srgbClr val="002060"/>
                </a:solidFill>
                <a:latin typeface="Times New Roman" panose="02020603050405020304" pitchFamily="18" charset="0"/>
                <a:cs typeface="Times New Roman" panose="02020603050405020304" pitchFamily="18" charset="0"/>
              </a:defRPr>
            </a:pPr>
            <a:endParaRPr lang="uk-UA"/>
          </a:p>
        </c:txPr>
        <c:crossAx val="-1426675696"/>
        <c:crosses val="autoZero"/>
        <c:auto val="1"/>
        <c:lblAlgn val="ctr"/>
        <c:lblOffset val="100"/>
        <c:noMultiLvlLbl val="0"/>
      </c:catAx>
      <c:valAx>
        <c:axId val="-1426675696"/>
        <c:scaling>
          <c:orientation val="minMax"/>
        </c:scaling>
        <c:delete val="0"/>
        <c:axPos val="l"/>
        <c:majorGridlines/>
        <c:numFmt formatCode="0.00%" sourceLinked="1"/>
        <c:majorTickMark val="out"/>
        <c:minorTickMark val="none"/>
        <c:tickLblPos val="nextTo"/>
        <c:txPr>
          <a:bodyPr/>
          <a:lstStyle/>
          <a:p>
            <a:pPr>
              <a:defRPr sz="1200" b="1">
                <a:solidFill>
                  <a:srgbClr val="002060"/>
                </a:solidFill>
                <a:latin typeface="Times New Roman" panose="02020603050405020304" pitchFamily="18" charset="0"/>
                <a:cs typeface="Times New Roman" panose="02020603050405020304" pitchFamily="18" charset="0"/>
              </a:defRPr>
            </a:pPr>
            <a:endParaRPr lang="uk-UA"/>
          </a:p>
        </c:txPr>
        <c:crossAx val="-1426680048"/>
        <c:crosses val="autoZero"/>
        <c:crossBetween val="between"/>
      </c:valAx>
    </c:plotArea>
    <c:legend>
      <c:legendPos val="b"/>
      <c:layout>
        <c:manualLayout>
          <c:xMode val="edge"/>
          <c:yMode val="edge"/>
          <c:x val="0.50086229540165184"/>
          <c:y val="0.14104950867422067"/>
          <c:w val="0.42067799169459724"/>
          <c:h val="4.5942361244478584E-2"/>
        </c:manualLayout>
      </c:layout>
      <c:overlay val="0"/>
      <c:txPr>
        <a:bodyPr/>
        <a:lstStyle/>
        <a:p>
          <a:pPr>
            <a:defRPr sz="1600" b="1">
              <a:solidFill>
                <a:srgbClr val="002060"/>
              </a:solidFill>
              <a:latin typeface="Times New Roman" panose="02020603050405020304" pitchFamily="18" charset="0"/>
              <a:cs typeface="Times New Roman" panose="02020603050405020304" pitchFamily="18" charset="0"/>
            </a:defRPr>
          </a:pPr>
          <a:endParaRPr lang="uk-UA"/>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'[Діаграма у програмі Microsoft Word]Заспокійливі'!$A$2</c:f>
              <c:strCache>
                <c:ptCount val="1"/>
                <c:pt idx="0">
                  <c:v>Хлопці</c:v>
                </c:pt>
              </c:strCache>
            </c:strRef>
          </c:tx>
          <c:spPr>
            <a:solidFill>
              <a:srgbClr val="00B0F0"/>
            </a:solidFill>
          </c:spPr>
          <c:invertIfNegative val="0"/>
          <c:dLbls>
            <c:dLbl>
              <c:idx val="0"/>
              <c:layout>
                <c:manualLayout>
                  <c:x val="3.3659731127657667E-3"/>
                  <c:y val="-4.112149154449448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BA8-40C4-BBAF-F276D6CD10F1}"/>
                </c:ext>
                <c:ext xmlns:c15="http://schemas.microsoft.com/office/drawing/2012/chart" uri="{CE6537A1-D6FC-4f65-9D91-7224C49458BB}">
                  <c15:layout/>
                </c:ext>
              </c:extLst>
            </c:dLbl>
            <c:dLbl>
              <c:idx val="1"/>
              <c:layout>
                <c:manualLayout>
                  <c:x val="-3.3659731127657975E-3"/>
                  <c:y val="-4.369158476602548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BA8-40C4-BBAF-F276D6CD10F1}"/>
                </c:ext>
                <c:ext xmlns:c15="http://schemas.microsoft.com/office/drawing/2012/chart" uri="{CE6537A1-D6FC-4f65-9D91-7224C49458BB}">
                  <c15:layout/>
                </c:ext>
              </c:extLst>
            </c:dLbl>
            <c:dLbl>
              <c:idx val="2"/>
              <c:layout>
                <c:manualLayout>
                  <c:x val="-1.0097919338297392E-2"/>
                  <c:y val="-5.14018644306181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BA8-40C4-BBAF-F276D6CD10F1}"/>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b="1">
                    <a:solidFill>
                      <a:srgbClr val="002060"/>
                    </a:solidFill>
                    <a:latin typeface="Times New Roman" panose="02020603050405020304" pitchFamily="18" charset="0"/>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'[Діаграма у програмі Microsoft Word]Заспокійливі'!$B$1:$D$1</c:f>
              <c:strCache>
                <c:ptCount val="3"/>
                <c:pt idx="0">
                  <c:v>Не вживають</c:v>
                </c:pt>
                <c:pt idx="1">
                  <c:v>Час від часу</c:v>
                </c:pt>
                <c:pt idx="2">
                  <c:v>Часто</c:v>
                </c:pt>
              </c:strCache>
            </c:strRef>
          </c:cat>
          <c:val>
            <c:numRef>
              <c:f>'[Діаграма у програмі Microsoft Word]Заспокійливі'!$B$2:$D$2</c:f>
              <c:numCache>
                <c:formatCode>0.00%</c:formatCode>
                <c:ptCount val="3"/>
                <c:pt idx="0">
                  <c:v>0.9083</c:v>
                </c:pt>
                <c:pt idx="1">
                  <c:v>7.9299999999999995E-2</c:v>
                </c:pt>
                <c:pt idx="2">
                  <c:v>1.24E-2</c:v>
                </c:pt>
              </c:numCache>
            </c:numRef>
          </c:val>
          <c:extLst xmlns:c16r2="http://schemas.microsoft.com/office/drawing/2015/06/chart">
            <c:ext xmlns:c16="http://schemas.microsoft.com/office/drawing/2014/chart" uri="{C3380CC4-5D6E-409C-BE32-E72D297353CC}">
              <c16:uniqueId val="{00000000-434C-4585-994B-20D54BCC700A}"/>
            </c:ext>
          </c:extLst>
        </c:ser>
        <c:ser>
          <c:idx val="1"/>
          <c:order val="1"/>
          <c:tx>
            <c:strRef>
              <c:f>'[Діаграма у програмі Microsoft Word]Заспокійливі'!$A$3</c:f>
              <c:strCache>
                <c:ptCount val="1"/>
                <c:pt idx="0">
                  <c:v>Дівчата</c:v>
                </c:pt>
              </c:strCache>
            </c:strRef>
          </c:tx>
          <c:spPr>
            <a:solidFill>
              <a:srgbClr val="FF3399"/>
            </a:solidFill>
          </c:spPr>
          <c:invertIfNegative val="0"/>
          <c:dLbls>
            <c:dLbl>
              <c:idx val="0"/>
              <c:layout>
                <c:manualLayout>
                  <c:x val="3.5342717684040875E-2"/>
                  <c:y val="-2.827102543683995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BA8-40C4-BBAF-F276D6CD10F1}"/>
                </c:ext>
                <c:ext xmlns:c15="http://schemas.microsoft.com/office/drawing/2012/chart" uri="{CE6537A1-D6FC-4f65-9D91-7224C49458BB}">
                  <c15:layout/>
                </c:ext>
              </c:extLst>
            </c:dLbl>
            <c:dLbl>
              <c:idx val="1"/>
              <c:layout>
                <c:manualLayout>
                  <c:x val="2.1878825232977621E-2"/>
                  <c:y val="-5.397195765214910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5BA8-40C4-BBAF-F276D6CD10F1}"/>
                </c:ext>
                <c:ext xmlns:c15="http://schemas.microsoft.com/office/drawing/2012/chart" uri="{CE6537A1-D6FC-4f65-9D91-7224C49458BB}">
                  <c15:layout/>
                </c:ext>
              </c:extLst>
            </c:dLbl>
            <c:dLbl>
              <c:idx val="2"/>
              <c:layout>
                <c:manualLayout>
                  <c:x val="3.5342717684040875E-2"/>
                  <c:y val="-5.397195765214910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BA8-40C4-BBAF-F276D6CD10F1}"/>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b="1">
                    <a:solidFill>
                      <a:srgbClr val="002060"/>
                    </a:solidFill>
                    <a:latin typeface="Times New Roman" panose="02020603050405020304" pitchFamily="18" charset="0"/>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'[Діаграма у програмі Microsoft Word]Заспокійливі'!$B$1:$D$1</c:f>
              <c:strCache>
                <c:ptCount val="3"/>
                <c:pt idx="0">
                  <c:v>Не вживають</c:v>
                </c:pt>
                <c:pt idx="1">
                  <c:v>Час від часу</c:v>
                </c:pt>
                <c:pt idx="2">
                  <c:v>Часто</c:v>
                </c:pt>
              </c:strCache>
            </c:strRef>
          </c:cat>
          <c:val>
            <c:numRef>
              <c:f>'[Діаграма у програмі Microsoft Word]Заспокійливі'!$B$3:$D$3</c:f>
              <c:numCache>
                <c:formatCode>0.00%</c:formatCode>
                <c:ptCount val="3"/>
                <c:pt idx="0">
                  <c:v>0.67900000000000005</c:v>
                </c:pt>
                <c:pt idx="1">
                  <c:v>0.25119999999999998</c:v>
                </c:pt>
                <c:pt idx="2">
                  <c:v>7.0300000000000001E-2</c:v>
                </c:pt>
              </c:numCache>
            </c:numRef>
          </c:val>
          <c:extLst xmlns:c16r2="http://schemas.microsoft.com/office/drawing/2015/06/chart">
            <c:ext xmlns:c16="http://schemas.microsoft.com/office/drawing/2014/chart" uri="{C3380CC4-5D6E-409C-BE32-E72D297353CC}">
              <c16:uniqueId val="{00000001-434C-4585-994B-20D54BCC700A}"/>
            </c:ext>
          </c:extLst>
        </c:ser>
        <c:dLbls>
          <c:showLegendKey val="0"/>
          <c:showVal val="0"/>
          <c:showCatName val="0"/>
          <c:showSerName val="0"/>
          <c:showPercent val="0"/>
          <c:showBubbleSize val="0"/>
        </c:dLbls>
        <c:gapWidth val="150"/>
        <c:shape val="box"/>
        <c:axId val="-1426675152"/>
        <c:axId val="-1426670800"/>
        <c:axId val="0"/>
      </c:bar3DChart>
      <c:catAx>
        <c:axId val="-1426675152"/>
        <c:scaling>
          <c:orientation val="minMax"/>
        </c:scaling>
        <c:delete val="0"/>
        <c:axPos val="b"/>
        <c:numFmt formatCode="General" sourceLinked="0"/>
        <c:majorTickMark val="out"/>
        <c:minorTickMark val="none"/>
        <c:tickLblPos val="nextTo"/>
        <c:txPr>
          <a:bodyPr/>
          <a:lstStyle/>
          <a:p>
            <a:pPr>
              <a:defRPr sz="1600" b="1">
                <a:solidFill>
                  <a:srgbClr val="002060"/>
                </a:solidFill>
                <a:latin typeface="Times New Roman" panose="02020603050405020304" pitchFamily="18" charset="0"/>
                <a:cs typeface="Times New Roman" panose="02020603050405020304" pitchFamily="18" charset="0"/>
              </a:defRPr>
            </a:pPr>
            <a:endParaRPr lang="uk-UA"/>
          </a:p>
        </c:txPr>
        <c:crossAx val="-1426670800"/>
        <c:crosses val="autoZero"/>
        <c:auto val="1"/>
        <c:lblAlgn val="ctr"/>
        <c:lblOffset val="100"/>
        <c:noMultiLvlLbl val="0"/>
      </c:catAx>
      <c:valAx>
        <c:axId val="-1426670800"/>
        <c:scaling>
          <c:orientation val="minMax"/>
        </c:scaling>
        <c:delete val="0"/>
        <c:axPos val="l"/>
        <c:majorGridlines/>
        <c:numFmt formatCode="0.00%" sourceLinked="1"/>
        <c:majorTickMark val="out"/>
        <c:minorTickMark val="none"/>
        <c:tickLblPos val="nextTo"/>
        <c:txPr>
          <a:bodyPr/>
          <a:lstStyle/>
          <a:p>
            <a:pPr>
              <a:defRPr sz="1200" b="1">
                <a:solidFill>
                  <a:srgbClr val="002060"/>
                </a:solidFill>
                <a:latin typeface="Times New Roman" panose="02020603050405020304" pitchFamily="18" charset="0"/>
                <a:cs typeface="Times New Roman" panose="02020603050405020304" pitchFamily="18" charset="0"/>
              </a:defRPr>
            </a:pPr>
            <a:endParaRPr lang="uk-UA"/>
          </a:p>
        </c:txPr>
        <c:crossAx val="-1426675152"/>
        <c:crosses val="autoZero"/>
        <c:crossBetween val="between"/>
      </c:valAx>
    </c:plotArea>
    <c:legend>
      <c:legendPos val="b"/>
      <c:layout>
        <c:manualLayout>
          <c:xMode val="edge"/>
          <c:yMode val="edge"/>
          <c:x val="0.57316538129651617"/>
          <c:y val="5.3992599345739238E-2"/>
          <c:w val="0.25777882644806388"/>
          <c:h val="4.6474773118443856E-2"/>
        </c:manualLayout>
      </c:layout>
      <c:overlay val="0"/>
      <c:txPr>
        <a:bodyPr/>
        <a:lstStyle/>
        <a:p>
          <a:pPr>
            <a:defRPr sz="1600" b="1">
              <a:solidFill>
                <a:srgbClr val="002060"/>
              </a:solidFill>
              <a:latin typeface="Times New Roman" panose="02020603050405020304" pitchFamily="18" charset="0"/>
              <a:cs typeface="Times New Roman" panose="02020603050405020304" pitchFamily="18" charset="0"/>
            </a:defRPr>
          </a:pPr>
          <a:endParaRPr lang="uk-UA"/>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15"/>
      <c:rotY val="20"/>
      <c:rAngAx val="1"/>
    </c:view3D>
    <c:floor>
      <c:thickness val="0"/>
    </c:floor>
    <c:sideWall>
      <c:thickness val="0"/>
    </c:sideWall>
    <c:backWall>
      <c:thickness val="0"/>
    </c:backWall>
    <c:plotArea>
      <c:layout/>
      <c:bar3DChart>
        <c:barDir val="bar"/>
        <c:grouping val="percentStacked"/>
        <c:varyColors val="0"/>
        <c:ser>
          <c:idx val="0"/>
          <c:order val="0"/>
          <c:tx>
            <c:strRef>
              <c:f>Ліки!$B$7</c:f>
              <c:strCache>
                <c:ptCount val="1"/>
                <c:pt idx="0">
                  <c:v>Не вживав</c:v>
                </c:pt>
              </c:strCache>
            </c:strRef>
          </c:tx>
          <c:spPr>
            <a:solidFill>
              <a:srgbClr val="00B0F0"/>
            </a:solidFill>
          </c:spPr>
          <c:invertIfNegative val="0"/>
          <c:dLbls>
            <c:spPr>
              <a:noFill/>
              <a:ln>
                <a:noFill/>
              </a:ln>
              <a:effectLst/>
            </c:spPr>
            <c:txPr>
              <a:bodyPr wrap="square" lIns="38100" tIns="19050" rIns="38100" bIns="19050" anchor="ctr">
                <a:spAutoFit/>
              </a:bodyPr>
              <a:lstStyle/>
              <a:p>
                <a:pPr>
                  <a:defRPr sz="1400" b="1">
                    <a:solidFill>
                      <a:srgbClr val="002060"/>
                    </a:solidFill>
                    <a:latin typeface="Times New Roman" panose="02020603050405020304" pitchFamily="18" charset="0"/>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Ліки!$A$8:$A$13</c:f>
              <c:strCache>
                <c:ptCount val="6"/>
                <c:pt idx="0">
                  <c:v>Брак енергії</c:v>
                </c:pt>
                <c:pt idx="1">
                  <c:v>Поганий настрій</c:v>
                </c:pt>
                <c:pt idx="2">
                  <c:v>Знервованість</c:v>
                </c:pt>
                <c:pt idx="3">
                  <c:v>Проблеми зі сном</c:v>
                </c:pt>
                <c:pt idx="4">
                  <c:v>Біль в животі</c:v>
                </c:pt>
                <c:pt idx="5">
                  <c:v>Головний біль</c:v>
                </c:pt>
              </c:strCache>
            </c:strRef>
          </c:cat>
          <c:val>
            <c:numRef>
              <c:f>Ліки!$B$8:$B$13</c:f>
              <c:numCache>
                <c:formatCode>0.00%</c:formatCode>
                <c:ptCount val="6"/>
                <c:pt idx="0">
                  <c:v>0.85880000000000001</c:v>
                </c:pt>
                <c:pt idx="1">
                  <c:v>0.85670000000000002</c:v>
                </c:pt>
                <c:pt idx="2">
                  <c:v>0.81559999999999999</c:v>
                </c:pt>
                <c:pt idx="3">
                  <c:v>0.87590000000000001</c:v>
                </c:pt>
                <c:pt idx="4">
                  <c:v>0.51049999999999995</c:v>
                </c:pt>
                <c:pt idx="5">
                  <c:v>0.47120000000000001</c:v>
                </c:pt>
              </c:numCache>
            </c:numRef>
          </c:val>
          <c:extLst xmlns:c16r2="http://schemas.microsoft.com/office/drawing/2015/06/chart">
            <c:ext xmlns:c16="http://schemas.microsoft.com/office/drawing/2014/chart" uri="{C3380CC4-5D6E-409C-BE32-E72D297353CC}">
              <c16:uniqueId val="{00000000-E9D8-45CB-AE5C-D62A221AF278}"/>
            </c:ext>
          </c:extLst>
        </c:ser>
        <c:ser>
          <c:idx val="1"/>
          <c:order val="1"/>
          <c:tx>
            <c:strRef>
              <c:f>Ліки!$C$7</c:f>
              <c:strCache>
                <c:ptCount val="1"/>
                <c:pt idx="0">
                  <c:v>1-2 рази</c:v>
                </c:pt>
              </c:strCache>
            </c:strRef>
          </c:tx>
          <c:spPr>
            <a:solidFill>
              <a:srgbClr val="FF99CC"/>
            </a:solidFill>
          </c:spPr>
          <c:invertIfNegative val="0"/>
          <c:dLbls>
            <c:spPr>
              <a:noFill/>
              <a:ln>
                <a:noFill/>
              </a:ln>
              <a:effectLst/>
            </c:spPr>
            <c:txPr>
              <a:bodyPr wrap="square" lIns="38100" tIns="19050" rIns="38100" bIns="19050" anchor="ctr">
                <a:spAutoFit/>
              </a:bodyPr>
              <a:lstStyle/>
              <a:p>
                <a:pPr>
                  <a:defRPr sz="1300" b="1">
                    <a:solidFill>
                      <a:srgbClr val="002060"/>
                    </a:solidFill>
                    <a:latin typeface="Times New Roman" panose="02020603050405020304" pitchFamily="18" charset="0"/>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Ліки!$A$8:$A$13</c:f>
              <c:strCache>
                <c:ptCount val="6"/>
                <c:pt idx="0">
                  <c:v>Брак енергії</c:v>
                </c:pt>
                <c:pt idx="1">
                  <c:v>Поганий настрій</c:v>
                </c:pt>
                <c:pt idx="2">
                  <c:v>Знервованість</c:v>
                </c:pt>
                <c:pt idx="3">
                  <c:v>Проблеми зі сном</c:v>
                </c:pt>
                <c:pt idx="4">
                  <c:v>Біль в животі</c:v>
                </c:pt>
                <c:pt idx="5">
                  <c:v>Головний біль</c:v>
                </c:pt>
              </c:strCache>
            </c:strRef>
          </c:cat>
          <c:val>
            <c:numRef>
              <c:f>Ліки!$C$8:$C$13</c:f>
              <c:numCache>
                <c:formatCode>0.00%</c:formatCode>
                <c:ptCount val="6"/>
                <c:pt idx="0">
                  <c:v>7.2599999999999998E-2</c:v>
                </c:pt>
                <c:pt idx="1">
                  <c:v>7.2599999999999998E-2</c:v>
                </c:pt>
                <c:pt idx="2">
                  <c:v>9.2200000000000004E-2</c:v>
                </c:pt>
                <c:pt idx="3">
                  <c:v>6.4199999999999993E-2</c:v>
                </c:pt>
                <c:pt idx="4">
                  <c:v>0.32119999999999999</c:v>
                </c:pt>
                <c:pt idx="5">
                  <c:v>0.34189999999999998</c:v>
                </c:pt>
              </c:numCache>
            </c:numRef>
          </c:val>
          <c:extLst xmlns:c16r2="http://schemas.microsoft.com/office/drawing/2015/06/chart">
            <c:ext xmlns:c16="http://schemas.microsoft.com/office/drawing/2014/chart" uri="{C3380CC4-5D6E-409C-BE32-E72D297353CC}">
              <c16:uniqueId val="{00000001-E9D8-45CB-AE5C-D62A221AF278}"/>
            </c:ext>
          </c:extLst>
        </c:ser>
        <c:ser>
          <c:idx val="2"/>
          <c:order val="2"/>
          <c:tx>
            <c:strRef>
              <c:f>Ліки!$D$7</c:f>
              <c:strCache>
                <c:ptCount val="1"/>
                <c:pt idx="0">
                  <c:v>Декілька разів</c:v>
                </c:pt>
              </c:strCache>
            </c:strRef>
          </c:tx>
          <c:spPr>
            <a:solidFill>
              <a:srgbClr val="92D050"/>
            </a:solidFill>
          </c:spPr>
          <c:invertIfNegative val="0"/>
          <c:dLbls>
            <c:spPr>
              <a:noFill/>
              <a:ln>
                <a:noFill/>
              </a:ln>
              <a:effectLst/>
            </c:spPr>
            <c:txPr>
              <a:bodyPr wrap="square" lIns="38100" tIns="19050" rIns="38100" bIns="19050" anchor="ctr">
                <a:spAutoFit/>
              </a:bodyPr>
              <a:lstStyle/>
              <a:p>
                <a:pPr>
                  <a:defRPr sz="1100" b="1">
                    <a:solidFill>
                      <a:srgbClr val="002060"/>
                    </a:solidFill>
                    <a:latin typeface="Times New Roman" panose="02020603050405020304" pitchFamily="18" charset="0"/>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Ліки!$A$8:$A$13</c:f>
              <c:strCache>
                <c:ptCount val="6"/>
                <c:pt idx="0">
                  <c:v>Брак енергії</c:v>
                </c:pt>
                <c:pt idx="1">
                  <c:v>Поганий настрій</c:v>
                </c:pt>
                <c:pt idx="2">
                  <c:v>Знервованість</c:v>
                </c:pt>
                <c:pt idx="3">
                  <c:v>Проблеми зі сном</c:v>
                </c:pt>
                <c:pt idx="4">
                  <c:v>Біль в животі</c:v>
                </c:pt>
                <c:pt idx="5">
                  <c:v>Головний біль</c:v>
                </c:pt>
              </c:strCache>
            </c:strRef>
          </c:cat>
          <c:val>
            <c:numRef>
              <c:f>Ліки!$D$8:$D$13</c:f>
              <c:numCache>
                <c:formatCode>0.00%</c:formatCode>
                <c:ptCount val="6"/>
                <c:pt idx="0">
                  <c:v>4.07E-2</c:v>
                </c:pt>
                <c:pt idx="1">
                  <c:v>4.07E-2</c:v>
                </c:pt>
                <c:pt idx="2">
                  <c:v>6.08E-2</c:v>
                </c:pt>
                <c:pt idx="3">
                  <c:v>3.78E-2</c:v>
                </c:pt>
                <c:pt idx="4">
                  <c:v>0.13189999999999999</c:v>
                </c:pt>
                <c:pt idx="5">
                  <c:v>0.154</c:v>
                </c:pt>
              </c:numCache>
            </c:numRef>
          </c:val>
          <c:extLst xmlns:c16r2="http://schemas.microsoft.com/office/drawing/2015/06/chart">
            <c:ext xmlns:c16="http://schemas.microsoft.com/office/drawing/2014/chart" uri="{C3380CC4-5D6E-409C-BE32-E72D297353CC}">
              <c16:uniqueId val="{00000002-E9D8-45CB-AE5C-D62A221AF278}"/>
            </c:ext>
          </c:extLst>
        </c:ser>
        <c:ser>
          <c:idx val="3"/>
          <c:order val="3"/>
          <c:tx>
            <c:strRef>
              <c:f>Ліки!$E$7</c:f>
              <c:strCache>
                <c:ptCount val="1"/>
                <c:pt idx="0">
                  <c:v>Багато разів</c:v>
                </c:pt>
              </c:strCache>
            </c:strRef>
          </c:tx>
          <c:invertIfNegative val="0"/>
          <c:dLbls>
            <c:dLbl>
              <c:idx val="0"/>
              <c:layout>
                <c:manualLayout>
                  <c:x val="4.2117123839365014E-2"/>
                  <c:y val="-4.893238776952395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120-49A6-8EEF-CF4120B2EFD3}"/>
                </c:ext>
                <c:ext xmlns:c15="http://schemas.microsoft.com/office/drawing/2012/chart" uri="{CE6537A1-D6FC-4f65-9D91-7224C49458BB}">
                  <c15:layout/>
                </c:ext>
              </c:extLst>
            </c:dLbl>
            <c:dLbl>
              <c:idx val="1"/>
              <c:layout>
                <c:manualLayout>
                  <c:x val="4.2117123839365014E-2"/>
                  <c:y val="-7.339858165428548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120-49A6-8EEF-CF4120B2EFD3}"/>
                </c:ext>
                <c:ext xmlns:c15="http://schemas.microsoft.com/office/drawing/2012/chart" uri="{CE6537A1-D6FC-4f65-9D91-7224C49458BB}">
                  <c15:layout/>
                </c:ext>
              </c:extLst>
            </c:dLbl>
            <c:dLbl>
              <c:idx val="2"/>
              <c:layout>
                <c:manualLayout>
                  <c:x val="4.3355862775816927E-2"/>
                  <c:y val="2.446619388476063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120-49A6-8EEF-CF4120B2EFD3}"/>
                </c:ext>
                <c:ext xmlns:c15="http://schemas.microsoft.com/office/drawing/2012/chart" uri="{CE6537A1-D6FC-4f65-9D91-7224C49458BB}">
                  <c15:layout/>
                </c:ext>
              </c:extLst>
            </c:dLbl>
            <c:dLbl>
              <c:idx val="3"/>
              <c:layout>
                <c:manualLayout>
                  <c:x val="4.2117123839364834E-2"/>
                  <c:y val="-1.712633571933311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120-49A6-8EEF-CF4120B2EFD3}"/>
                </c:ext>
                <c:ext xmlns:c15="http://schemas.microsoft.com/office/drawing/2012/chart" uri="{CE6537A1-D6FC-4f65-9D91-7224C49458BB}">
                  <c15:layout/>
                </c:ext>
              </c:extLst>
            </c:dLbl>
            <c:dLbl>
              <c:idx val="4"/>
              <c:layout>
                <c:manualLayout>
                  <c:x val="4.8310818521624575E-2"/>
                  <c:y val="-7.3398581654285037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120-49A6-8EEF-CF4120B2EFD3}"/>
                </c:ext>
                <c:ext xmlns:c15="http://schemas.microsoft.com/office/drawing/2012/chart" uri="{CE6537A1-D6FC-4f65-9D91-7224C49458BB}">
                  <c15:layout/>
                </c:ext>
              </c:extLst>
            </c:dLbl>
            <c:dLbl>
              <c:idx val="5"/>
              <c:layout>
                <c:manualLayout>
                  <c:x val="4.7072079585172663E-2"/>
                  <c:y val="-9.786477553904611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120-49A6-8EEF-CF4120B2EFD3}"/>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300" b="1">
                    <a:solidFill>
                      <a:srgbClr val="002060"/>
                    </a:solidFill>
                    <a:latin typeface="Times New Roman" panose="02020603050405020304" pitchFamily="18" charset="0"/>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Ліки!$A$8:$A$13</c:f>
              <c:strCache>
                <c:ptCount val="6"/>
                <c:pt idx="0">
                  <c:v>Брак енергії</c:v>
                </c:pt>
                <c:pt idx="1">
                  <c:v>Поганий настрій</c:v>
                </c:pt>
                <c:pt idx="2">
                  <c:v>Знервованість</c:v>
                </c:pt>
                <c:pt idx="3">
                  <c:v>Проблеми зі сном</c:v>
                </c:pt>
                <c:pt idx="4">
                  <c:v>Біль в животі</c:v>
                </c:pt>
                <c:pt idx="5">
                  <c:v>Головний біль</c:v>
                </c:pt>
              </c:strCache>
            </c:strRef>
          </c:cat>
          <c:val>
            <c:numRef>
              <c:f>Ліки!$E$8:$E$13</c:f>
              <c:numCache>
                <c:formatCode>0%</c:formatCode>
                <c:ptCount val="6"/>
                <c:pt idx="0" formatCode="0.00%">
                  <c:v>2.7900000000000001E-2</c:v>
                </c:pt>
                <c:pt idx="1">
                  <c:v>0.03</c:v>
                </c:pt>
                <c:pt idx="2" formatCode="0.00%">
                  <c:v>3.1399999999999997E-2</c:v>
                </c:pt>
                <c:pt idx="3" formatCode="0.00%">
                  <c:v>2.2100000000000002E-2</c:v>
                </c:pt>
                <c:pt idx="4" formatCode="0.00%">
                  <c:v>3.6400000000000002E-2</c:v>
                </c:pt>
                <c:pt idx="5" formatCode="0.00%">
                  <c:v>3.2899999999999999E-2</c:v>
                </c:pt>
              </c:numCache>
            </c:numRef>
          </c:val>
          <c:extLst xmlns:c16r2="http://schemas.microsoft.com/office/drawing/2015/06/chart">
            <c:ext xmlns:c16="http://schemas.microsoft.com/office/drawing/2014/chart" uri="{C3380CC4-5D6E-409C-BE32-E72D297353CC}">
              <c16:uniqueId val="{00000003-E9D8-45CB-AE5C-D62A221AF278}"/>
            </c:ext>
          </c:extLst>
        </c:ser>
        <c:dLbls>
          <c:showLegendKey val="0"/>
          <c:showVal val="0"/>
          <c:showCatName val="0"/>
          <c:showSerName val="0"/>
          <c:showPercent val="0"/>
          <c:showBubbleSize val="0"/>
        </c:dLbls>
        <c:gapWidth val="150"/>
        <c:shape val="box"/>
        <c:axId val="-1426674064"/>
        <c:axId val="-1426673520"/>
        <c:axId val="0"/>
      </c:bar3DChart>
      <c:catAx>
        <c:axId val="-1426674064"/>
        <c:scaling>
          <c:orientation val="minMax"/>
        </c:scaling>
        <c:delete val="0"/>
        <c:axPos val="l"/>
        <c:numFmt formatCode="General" sourceLinked="0"/>
        <c:majorTickMark val="out"/>
        <c:minorTickMark val="none"/>
        <c:tickLblPos val="nextTo"/>
        <c:txPr>
          <a:bodyPr/>
          <a:lstStyle/>
          <a:p>
            <a:pPr>
              <a:defRPr sz="1400" b="1">
                <a:solidFill>
                  <a:srgbClr val="002060"/>
                </a:solidFill>
                <a:latin typeface="Times New Roman" panose="02020603050405020304" pitchFamily="18" charset="0"/>
                <a:cs typeface="Times New Roman" panose="02020603050405020304" pitchFamily="18" charset="0"/>
              </a:defRPr>
            </a:pPr>
            <a:endParaRPr lang="uk-UA"/>
          </a:p>
        </c:txPr>
        <c:crossAx val="-1426673520"/>
        <c:crosses val="autoZero"/>
        <c:auto val="1"/>
        <c:lblAlgn val="ctr"/>
        <c:lblOffset val="100"/>
        <c:noMultiLvlLbl val="0"/>
      </c:catAx>
      <c:valAx>
        <c:axId val="-1426673520"/>
        <c:scaling>
          <c:orientation val="minMax"/>
        </c:scaling>
        <c:delete val="0"/>
        <c:axPos val="b"/>
        <c:majorGridlines/>
        <c:numFmt formatCode="0%" sourceLinked="1"/>
        <c:majorTickMark val="out"/>
        <c:minorTickMark val="none"/>
        <c:tickLblPos val="nextTo"/>
        <c:txPr>
          <a:bodyPr/>
          <a:lstStyle/>
          <a:p>
            <a:pPr>
              <a:defRPr sz="1200" b="1">
                <a:solidFill>
                  <a:srgbClr val="002060"/>
                </a:solidFill>
                <a:latin typeface="Times New Roman" panose="02020603050405020304" pitchFamily="18" charset="0"/>
                <a:cs typeface="Times New Roman" panose="02020603050405020304" pitchFamily="18" charset="0"/>
              </a:defRPr>
            </a:pPr>
            <a:endParaRPr lang="uk-UA"/>
          </a:p>
        </c:txPr>
        <c:crossAx val="-1426674064"/>
        <c:crosses val="autoZero"/>
        <c:crossBetween val="between"/>
      </c:valAx>
    </c:plotArea>
    <c:legend>
      <c:legendPos val="b"/>
      <c:layout/>
      <c:overlay val="0"/>
      <c:txPr>
        <a:bodyPr/>
        <a:lstStyle/>
        <a:p>
          <a:pPr>
            <a:defRPr sz="1400" b="1">
              <a:solidFill>
                <a:srgbClr val="002060"/>
              </a:solidFill>
              <a:latin typeface="Times New Roman" panose="02020603050405020304" pitchFamily="18" charset="0"/>
              <a:cs typeface="Times New Roman" panose="02020603050405020304" pitchFamily="18" charset="0"/>
            </a:defRPr>
          </a:pPr>
          <a:endParaRPr lang="uk-UA"/>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Ліки_стать!$A$32</c:f>
              <c:strCache>
                <c:ptCount val="1"/>
                <c:pt idx="0">
                  <c:v>Хлопці</c:v>
                </c:pt>
              </c:strCache>
            </c:strRef>
          </c:tx>
          <c:spPr>
            <a:solidFill>
              <a:srgbClr val="00B0F0"/>
            </a:solidFill>
          </c:spPr>
          <c:invertIfNegative val="0"/>
          <c:dLbls>
            <c:spPr>
              <a:noFill/>
              <a:ln>
                <a:noFill/>
              </a:ln>
              <a:effectLst/>
            </c:spPr>
            <c:txPr>
              <a:bodyPr wrap="square" lIns="38100" tIns="19050" rIns="38100" bIns="19050" anchor="ctr">
                <a:spAutoFit/>
              </a:bodyPr>
              <a:lstStyle/>
              <a:p>
                <a:pPr>
                  <a:defRPr sz="1200" b="1">
                    <a:solidFill>
                      <a:srgbClr val="002060"/>
                    </a:solidFill>
                    <a:latin typeface="Times New Roman" panose="02020603050405020304" pitchFamily="18" charset="0"/>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Ліки_стать!$B$31:$E$31</c:f>
              <c:strCache>
                <c:ptCount val="4"/>
                <c:pt idx="0">
                  <c:v>Не вживають</c:v>
                </c:pt>
                <c:pt idx="1">
                  <c:v>1-2 рази</c:v>
                </c:pt>
                <c:pt idx="2">
                  <c:v>Декілька разів</c:v>
                </c:pt>
                <c:pt idx="3">
                  <c:v>Багато разів</c:v>
                </c:pt>
              </c:strCache>
            </c:strRef>
          </c:cat>
          <c:val>
            <c:numRef>
              <c:f>Ліки_стать!$B$32:$E$32</c:f>
              <c:numCache>
                <c:formatCode>0.00%</c:formatCode>
                <c:ptCount val="4"/>
                <c:pt idx="0">
                  <c:v>0.62821833161688978</c:v>
                </c:pt>
                <c:pt idx="1">
                  <c:v>0.27497425334706488</c:v>
                </c:pt>
                <c:pt idx="2">
                  <c:v>8.0329557157569523E-2</c:v>
                </c:pt>
                <c:pt idx="3" formatCode="0%">
                  <c:v>1.6500000000000001E-2</c:v>
                </c:pt>
              </c:numCache>
            </c:numRef>
          </c:val>
          <c:extLst xmlns:c16r2="http://schemas.microsoft.com/office/drawing/2015/06/chart">
            <c:ext xmlns:c16="http://schemas.microsoft.com/office/drawing/2014/chart" uri="{C3380CC4-5D6E-409C-BE32-E72D297353CC}">
              <c16:uniqueId val="{00000000-A9B9-4BC3-9931-CC72AA0A629B}"/>
            </c:ext>
          </c:extLst>
        </c:ser>
        <c:ser>
          <c:idx val="1"/>
          <c:order val="1"/>
          <c:tx>
            <c:strRef>
              <c:f>Ліки_стать!$A$33</c:f>
              <c:strCache>
                <c:ptCount val="1"/>
                <c:pt idx="0">
                  <c:v>Дівчата</c:v>
                </c:pt>
              </c:strCache>
            </c:strRef>
          </c:tx>
          <c:spPr>
            <a:solidFill>
              <a:srgbClr val="FF3399"/>
            </a:solidFill>
          </c:spPr>
          <c:invertIfNegative val="0"/>
          <c:dLbls>
            <c:dLbl>
              <c:idx val="0"/>
              <c:layout>
                <c:manualLayout>
                  <c:x val="3.6139455782312924E-2"/>
                  <c:y val="-7.268180107792262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9EB-45A4-B1F4-42F101D75126}"/>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002060"/>
                    </a:solidFill>
                    <a:latin typeface="Times New Roman" panose="02020603050405020304" pitchFamily="18" charset="0"/>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Ліки_стать!$B$31:$E$31</c:f>
              <c:strCache>
                <c:ptCount val="4"/>
                <c:pt idx="0">
                  <c:v>Не вживають</c:v>
                </c:pt>
                <c:pt idx="1">
                  <c:v>1-2 рази</c:v>
                </c:pt>
                <c:pt idx="2">
                  <c:v>Декілька разів</c:v>
                </c:pt>
                <c:pt idx="3">
                  <c:v>Багато разів</c:v>
                </c:pt>
              </c:strCache>
            </c:strRef>
          </c:cat>
          <c:val>
            <c:numRef>
              <c:f>Ліки_стать!$B$33:$E$33</c:f>
              <c:numCache>
                <c:formatCode>0.00%</c:formatCode>
                <c:ptCount val="4"/>
                <c:pt idx="0">
                  <c:v>0.40393626991565135</c:v>
                </c:pt>
                <c:pt idx="1">
                  <c:v>0.36363636363636365</c:v>
                </c:pt>
                <c:pt idx="2">
                  <c:v>0.17900656044985941</c:v>
                </c:pt>
                <c:pt idx="3">
                  <c:v>5.3499999999999999E-2</c:v>
                </c:pt>
              </c:numCache>
            </c:numRef>
          </c:val>
          <c:extLst xmlns:c16r2="http://schemas.microsoft.com/office/drawing/2015/06/chart">
            <c:ext xmlns:c16="http://schemas.microsoft.com/office/drawing/2014/chart" uri="{C3380CC4-5D6E-409C-BE32-E72D297353CC}">
              <c16:uniqueId val="{00000001-A9B9-4BC3-9931-CC72AA0A629B}"/>
            </c:ext>
          </c:extLst>
        </c:ser>
        <c:dLbls>
          <c:showLegendKey val="0"/>
          <c:showVal val="0"/>
          <c:showCatName val="0"/>
          <c:showSerName val="0"/>
          <c:showPercent val="0"/>
          <c:showBubbleSize val="0"/>
        </c:dLbls>
        <c:gapWidth val="150"/>
        <c:shape val="box"/>
        <c:axId val="-1426671888"/>
        <c:axId val="-1426670256"/>
        <c:axId val="0"/>
      </c:bar3DChart>
      <c:catAx>
        <c:axId val="-1426671888"/>
        <c:scaling>
          <c:orientation val="minMax"/>
        </c:scaling>
        <c:delete val="0"/>
        <c:axPos val="b"/>
        <c:numFmt formatCode="General" sourceLinked="0"/>
        <c:majorTickMark val="out"/>
        <c:minorTickMark val="none"/>
        <c:tickLblPos val="nextTo"/>
        <c:txPr>
          <a:bodyPr/>
          <a:lstStyle/>
          <a:p>
            <a:pPr>
              <a:defRPr sz="1200" b="1">
                <a:solidFill>
                  <a:srgbClr val="002060"/>
                </a:solidFill>
                <a:latin typeface="Times New Roman" panose="02020603050405020304" pitchFamily="18" charset="0"/>
                <a:cs typeface="Times New Roman" panose="02020603050405020304" pitchFamily="18" charset="0"/>
              </a:defRPr>
            </a:pPr>
            <a:endParaRPr lang="uk-UA"/>
          </a:p>
        </c:txPr>
        <c:crossAx val="-1426670256"/>
        <c:crosses val="autoZero"/>
        <c:auto val="1"/>
        <c:lblAlgn val="ctr"/>
        <c:lblOffset val="100"/>
        <c:noMultiLvlLbl val="0"/>
      </c:catAx>
      <c:valAx>
        <c:axId val="-1426670256"/>
        <c:scaling>
          <c:orientation val="minMax"/>
        </c:scaling>
        <c:delete val="0"/>
        <c:axPos val="l"/>
        <c:majorGridlines/>
        <c:numFmt formatCode="0.00%" sourceLinked="1"/>
        <c:majorTickMark val="out"/>
        <c:minorTickMark val="none"/>
        <c:tickLblPos val="nextTo"/>
        <c:txPr>
          <a:bodyPr/>
          <a:lstStyle/>
          <a:p>
            <a:pPr>
              <a:defRPr sz="1050" b="1">
                <a:solidFill>
                  <a:srgbClr val="002060"/>
                </a:solidFill>
                <a:latin typeface="Times New Roman" panose="02020603050405020304" pitchFamily="18" charset="0"/>
                <a:cs typeface="Times New Roman" panose="02020603050405020304" pitchFamily="18" charset="0"/>
              </a:defRPr>
            </a:pPr>
            <a:endParaRPr lang="uk-UA"/>
          </a:p>
        </c:txPr>
        <c:crossAx val="-1426671888"/>
        <c:crosses val="autoZero"/>
        <c:crossBetween val="between"/>
      </c:valAx>
    </c:plotArea>
    <c:legend>
      <c:legendPos val="b"/>
      <c:layout>
        <c:manualLayout>
          <c:xMode val="edge"/>
          <c:yMode val="edge"/>
          <c:x val="0.60784137473887201"/>
          <c:y val="6.9371631491822627E-2"/>
          <c:w val="0.29026963147463708"/>
          <c:h val="6.5714935680898284E-2"/>
        </c:manualLayout>
      </c:layout>
      <c:overlay val="0"/>
      <c:txPr>
        <a:bodyPr/>
        <a:lstStyle/>
        <a:p>
          <a:pPr>
            <a:defRPr sz="1400" b="1">
              <a:solidFill>
                <a:srgbClr val="002060"/>
              </a:solidFill>
              <a:latin typeface="Times New Roman" panose="02020603050405020304" pitchFamily="18" charset="0"/>
              <a:cs typeface="Times New Roman" panose="02020603050405020304" pitchFamily="18" charset="0"/>
            </a:defRPr>
          </a:pPr>
          <a:endParaRPr lang="uk-UA"/>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Ліки_стать!$A$18</c:f>
              <c:strCache>
                <c:ptCount val="1"/>
                <c:pt idx="0">
                  <c:v>Хлопці</c:v>
                </c:pt>
              </c:strCache>
            </c:strRef>
          </c:tx>
          <c:spPr>
            <a:solidFill>
              <a:srgbClr val="00B0F0"/>
            </a:solidFill>
          </c:spPr>
          <c:invertIfNegative val="0"/>
          <c:dLbls>
            <c:spPr>
              <a:noFill/>
              <a:ln>
                <a:noFill/>
              </a:ln>
              <a:effectLst/>
            </c:spPr>
            <c:txPr>
              <a:bodyPr wrap="square" lIns="38100" tIns="19050" rIns="38100" bIns="19050" anchor="ctr">
                <a:spAutoFit/>
              </a:bodyPr>
              <a:lstStyle/>
              <a:p>
                <a:pPr>
                  <a:defRPr sz="1200" b="1">
                    <a:solidFill>
                      <a:srgbClr val="002060"/>
                    </a:solidFill>
                    <a:latin typeface="Times New Roman" panose="02020603050405020304" pitchFamily="18" charset="0"/>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Ліки_стать!$B$17:$E$17</c:f>
              <c:strCache>
                <c:ptCount val="4"/>
                <c:pt idx="0">
                  <c:v>Не вживають</c:v>
                </c:pt>
                <c:pt idx="1">
                  <c:v>1-2 рази</c:v>
                </c:pt>
                <c:pt idx="2">
                  <c:v>Декілька разів</c:v>
                </c:pt>
                <c:pt idx="3">
                  <c:v>Багато разів</c:v>
                </c:pt>
              </c:strCache>
            </c:strRef>
          </c:cat>
          <c:val>
            <c:numRef>
              <c:f>Ліки_стать!$B$18:$E$18</c:f>
              <c:numCache>
                <c:formatCode>0.00%</c:formatCode>
                <c:ptCount val="4"/>
                <c:pt idx="0">
                  <c:v>0.5849639546858908</c:v>
                </c:pt>
                <c:pt idx="1">
                  <c:v>0.28733264675592174</c:v>
                </c:pt>
                <c:pt idx="2">
                  <c:v>0.11328527291452112</c:v>
                </c:pt>
                <c:pt idx="3">
                  <c:v>1.44E-2</c:v>
                </c:pt>
              </c:numCache>
            </c:numRef>
          </c:val>
          <c:extLst xmlns:c16r2="http://schemas.microsoft.com/office/drawing/2015/06/chart">
            <c:ext xmlns:c16="http://schemas.microsoft.com/office/drawing/2014/chart" uri="{C3380CC4-5D6E-409C-BE32-E72D297353CC}">
              <c16:uniqueId val="{00000000-BEB4-44C4-8BE0-9A79D0481791}"/>
            </c:ext>
          </c:extLst>
        </c:ser>
        <c:ser>
          <c:idx val="1"/>
          <c:order val="1"/>
          <c:tx>
            <c:strRef>
              <c:f>Ліки_стать!$A$19</c:f>
              <c:strCache>
                <c:ptCount val="1"/>
                <c:pt idx="0">
                  <c:v>Дівчата</c:v>
                </c:pt>
              </c:strCache>
            </c:strRef>
          </c:tx>
          <c:spPr>
            <a:solidFill>
              <a:srgbClr val="FF3399">
                <a:alpha val="96000"/>
              </a:srgbClr>
            </a:solidFill>
          </c:spPr>
          <c:invertIfNegative val="0"/>
          <c:dLbls>
            <c:dLbl>
              <c:idx val="0"/>
              <c:layout>
                <c:manualLayout>
                  <c:x val="4.853734432697808E-2"/>
                  <c:y val="-2.09939621695414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860-4ABE-9B6F-1B5E2013F8A4}"/>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002060"/>
                    </a:solidFill>
                    <a:latin typeface="Times New Roman" panose="02020603050405020304" pitchFamily="18" charset="0"/>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Ліки_стать!$B$17:$E$17</c:f>
              <c:strCache>
                <c:ptCount val="4"/>
                <c:pt idx="0">
                  <c:v>Не вживають</c:v>
                </c:pt>
                <c:pt idx="1">
                  <c:v>1-2 рази</c:v>
                </c:pt>
                <c:pt idx="2">
                  <c:v>Декілька разів</c:v>
                </c:pt>
                <c:pt idx="3">
                  <c:v>Багато разів</c:v>
                </c:pt>
              </c:strCache>
            </c:strRef>
          </c:cat>
          <c:val>
            <c:numRef>
              <c:f>Ліки_стать!$B$19:$E$19</c:f>
              <c:numCache>
                <c:formatCode>0.00%</c:formatCode>
                <c:ptCount val="4"/>
                <c:pt idx="0">
                  <c:v>0.3683223992502343</c:v>
                </c:pt>
                <c:pt idx="1">
                  <c:v>0.39175257731958768</c:v>
                </c:pt>
                <c:pt idx="2">
                  <c:v>0.19120000000000001</c:v>
                </c:pt>
                <c:pt idx="3">
                  <c:v>4.87E-2</c:v>
                </c:pt>
              </c:numCache>
            </c:numRef>
          </c:val>
          <c:extLst xmlns:c16r2="http://schemas.microsoft.com/office/drawing/2015/06/chart">
            <c:ext xmlns:c16="http://schemas.microsoft.com/office/drawing/2014/chart" uri="{C3380CC4-5D6E-409C-BE32-E72D297353CC}">
              <c16:uniqueId val="{00000001-BEB4-44C4-8BE0-9A79D0481791}"/>
            </c:ext>
          </c:extLst>
        </c:ser>
        <c:dLbls>
          <c:showLegendKey val="0"/>
          <c:showVal val="0"/>
          <c:showCatName val="0"/>
          <c:showSerName val="0"/>
          <c:showPercent val="0"/>
          <c:showBubbleSize val="0"/>
        </c:dLbls>
        <c:gapWidth val="150"/>
        <c:shape val="box"/>
        <c:axId val="-1432811536"/>
        <c:axId val="-1432810992"/>
        <c:axId val="0"/>
      </c:bar3DChart>
      <c:catAx>
        <c:axId val="-1432811536"/>
        <c:scaling>
          <c:orientation val="minMax"/>
        </c:scaling>
        <c:delete val="0"/>
        <c:axPos val="b"/>
        <c:numFmt formatCode="General" sourceLinked="0"/>
        <c:majorTickMark val="out"/>
        <c:minorTickMark val="none"/>
        <c:tickLblPos val="nextTo"/>
        <c:txPr>
          <a:bodyPr/>
          <a:lstStyle/>
          <a:p>
            <a:pPr>
              <a:defRPr sz="1200" b="1">
                <a:solidFill>
                  <a:srgbClr val="002060"/>
                </a:solidFill>
                <a:latin typeface="Times New Roman" panose="02020603050405020304" pitchFamily="18" charset="0"/>
                <a:cs typeface="Times New Roman" panose="02020603050405020304" pitchFamily="18" charset="0"/>
              </a:defRPr>
            </a:pPr>
            <a:endParaRPr lang="uk-UA"/>
          </a:p>
        </c:txPr>
        <c:crossAx val="-1432810992"/>
        <c:crosses val="autoZero"/>
        <c:auto val="1"/>
        <c:lblAlgn val="ctr"/>
        <c:lblOffset val="100"/>
        <c:noMultiLvlLbl val="0"/>
      </c:catAx>
      <c:valAx>
        <c:axId val="-1432810992"/>
        <c:scaling>
          <c:orientation val="minMax"/>
        </c:scaling>
        <c:delete val="0"/>
        <c:axPos val="l"/>
        <c:majorGridlines/>
        <c:numFmt formatCode="0.00%" sourceLinked="1"/>
        <c:majorTickMark val="out"/>
        <c:minorTickMark val="none"/>
        <c:tickLblPos val="nextTo"/>
        <c:txPr>
          <a:bodyPr/>
          <a:lstStyle/>
          <a:p>
            <a:pPr>
              <a:defRPr b="1">
                <a:solidFill>
                  <a:srgbClr val="002060"/>
                </a:solidFill>
                <a:latin typeface="Times New Roman" panose="02020603050405020304" pitchFamily="18" charset="0"/>
                <a:cs typeface="Times New Roman" panose="02020603050405020304" pitchFamily="18" charset="0"/>
              </a:defRPr>
            </a:pPr>
            <a:endParaRPr lang="uk-UA"/>
          </a:p>
        </c:txPr>
        <c:crossAx val="-1432811536"/>
        <c:crosses val="autoZero"/>
        <c:crossBetween val="between"/>
      </c:valAx>
    </c:plotArea>
    <c:legend>
      <c:legendPos val="b"/>
      <c:layout>
        <c:manualLayout>
          <c:xMode val="edge"/>
          <c:yMode val="edge"/>
          <c:x val="0.60320625466741984"/>
          <c:y val="6.4544311173499208E-2"/>
          <c:w val="0.33720555603540858"/>
          <c:h val="7.4703239875303584E-2"/>
        </c:manualLayout>
      </c:layout>
      <c:overlay val="0"/>
      <c:txPr>
        <a:bodyPr/>
        <a:lstStyle/>
        <a:p>
          <a:pPr>
            <a:defRPr sz="1400" b="1">
              <a:solidFill>
                <a:srgbClr val="002060"/>
              </a:solidFill>
              <a:latin typeface="Times New Roman" panose="02020603050405020304" pitchFamily="18" charset="0"/>
              <a:cs typeface="Times New Roman" panose="02020603050405020304" pitchFamily="18" charset="0"/>
            </a:defRPr>
          </a:pPr>
          <a:endParaRPr lang="uk-UA"/>
        </a:p>
      </c:txPr>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Ліки_стать!$A$88</c:f>
              <c:strCache>
                <c:ptCount val="1"/>
                <c:pt idx="0">
                  <c:v>Хлопці</c:v>
                </c:pt>
              </c:strCache>
            </c:strRef>
          </c:tx>
          <c:spPr>
            <a:solidFill>
              <a:srgbClr val="00B0F0"/>
            </a:solidFill>
          </c:spPr>
          <c:invertIfNegative val="0"/>
          <c:dLbls>
            <c:dLbl>
              <c:idx val="0"/>
              <c:layout>
                <c:manualLayout>
                  <c:x val="-2.0102103488885089E-17"/>
                  <c:y val="-1.1771305773802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1005-4CA6-B160-04FE85FCAE46}"/>
                </c:ext>
                <c:ext xmlns:c15="http://schemas.microsoft.com/office/drawing/2012/chart" uri="{CE6537A1-D6FC-4f65-9D91-7224C49458BB}">
                  <c15:layout/>
                </c:ext>
              </c:extLst>
            </c:dLbl>
            <c:dLbl>
              <c:idx val="1"/>
              <c:layout>
                <c:manualLayout>
                  <c:x val="-8.7719283098618064E-3"/>
                  <c:y val="-1.471413221725288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1005-4CA6-B160-04FE85FCAE46}"/>
                </c:ext>
                <c:ext xmlns:c15="http://schemas.microsoft.com/office/drawing/2012/chart" uri="{CE6537A1-D6FC-4f65-9D91-7224C49458BB}">
                  <c15:layout/>
                </c:ext>
              </c:extLst>
            </c:dLbl>
            <c:dLbl>
              <c:idx val="2"/>
              <c:layout>
                <c:manualLayout>
                  <c:x val="1.5350874542258161E-2"/>
                  <c:y val="-2.648543799105519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1005-4CA6-B160-04FE85FCAE46}"/>
                </c:ext>
                <c:ext xmlns:c15="http://schemas.microsoft.com/office/drawing/2012/chart" uri="{CE6537A1-D6FC-4f65-9D91-7224C49458BB}">
                  <c15:layout/>
                </c:ext>
              </c:extLst>
            </c:dLbl>
            <c:dLbl>
              <c:idx val="3"/>
              <c:layout>
                <c:manualLayout>
                  <c:x val="0"/>
                  <c:y val="-2.354261154760461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1005-4CA6-B160-04FE85FCAE46}"/>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002060"/>
                    </a:solidFill>
                    <a:latin typeface="Times New Roman" panose="02020603050405020304" pitchFamily="18" charset="0"/>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Ліки_стать!$B$87:$E$87</c:f>
              <c:strCache>
                <c:ptCount val="4"/>
                <c:pt idx="0">
                  <c:v>Не вживають</c:v>
                </c:pt>
                <c:pt idx="1">
                  <c:v>1-2 рази</c:v>
                </c:pt>
                <c:pt idx="2">
                  <c:v>Декілька разів</c:v>
                </c:pt>
                <c:pt idx="3">
                  <c:v>Багато разів</c:v>
                </c:pt>
              </c:strCache>
            </c:strRef>
          </c:cat>
          <c:val>
            <c:numRef>
              <c:f>Ліки_стать!$B$88:$E$88</c:f>
              <c:numCache>
                <c:formatCode>0.00%</c:formatCode>
                <c:ptCount val="4"/>
                <c:pt idx="0">
                  <c:v>0.8496395468589083</c:v>
                </c:pt>
                <c:pt idx="1">
                  <c:v>8.8568486096807411E-2</c:v>
                </c:pt>
                <c:pt idx="2">
                  <c:v>4.3254376930998963E-2</c:v>
                </c:pt>
                <c:pt idx="3">
                  <c:v>1.8499999999999999E-2</c:v>
                </c:pt>
              </c:numCache>
            </c:numRef>
          </c:val>
          <c:extLst xmlns:c16r2="http://schemas.microsoft.com/office/drawing/2015/06/chart">
            <c:ext xmlns:c16="http://schemas.microsoft.com/office/drawing/2014/chart" uri="{C3380CC4-5D6E-409C-BE32-E72D297353CC}">
              <c16:uniqueId val="{00000000-4EBC-47AC-AEE3-A0A32F42ECAD}"/>
            </c:ext>
          </c:extLst>
        </c:ser>
        <c:ser>
          <c:idx val="1"/>
          <c:order val="1"/>
          <c:tx>
            <c:strRef>
              <c:f>Ліки_стать!$A$89</c:f>
              <c:strCache>
                <c:ptCount val="1"/>
                <c:pt idx="0">
                  <c:v>Дівчата</c:v>
                </c:pt>
              </c:strCache>
            </c:strRef>
          </c:tx>
          <c:spPr>
            <a:solidFill>
              <a:srgbClr val="FF3399"/>
            </a:solidFill>
          </c:spPr>
          <c:invertIfNegative val="0"/>
          <c:dLbls>
            <c:dLbl>
              <c:idx val="0"/>
              <c:layout>
                <c:manualLayout>
                  <c:x val="6.3596480246498097E-2"/>
                  <c:y val="-1.471413221725288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005-4CA6-B160-04FE85FCAE46}"/>
                </c:ext>
                <c:ext xmlns:c15="http://schemas.microsoft.com/office/drawing/2012/chart" uri="{CE6537A1-D6FC-4f65-9D91-7224C49458BB}">
                  <c15:layout/>
                </c:ext>
              </c:extLst>
            </c:dLbl>
            <c:dLbl>
              <c:idx val="1"/>
              <c:layout>
                <c:manualLayout>
                  <c:x val="3.0701749084516242E-2"/>
                  <c:y val="-3.029222857248866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005-4CA6-B160-04FE85FCAE46}"/>
                </c:ext>
                <c:ext xmlns:c15="http://schemas.microsoft.com/office/drawing/2012/chart" uri="{CE6537A1-D6FC-4f65-9D91-7224C49458BB}">
                  <c15:layout/>
                </c:ext>
              </c:extLst>
            </c:dLbl>
            <c:dLbl>
              <c:idx val="2"/>
              <c:layout>
                <c:manualLayout>
                  <c:x val="4.8245605704239775E-2"/>
                  <c:y val="-2.01768986270440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005-4CA6-B160-04FE85FCAE46}"/>
                </c:ext>
                <c:ext xmlns:c15="http://schemas.microsoft.com/office/drawing/2012/chart" uri="{CE6537A1-D6FC-4f65-9D91-7224C49458BB}">
                  <c15:layout/>
                </c:ext>
              </c:extLst>
            </c:dLbl>
            <c:dLbl>
              <c:idx val="3"/>
              <c:layout>
                <c:manualLayout>
                  <c:x val="4.3859641549308867E-2"/>
                  <c:y val="-1.134841929669239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005-4CA6-B160-04FE85FCAE46}"/>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002060"/>
                    </a:solidFill>
                    <a:latin typeface="Times New Roman" panose="02020603050405020304" pitchFamily="18" charset="0"/>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Ліки_стать!$B$87:$E$87</c:f>
              <c:strCache>
                <c:ptCount val="4"/>
                <c:pt idx="0">
                  <c:v>Не вживають</c:v>
                </c:pt>
                <c:pt idx="1">
                  <c:v>1-2 рази</c:v>
                </c:pt>
                <c:pt idx="2">
                  <c:v>Декілька разів</c:v>
                </c:pt>
                <c:pt idx="3">
                  <c:v>Багато разів</c:v>
                </c:pt>
              </c:strCache>
            </c:strRef>
          </c:cat>
          <c:val>
            <c:numRef>
              <c:f>Ліки_стать!$B$89:$E$89</c:f>
              <c:numCache>
                <c:formatCode>0.00%</c:formatCode>
                <c:ptCount val="4"/>
                <c:pt idx="0">
                  <c:v>0.86409999999999998</c:v>
                </c:pt>
                <c:pt idx="1">
                  <c:v>5.8099999999999999E-2</c:v>
                </c:pt>
                <c:pt idx="2">
                  <c:v>3.8399999999999997E-2</c:v>
                </c:pt>
                <c:pt idx="3">
                  <c:v>3.9399999999999998E-2</c:v>
                </c:pt>
              </c:numCache>
            </c:numRef>
          </c:val>
          <c:extLst xmlns:c16r2="http://schemas.microsoft.com/office/drawing/2015/06/chart">
            <c:ext xmlns:c16="http://schemas.microsoft.com/office/drawing/2014/chart" uri="{C3380CC4-5D6E-409C-BE32-E72D297353CC}">
              <c16:uniqueId val="{00000001-4EBC-47AC-AEE3-A0A32F42ECAD}"/>
            </c:ext>
          </c:extLst>
        </c:ser>
        <c:dLbls>
          <c:showLegendKey val="0"/>
          <c:showVal val="0"/>
          <c:showCatName val="0"/>
          <c:showSerName val="0"/>
          <c:showPercent val="0"/>
          <c:showBubbleSize val="0"/>
        </c:dLbls>
        <c:gapWidth val="150"/>
        <c:shape val="box"/>
        <c:axId val="-1432821872"/>
        <c:axId val="-1432810448"/>
        <c:axId val="0"/>
      </c:bar3DChart>
      <c:catAx>
        <c:axId val="-1432821872"/>
        <c:scaling>
          <c:orientation val="minMax"/>
        </c:scaling>
        <c:delete val="0"/>
        <c:axPos val="b"/>
        <c:numFmt formatCode="General" sourceLinked="0"/>
        <c:majorTickMark val="out"/>
        <c:minorTickMark val="none"/>
        <c:tickLblPos val="nextTo"/>
        <c:txPr>
          <a:bodyPr/>
          <a:lstStyle/>
          <a:p>
            <a:pPr>
              <a:defRPr sz="1300" b="1">
                <a:solidFill>
                  <a:srgbClr val="002060"/>
                </a:solidFill>
                <a:latin typeface="Times New Roman" panose="02020603050405020304" pitchFamily="18" charset="0"/>
                <a:cs typeface="Times New Roman" panose="02020603050405020304" pitchFamily="18" charset="0"/>
              </a:defRPr>
            </a:pPr>
            <a:endParaRPr lang="uk-UA"/>
          </a:p>
        </c:txPr>
        <c:crossAx val="-1432810448"/>
        <c:crosses val="autoZero"/>
        <c:auto val="1"/>
        <c:lblAlgn val="ctr"/>
        <c:lblOffset val="100"/>
        <c:noMultiLvlLbl val="0"/>
      </c:catAx>
      <c:valAx>
        <c:axId val="-1432810448"/>
        <c:scaling>
          <c:orientation val="minMax"/>
        </c:scaling>
        <c:delete val="0"/>
        <c:axPos val="l"/>
        <c:majorGridlines/>
        <c:numFmt formatCode="0.00%" sourceLinked="1"/>
        <c:majorTickMark val="out"/>
        <c:minorTickMark val="none"/>
        <c:tickLblPos val="nextTo"/>
        <c:txPr>
          <a:bodyPr/>
          <a:lstStyle/>
          <a:p>
            <a:pPr>
              <a:defRPr sz="1100" b="1">
                <a:solidFill>
                  <a:srgbClr val="002060"/>
                </a:solidFill>
                <a:latin typeface="Times New Roman" panose="02020603050405020304" pitchFamily="18" charset="0"/>
                <a:cs typeface="Times New Roman" panose="02020603050405020304" pitchFamily="18" charset="0"/>
              </a:defRPr>
            </a:pPr>
            <a:endParaRPr lang="uk-UA"/>
          </a:p>
        </c:txPr>
        <c:crossAx val="-1432821872"/>
        <c:crosses val="autoZero"/>
        <c:crossBetween val="between"/>
      </c:valAx>
    </c:plotArea>
    <c:legend>
      <c:legendPos val="b"/>
      <c:layout>
        <c:manualLayout>
          <c:xMode val="edge"/>
          <c:yMode val="edge"/>
          <c:x val="0.53294489346855689"/>
          <c:y val="0.13334380411390628"/>
          <c:w val="0.34332930250564603"/>
          <c:h val="6.072338815421556E-2"/>
        </c:manualLayout>
      </c:layout>
      <c:overlay val="0"/>
      <c:txPr>
        <a:bodyPr/>
        <a:lstStyle/>
        <a:p>
          <a:pPr>
            <a:defRPr sz="1400" b="1">
              <a:solidFill>
                <a:srgbClr val="002060"/>
              </a:solidFill>
              <a:latin typeface="Times New Roman" panose="02020603050405020304" pitchFamily="18" charset="0"/>
              <a:cs typeface="Times New Roman" panose="02020603050405020304" pitchFamily="18" charset="0"/>
            </a:defRPr>
          </a:pPr>
          <a:endParaRPr lang="uk-UA"/>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Ліки_стать!$A$64</c:f>
              <c:strCache>
                <c:ptCount val="1"/>
                <c:pt idx="0">
                  <c:v>Хлопці</c:v>
                </c:pt>
              </c:strCache>
            </c:strRef>
          </c:tx>
          <c:spPr>
            <a:solidFill>
              <a:srgbClr val="00B0F0"/>
            </a:solidFill>
          </c:spPr>
          <c:invertIfNegative val="0"/>
          <c:dLbls>
            <c:dLbl>
              <c:idx val="0"/>
              <c:layout>
                <c:manualLayout>
                  <c:x val="-1.9336680014572825E-17"/>
                  <c:y val="-2.890749692032729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F9D5-47CD-B064-B7D555A8DB3C}"/>
                </c:ext>
                <c:ext xmlns:c15="http://schemas.microsoft.com/office/drawing/2012/chart" uri="{CE6537A1-D6FC-4f65-9D91-7224C49458BB}">
                  <c15:layout/>
                </c:ext>
              </c:extLst>
            </c:dLbl>
            <c:dLbl>
              <c:idx val="1"/>
              <c:layout>
                <c:manualLayout>
                  <c:x val="-1.6875842961643999E-2"/>
                  <c:y val="-2.601674722829456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F9D5-47CD-B064-B7D555A8DB3C}"/>
                </c:ext>
                <c:ext xmlns:c15="http://schemas.microsoft.com/office/drawing/2012/chart" uri="{CE6537A1-D6FC-4f65-9D91-7224C49458BB}">
                  <c15:layout/>
                </c:ext>
              </c:extLst>
            </c:dLbl>
            <c:dLbl>
              <c:idx val="2"/>
              <c:layout>
                <c:manualLayout>
                  <c:x val="-7.73467200582913E-17"/>
                  <c:y val="-3.179824661236002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F9D5-47CD-B064-B7D555A8DB3C}"/>
                </c:ext>
                <c:ext xmlns:c15="http://schemas.microsoft.com/office/drawing/2012/chart" uri="{CE6537A1-D6FC-4f65-9D91-7224C49458BB}">
                  <c15:layout/>
                </c:ext>
              </c:extLst>
            </c:dLbl>
            <c:dLbl>
              <c:idx val="3"/>
              <c:layout>
                <c:manualLayout>
                  <c:x val="0"/>
                  <c:y val="-3.179824661236002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9D5-47CD-B064-B7D555A8DB3C}"/>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002060"/>
                    </a:solidFill>
                    <a:latin typeface="Times New Roman" panose="02020603050405020304" pitchFamily="18" charset="0"/>
                    <a:cs typeface="Times New Roman" panose="02020603050405020304" pitchFamily="18"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Ліки_стать!$B$63:$E$63</c:f>
              <c:strCache>
                <c:ptCount val="4"/>
                <c:pt idx="0">
                  <c:v>Не вживають</c:v>
                </c:pt>
                <c:pt idx="1">
                  <c:v>1-2 рази</c:v>
                </c:pt>
                <c:pt idx="2">
                  <c:v>Декілька разів</c:v>
                </c:pt>
                <c:pt idx="3">
                  <c:v>Багато разів</c:v>
                </c:pt>
              </c:strCache>
            </c:strRef>
          </c:cat>
          <c:val>
            <c:numRef>
              <c:f>Ліки_стать!$B$64:$E$64</c:f>
              <c:numCache>
                <c:formatCode>0.00%</c:formatCode>
                <c:ptCount val="4"/>
                <c:pt idx="0">
                  <c:v>0.86302780638516996</c:v>
                </c:pt>
                <c:pt idx="1">
                  <c:v>8.1359423274974196E-2</c:v>
                </c:pt>
                <c:pt idx="2">
                  <c:v>4.5314109165808442E-2</c:v>
                </c:pt>
                <c:pt idx="3">
                  <c:v>1.03E-2</c:v>
                </c:pt>
              </c:numCache>
            </c:numRef>
          </c:val>
          <c:extLst xmlns:c16r2="http://schemas.microsoft.com/office/drawing/2015/06/chart">
            <c:ext xmlns:c16="http://schemas.microsoft.com/office/drawing/2014/chart" uri="{C3380CC4-5D6E-409C-BE32-E72D297353CC}">
              <c16:uniqueId val="{00000000-4A31-4806-A6D3-A0535E18300D}"/>
            </c:ext>
          </c:extLst>
        </c:ser>
        <c:ser>
          <c:idx val="1"/>
          <c:order val="1"/>
          <c:tx>
            <c:strRef>
              <c:f>Ліки_стать!$A$65</c:f>
              <c:strCache>
                <c:ptCount val="1"/>
                <c:pt idx="0">
                  <c:v>Дівчата</c:v>
                </c:pt>
              </c:strCache>
            </c:strRef>
          </c:tx>
          <c:spPr>
            <a:solidFill>
              <a:srgbClr val="FF3399"/>
            </a:solidFill>
          </c:spPr>
          <c:invertIfNegative val="0"/>
          <c:dLbls>
            <c:dLbl>
              <c:idx val="0"/>
              <c:layout>
                <c:manualLayout>
                  <c:x val="3.3751685923287998E-2"/>
                  <c:y val="-1.156299876813093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9D5-47CD-B064-B7D555A8DB3C}"/>
                </c:ext>
                <c:ext xmlns:c15="http://schemas.microsoft.com/office/drawing/2012/chart" uri="{CE6537A1-D6FC-4f65-9D91-7224C49458BB}">
                  <c15:layout/>
                </c:ext>
              </c:extLst>
            </c:dLbl>
            <c:dLbl>
              <c:idx val="1"/>
              <c:layout>
                <c:manualLayout>
                  <c:x val="2.5313764442465921E-2"/>
                  <c:y val="-2.312599753626183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9D5-47CD-B064-B7D555A8DB3C}"/>
                </c:ext>
                <c:ext xmlns:c15="http://schemas.microsoft.com/office/drawing/2012/chart" uri="{CE6537A1-D6FC-4f65-9D91-7224C49458BB}">
                  <c15:layout/>
                </c:ext>
              </c:extLst>
            </c:dLbl>
            <c:dLbl>
              <c:idx val="2"/>
              <c:layout>
                <c:manualLayout>
                  <c:x val="3.58611662934935E-2"/>
                  <c:y val="-1.445374846016364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9D5-47CD-B064-B7D555A8DB3C}"/>
                </c:ext>
                <c:ext xmlns:c15="http://schemas.microsoft.com/office/drawing/2012/chart" uri="{CE6537A1-D6FC-4f65-9D91-7224C49458BB}">
                  <c15:layout/>
                </c:ext>
              </c:extLst>
            </c:dLbl>
            <c:dLbl>
              <c:idx val="3"/>
              <c:layout>
                <c:manualLayout>
                  <c:x val="4.4299087774315501E-2"/>
                  <c:y val="-2.312599753626194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9D5-47CD-B064-B7D555A8DB3C}"/>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rgbClr val="002060"/>
                    </a:solidFill>
                    <a:latin typeface="Times New Roman" panose="02020603050405020304" pitchFamily="18" charset="0"/>
                    <a:cs typeface="Times New Roman" panose="02020603050405020304" pitchFamily="18" charset="0"/>
                  </a:defRPr>
                </a:pPr>
                <a:endParaRPr lang="uk-UA"/>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Ліки_стать!$B$63:$E$63</c:f>
              <c:strCache>
                <c:ptCount val="4"/>
                <c:pt idx="0">
                  <c:v>Не вживають</c:v>
                </c:pt>
                <c:pt idx="1">
                  <c:v>1-2 рази</c:v>
                </c:pt>
                <c:pt idx="2">
                  <c:v>Декілька разів</c:v>
                </c:pt>
                <c:pt idx="3">
                  <c:v>Багато разів</c:v>
                </c:pt>
              </c:strCache>
            </c:strRef>
          </c:cat>
          <c:val>
            <c:numRef>
              <c:f>Ліки_стать!$B$65:$E$65</c:f>
              <c:numCache>
                <c:formatCode>0.00%</c:formatCode>
                <c:ptCount val="4"/>
                <c:pt idx="0">
                  <c:v>0.77319587628865993</c:v>
                </c:pt>
                <c:pt idx="1">
                  <c:v>0.10215557638238</c:v>
                </c:pt>
                <c:pt idx="2">
                  <c:v>7.4976569821930641E-2</c:v>
                </c:pt>
                <c:pt idx="3">
                  <c:v>4.9599999999999998E-2</c:v>
                </c:pt>
              </c:numCache>
            </c:numRef>
          </c:val>
          <c:extLst xmlns:c16r2="http://schemas.microsoft.com/office/drawing/2015/06/chart">
            <c:ext xmlns:c16="http://schemas.microsoft.com/office/drawing/2014/chart" uri="{C3380CC4-5D6E-409C-BE32-E72D297353CC}">
              <c16:uniqueId val="{00000001-4A31-4806-A6D3-A0535E18300D}"/>
            </c:ext>
          </c:extLst>
        </c:ser>
        <c:dLbls>
          <c:showLegendKey val="0"/>
          <c:showVal val="0"/>
          <c:showCatName val="0"/>
          <c:showSerName val="0"/>
          <c:showPercent val="0"/>
          <c:showBubbleSize val="0"/>
        </c:dLbls>
        <c:gapWidth val="150"/>
        <c:shape val="box"/>
        <c:axId val="-1432821328"/>
        <c:axId val="-1432809904"/>
        <c:axId val="0"/>
      </c:bar3DChart>
      <c:catAx>
        <c:axId val="-1432821328"/>
        <c:scaling>
          <c:orientation val="minMax"/>
        </c:scaling>
        <c:delete val="0"/>
        <c:axPos val="b"/>
        <c:numFmt formatCode="General" sourceLinked="0"/>
        <c:majorTickMark val="out"/>
        <c:minorTickMark val="none"/>
        <c:tickLblPos val="nextTo"/>
        <c:txPr>
          <a:bodyPr/>
          <a:lstStyle/>
          <a:p>
            <a:pPr>
              <a:defRPr sz="1300" b="1">
                <a:solidFill>
                  <a:srgbClr val="002060"/>
                </a:solidFill>
                <a:latin typeface="Times New Roman" panose="02020603050405020304" pitchFamily="18" charset="0"/>
                <a:cs typeface="Times New Roman" panose="02020603050405020304" pitchFamily="18" charset="0"/>
              </a:defRPr>
            </a:pPr>
            <a:endParaRPr lang="uk-UA"/>
          </a:p>
        </c:txPr>
        <c:crossAx val="-1432809904"/>
        <c:crosses val="autoZero"/>
        <c:auto val="1"/>
        <c:lblAlgn val="ctr"/>
        <c:lblOffset val="100"/>
        <c:noMultiLvlLbl val="0"/>
      </c:catAx>
      <c:valAx>
        <c:axId val="-1432809904"/>
        <c:scaling>
          <c:orientation val="minMax"/>
        </c:scaling>
        <c:delete val="0"/>
        <c:axPos val="l"/>
        <c:majorGridlines/>
        <c:numFmt formatCode="0.00%" sourceLinked="1"/>
        <c:majorTickMark val="out"/>
        <c:minorTickMark val="none"/>
        <c:tickLblPos val="nextTo"/>
        <c:txPr>
          <a:bodyPr/>
          <a:lstStyle/>
          <a:p>
            <a:pPr>
              <a:defRPr sz="1100" b="1">
                <a:solidFill>
                  <a:srgbClr val="002060"/>
                </a:solidFill>
                <a:latin typeface="Times New Roman" panose="02020603050405020304" pitchFamily="18" charset="0"/>
                <a:cs typeface="Times New Roman" panose="02020603050405020304" pitchFamily="18" charset="0"/>
              </a:defRPr>
            </a:pPr>
            <a:endParaRPr lang="uk-UA"/>
          </a:p>
        </c:txPr>
        <c:crossAx val="-1432821328"/>
        <c:crosses val="autoZero"/>
        <c:crossBetween val="between"/>
      </c:valAx>
    </c:plotArea>
    <c:legend>
      <c:legendPos val="b"/>
      <c:layout>
        <c:manualLayout>
          <c:xMode val="edge"/>
          <c:yMode val="edge"/>
          <c:x val="0.61333939047644348"/>
          <c:y val="0.13349346666738282"/>
          <c:w val="0.31123871344951537"/>
          <c:h val="6.1668698542956729E-2"/>
        </c:manualLayout>
      </c:layout>
      <c:overlay val="0"/>
      <c:txPr>
        <a:bodyPr/>
        <a:lstStyle/>
        <a:p>
          <a:pPr>
            <a:defRPr sz="1400" b="1">
              <a:solidFill>
                <a:srgbClr val="002060"/>
              </a:solidFill>
              <a:latin typeface="Times New Roman" panose="02020603050405020304" pitchFamily="18" charset="0"/>
              <a:cs typeface="Times New Roman" panose="02020603050405020304" pitchFamily="18" charset="0"/>
            </a:defRPr>
          </a:pPr>
          <a:endParaRPr lang="uk-UA"/>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4.xml.rels><?xml version="1.0" encoding="UTF-8" standalone="yes"?>
<Relationships xmlns="http://schemas.openxmlformats.org/package/2006/relationships"><Relationship Id="rId1" Type="http://schemas.openxmlformats.org/officeDocument/2006/relationships/image" Target="../media/image2.png"/></Relationships>
</file>

<file path=ppt/drawings/drawing1.xml><?xml version="1.0" encoding="utf-8"?>
<c:userShapes xmlns:c="http://schemas.openxmlformats.org/drawingml/2006/chart">
  <cdr:relSizeAnchor xmlns:cdr="http://schemas.openxmlformats.org/drawingml/2006/chartDrawing">
    <cdr:from>
      <cdr:x>0.6249</cdr:x>
      <cdr:y>0.02696</cdr:y>
    </cdr:from>
    <cdr:to>
      <cdr:x>0.66685</cdr:x>
      <cdr:y>0.11891</cdr:y>
    </cdr:to>
    <cdr:sp macro="" textlink="">
      <cdr:nvSpPr>
        <cdr:cNvPr id="2" name="Прямокутник 1"/>
        <cdr:cNvSpPr/>
      </cdr:nvSpPr>
      <cdr:spPr>
        <a:xfrm xmlns:a="http://schemas.openxmlformats.org/drawingml/2006/main">
          <a:off x="6571231" y="117294"/>
          <a:ext cx="441146" cy="400110"/>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uk-UA" sz="2000" b="1" dirty="0">
              <a:solidFill>
                <a:srgbClr val="002060"/>
              </a:solidFill>
              <a:latin typeface="Times New Roman" panose="02020603050405020304" pitchFamily="18" charset="0"/>
              <a:cs typeface="Times New Roman" panose="02020603050405020304" pitchFamily="18" charset="0"/>
            </a:rPr>
            <a:t>%</a:t>
          </a:r>
          <a:endParaRPr lang="uk-UA" sz="2000" b="1" dirty="0">
            <a:solidFill>
              <a:srgbClr val="00206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0.69116</cdr:x>
      <cdr:y>0.01401</cdr:y>
    </cdr:from>
    <cdr:to>
      <cdr:x>0.73311</cdr:x>
      <cdr:y>0.10596</cdr:y>
    </cdr:to>
    <cdr:sp macro="" textlink="">
      <cdr:nvSpPr>
        <cdr:cNvPr id="2" name="Прямокутник 1"/>
        <cdr:cNvSpPr/>
      </cdr:nvSpPr>
      <cdr:spPr>
        <a:xfrm xmlns:a="http://schemas.openxmlformats.org/drawingml/2006/main">
          <a:off x="7267916" y="60960"/>
          <a:ext cx="441146" cy="400110"/>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uk-UA" sz="2000" b="1" dirty="0">
              <a:solidFill>
                <a:srgbClr val="002060"/>
              </a:solidFill>
              <a:latin typeface="Times New Roman" panose="02020603050405020304" pitchFamily="18" charset="0"/>
              <a:cs typeface="Times New Roman" panose="02020603050405020304" pitchFamily="18" charset="0"/>
            </a:rPr>
            <a:t>%</a:t>
          </a:r>
          <a:endParaRPr lang="uk-UA" sz="2000" b="1" dirty="0">
            <a:solidFill>
              <a:srgbClr val="00206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0.60503</cdr:x>
      <cdr:y>0.05698</cdr:y>
    </cdr:from>
    <cdr:to>
      <cdr:x>0.64698</cdr:x>
      <cdr:y>0.14893</cdr:y>
    </cdr:to>
    <cdr:sp macro="" textlink="">
      <cdr:nvSpPr>
        <cdr:cNvPr id="2" name="Прямокутник 1"/>
        <cdr:cNvSpPr/>
      </cdr:nvSpPr>
      <cdr:spPr>
        <a:xfrm xmlns:a="http://schemas.openxmlformats.org/drawingml/2006/main">
          <a:off x="6362225" y="247923"/>
          <a:ext cx="441146" cy="400110"/>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uk-UA" sz="2000" b="1" dirty="0">
              <a:solidFill>
                <a:srgbClr val="002060"/>
              </a:solidFill>
              <a:latin typeface="Times New Roman" panose="02020603050405020304" pitchFamily="18" charset="0"/>
              <a:cs typeface="Times New Roman" panose="02020603050405020304" pitchFamily="18" charset="0"/>
            </a:rPr>
            <a:t>%</a:t>
          </a:r>
          <a:endParaRPr lang="uk-UA" sz="2000" b="1" dirty="0">
            <a:solidFill>
              <a:srgbClr val="00206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0.09027</cdr:x>
      <cdr:y>0.01801</cdr:y>
    </cdr:from>
    <cdr:to>
      <cdr:x>0.14419</cdr:x>
      <cdr:y>0.14131</cdr:y>
    </cdr:to>
    <cdr:pic>
      <cdr:nvPicPr>
        <cdr:cNvPr id="2" name="chart">
          <a:extLst xmlns:a="http://schemas.openxmlformats.org/drawingml/2006/main">
            <a:ext uri="{FF2B5EF4-FFF2-40B4-BE49-F238E27FC236}">
              <a16:creationId xmlns:a16="http://schemas.microsoft.com/office/drawing/2014/main" xmlns="" id="{7AAE3B8C-B042-4151-A270-BF401FD992A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949234" y="78377"/>
          <a:ext cx="566977" cy="536494"/>
        </a:xfrm>
        <a:prstGeom xmlns:a="http://schemas.openxmlformats.org/drawingml/2006/main" prst="rect">
          <a:avLst/>
        </a:prstGeom>
      </cdr:spPr>
    </cdr:pic>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a:t>Зразок заголовка</a:t>
            </a:r>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p:cNvSpPr>
            <a:spLocks noGrp="1"/>
          </p:cNvSpPr>
          <p:nvPr>
            <p:ph type="dt" sz="half" idx="10"/>
          </p:nvPr>
        </p:nvSpPr>
        <p:spPr/>
        <p:txBody>
          <a:bodyPr/>
          <a:lstStyle/>
          <a:p>
            <a:fld id="{3C3EBFAC-8C07-47FB-A82B-D1957A070CC3}" type="datetimeFigureOut">
              <a:rPr lang="uk-UA" smtClean="0"/>
              <a:t>06.12.2021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8B36331A-FEAD-4EE7-89A6-773253B20465}" type="slidenum">
              <a:rPr lang="uk-UA" smtClean="0"/>
              <a:t>‹#›</a:t>
            </a:fld>
            <a:endParaRPr lang="uk-UA"/>
          </a:p>
        </p:txBody>
      </p:sp>
    </p:spTree>
    <p:extLst>
      <p:ext uri="{BB962C8B-B14F-4D97-AF65-F5344CB8AC3E}">
        <p14:creationId xmlns:p14="http://schemas.microsoft.com/office/powerpoint/2010/main" val="201649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3C3EBFAC-8C07-47FB-A82B-D1957A070CC3}" type="datetimeFigureOut">
              <a:rPr lang="uk-UA" smtClean="0"/>
              <a:t>06.12.2021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8B36331A-FEAD-4EE7-89A6-773253B20465}" type="slidenum">
              <a:rPr lang="uk-UA" smtClean="0"/>
              <a:t>‹#›</a:t>
            </a:fld>
            <a:endParaRPr lang="uk-UA"/>
          </a:p>
        </p:txBody>
      </p:sp>
    </p:spTree>
    <p:extLst>
      <p:ext uri="{BB962C8B-B14F-4D97-AF65-F5344CB8AC3E}">
        <p14:creationId xmlns:p14="http://schemas.microsoft.com/office/powerpoint/2010/main" val="1833230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3C3EBFAC-8C07-47FB-A82B-D1957A070CC3}" type="datetimeFigureOut">
              <a:rPr lang="uk-UA" smtClean="0"/>
              <a:t>06.12.2021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8B36331A-FEAD-4EE7-89A6-773253B20465}" type="slidenum">
              <a:rPr lang="uk-UA" smtClean="0"/>
              <a:t>‹#›</a:t>
            </a:fld>
            <a:endParaRPr lang="uk-UA"/>
          </a:p>
        </p:txBody>
      </p:sp>
    </p:spTree>
    <p:extLst>
      <p:ext uri="{BB962C8B-B14F-4D97-AF65-F5344CB8AC3E}">
        <p14:creationId xmlns:p14="http://schemas.microsoft.com/office/powerpoint/2010/main" val="1581365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3C3EBFAC-8C07-47FB-A82B-D1957A070CC3}" type="datetimeFigureOut">
              <a:rPr lang="uk-UA" smtClean="0"/>
              <a:t>06.12.2021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8B36331A-FEAD-4EE7-89A6-773253B20465}" type="slidenum">
              <a:rPr lang="uk-UA" smtClean="0"/>
              <a:t>‹#›</a:t>
            </a:fld>
            <a:endParaRPr lang="uk-UA"/>
          </a:p>
        </p:txBody>
      </p:sp>
    </p:spTree>
    <p:extLst>
      <p:ext uri="{BB962C8B-B14F-4D97-AF65-F5344CB8AC3E}">
        <p14:creationId xmlns:p14="http://schemas.microsoft.com/office/powerpoint/2010/main" val="2072177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3C3EBFAC-8C07-47FB-A82B-D1957A070CC3}" type="datetimeFigureOut">
              <a:rPr lang="uk-UA" smtClean="0"/>
              <a:t>06.12.2021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8B36331A-FEAD-4EE7-89A6-773253B20465}" type="slidenum">
              <a:rPr lang="uk-UA" smtClean="0"/>
              <a:t>‹#›</a:t>
            </a:fld>
            <a:endParaRPr lang="uk-UA"/>
          </a:p>
        </p:txBody>
      </p:sp>
    </p:spTree>
    <p:extLst>
      <p:ext uri="{BB962C8B-B14F-4D97-AF65-F5344CB8AC3E}">
        <p14:creationId xmlns:p14="http://schemas.microsoft.com/office/powerpoint/2010/main" val="3607212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3C3EBFAC-8C07-47FB-A82B-D1957A070CC3}" type="datetimeFigureOut">
              <a:rPr lang="uk-UA" smtClean="0"/>
              <a:t>06.12.2021</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8B36331A-FEAD-4EE7-89A6-773253B20465}" type="slidenum">
              <a:rPr lang="uk-UA" smtClean="0"/>
              <a:t>‹#›</a:t>
            </a:fld>
            <a:endParaRPr lang="uk-UA"/>
          </a:p>
        </p:txBody>
      </p:sp>
    </p:spTree>
    <p:extLst>
      <p:ext uri="{BB962C8B-B14F-4D97-AF65-F5344CB8AC3E}">
        <p14:creationId xmlns:p14="http://schemas.microsoft.com/office/powerpoint/2010/main" val="1338415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3C3EBFAC-8C07-47FB-A82B-D1957A070CC3}" type="datetimeFigureOut">
              <a:rPr lang="uk-UA" smtClean="0"/>
              <a:t>06.12.2021</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8B36331A-FEAD-4EE7-89A6-773253B20465}" type="slidenum">
              <a:rPr lang="uk-UA" smtClean="0"/>
              <a:t>‹#›</a:t>
            </a:fld>
            <a:endParaRPr lang="uk-UA"/>
          </a:p>
        </p:txBody>
      </p:sp>
    </p:spTree>
    <p:extLst>
      <p:ext uri="{BB962C8B-B14F-4D97-AF65-F5344CB8AC3E}">
        <p14:creationId xmlns:p14="http://schemas.microsoft.com/office/powerpoint/2010/main" val="3470324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3C3EBFAC-8C07-47FB-A82B-D1957A070CC3}" type="datetimeFigureOut">
              <a:rPr lang="uk-UA" smtClean="0"/>
              <a:t>06.12.2021</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8B36331A-FEAD-4EE7-89A6-773253B20465}" type="slidenum">
              <a:rPr lang="uk-UA" smtClean="0"/>
              <a:t>‹#›</a:t>
            </a:fld>
            <a:endParaRPr lang="uk-UA"/>
          </a:p>
        </p:txBody>
      </p:sp>
    </p:spTree>
    <p:extLst>
      <p:ext uri="{BB962C8B-B14F-4D97-AF65-F5344CB8AC3E}">
        <p14:creationId xmlns:p14="http://schemas.microsoft.com/office/powerpoint/2010/main" val="3483547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3C3EBFAC-8C07-47FB-A82B-D1957A070CC3}" type="datetimeFigureOut">
              <a:rPr lang="uk-UA" smtClean="0"/>
              <a:t>06.12.2021</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8B36331A-FEAD-4EE7-89A6-773253B20465}" type="slidenum">
              <a:rPr lang="uk-UA" smtClean="0"/>
              <a:t>‹#›</a:t>
            </a:fld>
            <a:endParaRPr lang="uk-UA"/>
          </a:p>
        </p:txBody>
      </p:sp>
    </p:spTree>
    <p:extLst>
      <p:ext uri="{BB962C8B-B14F-4D97-AF65-F5344CB8AC3E}">
        <p14:creationId xmlns:p14="http://schemas.microsoft.com/office/powerpoint/2010/main" val="1796088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3C3EBFAC-8C07-47FB-A82B-D1957A070CC3}" type="datetimeFigureOut">
              <a:rPr lang="uk-UA" smtClean="0"/>
              <a:t>06.12.2021</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8B36331A-FEAD-4EE7-89A6-773253B20465}" type="slidenum">
              <a:rPr lang="uk-UA" smtClean="0"/>
              <a:t>‹#›</a:t>
            </a:fld>
            <a:endParaRPr lang="uk-UA"/>
          </a:p>
        </p:txBody>
      </p:sp>
    </p:spTree>
    <p:extLst>
      <p:ext uri="{BB962C8B-B14F-4D97-AF65-F5344CB8AC3E}">
        <p14:creationId xmlns:p14="http://schemas.microsoft.com/office/powerpoint/2010/main" val="1238294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3C3EBFAC-8C07-47FB-A82B-D1957A070CC3}" type="datetimeFigureOut">
              <a:rPr lang="uk-UA" smtClean="0"/>
              <a:t>06.12.2021</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8B36331A-FEAD-4EE7-89A6-773253B20465}" type="slidenum">
              <a:rPr lang="uk-UA" smtClean="0"/>
              <a:t>‹#›</a:t>
            </a:fld>
            <a:endParaRPr lang="uk-UA"/>
          </a:p>
        </p:txBody>
      </p:sp>
    </p:spTree>
    <p:extLst>
      <p:ext uri="{BB962C8B-B14F-4D97-AF65-F5344CB8AC3E}">
        <p14:creationId xmlns:p14="http://schemas.microsoft.com/office/powerpoint/2010/main" val="3771308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3EBFAC-8C07-47FB-A82B-D1957A070CC3}" type="datetimeFigureOut">
              <a:rPr lang="uk-UA" smtClean="0"/>
              <a:t>06.12.2021</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6331A-FEAD-4EE7-89A6-773253B20465}" type="slidenum">
              <a:rPr lang="uk-UA" smtClean="0"/>
              <a:t>‹#›</a:t>
            </a:fld>
            <a:endParaRPr lang="uk-UA"/>
          </a:p>
        </p:txBody>
      </p:sp>
    </p:spTree>
    <p:extLst>
      <p:ext uri="{BB962C8B-B14F-4D97-AF65-F5344CB8AC3E}">
        <p14:creationId xmlns:p14="http://schemas.microsoft.com/office/powerpoint/2010/main" val="1161672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iruna0405@gmail.com" TargetMode="External"/><Relationship Id="rId7" Type="http://schemas.openxmlformats.org/officeDocument/2006/relationships/image" Target="../media/image4.png"/><Relationship Id="rId2" Type="http://schemas.openxmlformats.org/officeDocument/2006/relationships/hyperlink" Target="mailto:svitlana.shchudlo@gmail.com" TargetMode="External"/><Relationship Id="rId1" Type="http://schemas.openxmlformats.org/officeDocument/2006/relationships/slideLayout" Target="../slideLayouts/slideLayout2.xml"/><Relationship Id="rId6" Type="http://schemas.openxmlformats.org/officeDocument/2006/relationships/image" Target="../media/image3.jfif"/><Relationship Id="rId5" Type="http://schemas.openxmlformats.org/officeDocument/2006/relationships/image" Target="../media/image1.png"/><Relationship Id="rId4" Type="http://schemas.openxmlformats.org/officeDocument/2006/relationships/hyperlink" Target="mailto:oksanazel@ukr.net" TargetMode="Externa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27" y="1"/>
            <a:ext cx="12174773" cy="1643263"/>
          </a:xfrm>
        </p:spPr>
      </p:pic>
      <p:sp>
        <p:nvSpPr>
          <p:cNvPr id="5" name="Прямокутник 4"/>
          <p:cNvSpPr/>
          <p:nvPr/>
        </p:nvSpPr>
        <p:spPr>
          <a:xfrm>
            <a:off x="483230" y="3376729"/>
            <a:ext cx="11242766" cy="2785378"/>
          </a:xfrm>
          <a:prstGeom prst="rect">
            <a:avLst/>
          </a:prstGeom>
        </p:spPr>
        <p:txBody>
          <a:bodyPr wrap="square">
            <a:spAutoFit/>
          </a:bodyPr>
          <a:lstStyle/>
          <a:p>
            <a:pPr algn="ctr"/>
            <a:r>
              <a:rPr lang="uk-UA" sz="2300" b="1" dirty="0">
                <a:solidFill>
                  <a:srgbClr val="002060"/>
                </a:solidFill>
                <a:latin typeface="Times New Roman" panose="02020603050405020304" pitchFamily="18" charset="0"/>
                <a:ea typeface="Calibri" panose="020F0502020204030204" pitchFamily="34" charset="0"/>
              </a:rPr>
              <a:t>РОЛЬ СІМЕЙНИХ ФАКТОРІВ У ВЖИВАННІ </a:t>
            </a:r>
            <a:r>
              <a:rPr lang="uk-UA" sz="2300" b="1" dirty="0" smtClean="0">
                <a:solidFill>
                  <a:srgbClr val="002060"/>
                </a:solidFill>
                <a:latin typeface="Times New Roman" panose="02020603050405020304" pitchFamily="18" charset="0"/>
                <a:ea typeface="Calibri" panose="020F0502020204030204" pitchFamily="34" charset="0"/>
              </a:rPr>
              <a:t>ПСИХОАКТИВНИХ </a:t>
            </a:r>
            <a:r>
              <a:rPr lang="uk-UA" sz="2300" b="1" dirty="0">
                <a:solidFill>
                  <a:srgbClr val="002060"/>
                </a:solidFill>
                <a:latin typeface="Times New Roman" panose="02020603050405020304" pitchFamily="18" charset="0"/>
                <a:ea typeface="Calibri" panose="020F0502020204030204" pitchFamily="34" charset="0"/>
              </a:rPr>
              <a:t>РЕЧОВИН </a:t>
            </a:r>
          </a:p>
          <a:p>
            <a:pPr algn="ctr"/>
            <a:r>
              <a:rPr lang="uk-UA" sz="2000" b="1" i="1" dirty="0">
                <a:solidFill>
                  <a:srgbClr val="002060"/>
                </a:solidFill>
                <a:latin typeface="Times New Roman" panose="02020603050405020304" pitchFamily="18" charset="0"/>
                <a:ea typeface="Calibri" panose="020F0502020204030204" pitchFamily="34" charset="0"/>
              </a:rPr>
              <a:t>(дослідження проведене у Львівській області 2020 р.)</a:t>
            </a:r>
          </a:p>
          <a:p>
            <a:pPr algn="ctr"/>
            <a:endParaRPr lang="uk-UA" b="1" dirty="0">
              <a:solidFill>
                <a:srgbClr val="002060"/>
              </a:solidFill>
              <a:latin typeface="Times New Roman" panose="02020603050405020304" pitchFamily="18" charset="0"/>
              <a:ea typeface="Calibri" panose="020F0502020204030204" pitchFamily="34" charset="0"/>
            </a:endParaRPr>
          </a:p>
          <a:p>
            <a:pPr algn="ctr"/>
            <a:endParaRPr lang="uk-UA" b="1" dirty="0">
              <a:solidFill>
                <a:srgbClr val="002060"/>
              </a:solidFill>
              <a:latin typeface="Times New Roman" panose="02020603050405020304" pitchFamily="18" charset="0"/>
              <a:ea typeface="Calibri" panose="020F0502020204030204" pitchFamily="34" charset="0"/>
            </a:endParaRPr>
          </a:p>
          <a:p>
            <a:pPr algn="r"/>
            <a:r>
              <a:rPr lang="uk-UA" sz="1600" b="1" dirty="0">
                <a:solidFill>
                  <a:srgbClr val="002060"/>
                </a:solidFill>
                <a:latin typeface="Times New Roman" panose="02020603050405020304" pitchFamily="18" charset="0"/>
                <a:ea typeface="Calibri" panose="020F0502020204030204" pitchFamily="34" charset="0"/>
              </a:rPr>
              <a:t>проф. Світлана </a:t>
            </a:r>
            <a:r>
              <a:rPr lang="uk-UA" sz="1600" b="1" dirty="0" err="1">
                <a:solidFill>
                  <a:srgbClr val="002060"/>
                </a:solidFill>
                <a:latin typeface="Times New Roman" panose="02020603050405020304" pitchFamily="18" charset="0"/>
                <a:ea typeface="Calibri" panose="020F0502020204030204" pitchFamily="34" charset="0"/>
              </a:rPr>
              <a:t>Щудло</a:t>
            </a:r>
            <a:endParaRPr lang="uk-UA" sz="1600" b="1" dirty="0">
              <a:solidFill>
                <a:srgbClr val="002060"/>
              </a:solidFill>
              <a:latin typeface="Times New Roman" panose="02020603050405020304" pitchFamily="18" charset="0"/>
              <a:ea typeface="Calibri" panose="020F0502020204030204" pitchFamily="34" charset="0"/>
            </a:endParaRPr>
          </a:p>
          <a:p>
            <a:pPr algn="r"/>
            <a:r>
              <a:rPr lang="uk-UA" sz="1600" b="1" dirty="0" smtClean="0">
                <a:solidFill>
                  <a:srgbClr val="002060"/>
                </a:solidFill>
                <a:latin typeface="Times New Roman" panose="02020603050405020304" pitchFamily="18" charset="0"/>
                <a:ea typeface="Calibri" panose="020F0502020204030204" pitchFamily="34" charset="0"/>
              </a:rPr>
              <a:t>доц. Марина </a:t>
            </a:r>
            <a:r>
              <a:rPr lang="uk-UA" sz="1600" b="1" dirty="0" err="1" smtClean="0">
                <a:solidFill>
                  <a:srgbClr val="002060"/>
                </a:solidFill>
                <a:latin typeface="Times New Roman" panose="02020603050405020304" pitchFamily="18" charset="0"/>
                <a:ea typeface="Calibri" panose="020F0502020204030204" pitchFamily="34" charset="0"/>
              </a:rPr>
              <a:t>Кліманська</a:t>
            </a:r>
            <a:endParaRPr lang="uk-UA" sz="1600" b="1" dirty="0" smtClean="0">
              <a:solidFill>
                <a:srgbClr val="002060"/>
              </a:solidFill>
              <a:latin typeface="Times New Roman" panose="02020603050405020304" pitchFamily="18" charset="0"/>
              <a:ea typeface="Calibri" panose="020F0502020204030204" pitchFamily="34" charset="0"/>
            </a:endParaRPr>
          </a:p>
          <a:p>
            <a:pPr algn="r"/>
            <a:r>
              <a:rPr lang="uk-UA" sz="1600" b="1" dirty="0" smtClean="0">
                <a:solidFill>
                  <a:srgbClr val="002060"/>
                </a:solidFill>
                <a:latin typeface="Times New Roman" panose="02020603050405020304" pitchFamily="18" charset="0"/>
                <a:ea typeface="Calibri" panose="020F0502020204030204" pitchFamily="34" charset="0"/>
              </a:rPr>
              <a:t>доц</a:t>
            </a:r>
            <a:r>
              <a:rPr lang="uk-UA" sz="1600" b="1" dirty="0">
                <a:solidFill>
                  <a:srgbClr val="002060"/>
                </a:solidFill>
                <a:latin typeface="Times New Roman" panose="02020603050405020304" pitchFamily="18" charset="0"/>
                <a:ea typeface="Calibri" panose="020F0502020204030204" pitchFamily="34" charset="0"/>
              </a:rPr>
              <a:t>. Ірина Мірчук</a:t>
            </a:r>
          </a:p>
          <a:p>
            <a:pPr algn="r"/>
            <a:r>
              <a:rPr lang="uk-UA" sz="1600" b="1" dirty="0">
                <a:solidFill>
                  <a:srgbClr val="002060"/>
                </a:solidFill>
                <a:latin typeface="Times New Roman" panose="02020603050405020304" pitchFamily="18" charset="0"/>
                <a:ea typeface="Calibri" panose="020F0502020204030204" pitchFamily="34" charset="0"/>
              </a:rPr>
              <a:t>доц. Оксана </a:t>
            </a:r>
            <a:r>
              <a:rPr lang="uk-UA" sz="1600" b="1" dirty="0" smtClean="0">
                <a:solidFill>
                  <a:srgbClr val="002060"/>
                </a:solidFill>
                <a:latin typeface="Times New Roman" panose="02020603050405020304" pitchFamily="18" charset="0"/>
                <a:ea typeface="Calibri" panose="020F0502020204030204" pitchFamily="34" charset="0"/>
              </a:rPr>
              <a:t>Зелена</a:t>
            </a:r>
          </a:p>
          <a:p>
            <a:pPr algn="r"/>
            <a:r>
              <a:rPr lang="uk-UA" sz="1600" b="1" dirty="0" smtClean="0">
                <a:solidFill>
                  <a:srgbClr val="002060"/>
                </a:solidFill>
                <a:latin typeface="Times New Roman" panose="02020603050405020304" pitchFamily="18" charset="0"/>
                <a:ea typeface="Calibri" panose="020F0502020204030204" pitchFamily="34" charset="0"/>
              </a:rPr>
              <a:t>доц</a:t>
            </a:r>
            <a:r>
              <a:rPr lang="uk-UA" sz="1600" b="1" dirty="0">
                <a:solidFill>
                  <a:srgbClr val="002060"/>
                </a:solidFill>
                <a:latin typeface="Times New Roman" panose="02020603050405020304" pitchFamily="18" charset="0"/>
                <a:ea typeface="Calibri" panose="020F0502020204030204" pitchFamily="34" charset="0"/>
              </a:rPr>
              <a:t>. Віктор Савка</a:t>
            </a:r>
          </a:p>
          <a:p>
            <a:pPr algn="r"/>
            <a:endParaRPr lang="uk-UA" sz="1600" b="1" dirty="0">
              <a:solidFill>
                <a:srgbClr val="002060"/>
              </a:solidFill>
              <a:latin typeface="Times New Roman" panose="02020603050405020304" pitchFamily="18" charset="0"/>
              <a:ea typeface="Calibri" panose="020F0502020204030204" pitchFamily="34" charset="0"/>
            </a:endParaRPr>
          </a:p>
        </p:txBody>
      </p:sp>
      <p:graphicFrame>
        <p:nvGraphicFramePr>
          <p:cNvPr id="6" name="Таблиця 5"/>
          <p:cNvGraphicFramePr>
            <a:graphicFrameLocks noGrp="1"/>
          </p:cNvGraphicFramePr>
          <p:nvPr>
            <p:extLst>
              <p:ext uri="{D42A27DB-BD31-4B8C-83A1-F6EECF244321}">
                <p14:modId xmlns:p14="http://schemas.microsoft.com/office/powerpoint/2010/main" val="3431559610"/>
              </p:ext>
            </p:extLst>
          </p:nvPr>
        </p:nvGraphicFramePr>
        <p:xfrm>
          <a:off x="0" y="6492240"/>
          <a:ext cx="12192000" cy="361406"/>
        </p:xfrm>
        <a:graphic>
          <a:graphicData uri="http://schemas.openxmlformats.org/drawingml/2006/table">
            <a:tbl>
              <a:tblPr/>
              <a:tblGrid>
                <a:gridCol w="12192000">
                  <a:extLst>
                    <a:ext uri="{9D8B030D-6E8A-4147-A177-3AD203B41FA5}">
                      <a16:colId xmlns:a16="http://schemas.microsoft.com/office/drawing/2014/main" xmlns="" val="2754056654"/>
                    </a:ext>
                  </a:extLst>
                </a:gridCol>
              </a:tblGrid>
              <a:tr h="361406">
                <a:tc>
                  <a:txBody>
                    <a:bodyPr/>
                    <a:lstStyle/>
                    <a:p>
                      <a:pPr algn="ctr"/>
                      <a:r>
                        <a:rPr lang="uk-UA" sz="1600" dirty="0">
                          <a:solidFill>
                            <a:schemeClr val="bg1"/>
                          </a:solidFill>
                          <a:latin typeface="Times New Roman" panose="02020603050405020304" pitchFamily="18" charset="0"/>
                          <a:cs typeface="Times New Roman" panose="02020603050405020304" pitchFamily="18" charset="0"/>
                        </a:rPr>
                        <a:t>Міжнародна науково-практична конференція 8</a:t>
                      </a:r>
                      <a:r>
                        <a:rPr lang="en-US" sz="1600" dirty="0">
                          <a:solidFill>
                            <a:schemeClr val="bg1"/>
                          </a:solidFill>
                          <a:latin typeface="Times New Roman" panose="02020603050405020304" pitchFamily="18" charset="0"/>
                          <a:cs typeface="Times New Roman" panose="02020603050405020304" pitchFamily="18" charset="0"/>
                        </a:rPr>
                        <a:t>-</a:t>
                      </a:r>
                      <a:r>
                        <a:rPr lang="uk-UA" sz="1600" dirty="0">
                          <a:solidFill>
                            <a:schemeClr val="bg1"/>
                          </a:solidFill>
                          <a:latin typeface="Times New Roman" panose="02020603050405020304" pitchFamily="18" charset="0"/>
                          <a:cs typeface="Times New Roman" panose="02020603050405020304" pitchFamily="18" charset="0"/>
                        </a:rPr>
                        <a:t>9 грудня 2021 року</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3366FF"/>
                    </a:solidFill>
                  </a:tcPr>
                </a:tc>
                <a:extLst>
                  <a:ext uri="{0D108BD9-81ED-4DB2-BD59-A6C34878D82A}">
                    <a16:rowId xmlns:a16="http://schemas.microsoft.com/office/drawing/2014/main" xmlns="" val="2333481180"/>
                  </a:ext>
                </a:extLst>
              </a:tr>
            </a:tbl>
          </a:graphicData>
        </a:graphic>
      </p:graphicFrame>
      <p:sp>
        <p:nvSpPr>
          <p:cNvPr id="2" name="Прямокутник 1"/>
          <p:cNvSpPr/>
          <p:nvPr/>
        </p:nvSpPr>
        <p:spPr>
          <a:xfrm>
            <a:off x="687977" y="1909832"/>
            <a:ext cx="10467703" cy="1200329"/>
          </a:xfrm>
          <a:prstGeom prst="rect">
            <a:avLst/>
          </a:prstGeom>
        </p:spPr>
        <p:txBody>
          <a:bodyPr wrap="square">
            <a:spAutoFit/>
          </a:bodyPr>
          <a:lstStyle/>
          <a:p>
            <a:pPr algn="ctr"/>
            <a:r>
              <a:rPr lang="uk-UA" b="1" dirty="0">
                <a:solidFill>
                  <a:srgbClr val="0070C0"/>
                </a:solidFill>
                <a:latin typeface="Times New Roman" panose="02020603050405020304" pitchFamily="18" charset="0"/>
                <a:cs typeface="Times New Roman" panose="02020603050405020304" pitchFamily="18" charset="0"/>
              </a:rPr>
              <a:t>Представлення результатів досліджень поширення </a:t>
            </a:r>
            <a:r>
              <a:rPr lang="uk-UA" b="1" dirty="0" err="1">
                <a:solidFill>
                  <a:srgbClr val="0070C0"/>
                </a:solidFill>
                <a:latin typeface="Times New Roman" panose="02020603050405020304" pitchFamily="18" charset="0"/>
                <a:cs typeface="Times New Roman" panose="02020603050405020304" pitchFamily="18" charset="0"/>
              </a:rPr>
              <a:t>залежностей</a:t>
            </a:r>
            <a:r>
              <a:rPr lang="uk-UA" b="1" dirty="0">
                <a:solidFill>
                  <a:srgbClr val="0070C0"/>
                </a:solidFill>
                <a:latin typeface="Times New Roman" panose="02020603050405020304" pitchFamily="18" charset="0"/>
                <a:cs typeface="Times New Roman" panose="02020603050405020304" pitchFamily="18" charset="0"/>
              </a:rPr>
              <a:t> </a:t>
            </a:r>
            <a:r>
              <a:rPr lang="uk-UA" b="1" dirty="0" smtClean="0">
                <a:solidFill>
                  <a:srgbClr val="0070C0"/>
                </a:solidFill>
                <a:latin typeface="Times New Roman" panose="02020603050405020304" pitchFamily="18" charset="0"/>
                <a:cs typeface="Times New Roman" panose="02020603050405020304" pitchFamily="18" charset="0"/>
              </a:rPr>
              <a:t>у </a:t>
            </a:r>
            <a:r>
              <a:rPr lang="uk-UA" b="1" dirty="0">
                <a:solidFill>
                  <a:srgbClr val="0070C0"/>
                </a:solidFill>
                <a:latin typeface="Times New Roman" panose="02020603050405020304" pitchFamily="18" charset="0"/>
                <a:cs typeface="Times New Roman" panose="02020603050405020304" pitchFamily="18" charset="0"/>
              </a:rPr>
              <a:t>Польщі та Україні, обмін досвідом у сфері місцевих стратегій профілактики </a:t>
            </a:r>
            <a:r>
              <a:rPr lang="uk-UA" b="1" dirty="0" smtClean="0">
                <a:solidFill>
                  <a:srgbClr val="0070C0"/>
                </a:solidFill>
                <a:latin typeface="Times New Roman" panose="02020603050405020304" pitchFamily="18" charset="0"/>
                <a:cs typeface="Times New Roman" panose="02020603050405020304" pitchFamily="18" charset="0"/>
              </a:rPr>
              <a:t>і </a:t>
            </a:r>
            <a:r>
              <a:rPr lang="uk-UA" b="1" dirty="0">
                <a:solidFill>
                  <a:srgbClr val="0070C0"/>
                </a:solidFill>
                <a:latin typeface="Times New Roman" panose="02020603050405020304" pitchFamily="18" charset="0"/>
                <a:cs typeface="Times New Roman" panose="02020603050405020304" pitchFamily="18" charset="0"/>
              </a:rPr>
              <a:t>вирішення проблем </a:t>
            </a:r>
            <a:r>
              <a:rPr lang="uk-UA" b="1" dirty="0" err="1" smtClean="0">
                <a:solidFill>
                  <a:srgbClr val="0070C0"/>
                </a:solidFill>
                <a:latin typeface="Times New Roman" panose="02020603050405020304" pitchFamily="18" charset="0"/>
                <a:cs typeface="Times New Roman" panose="02020603050405020304" pitchFamily="18" charset="0"/>
              </a:rPr>
              <a:t>залежностей</a:t>
            </a:r>
            <a:r>
              <a:rPr lang="uk-UA" b="1" dirty="0" smtClean="0">
                <a:solidFill>
                  <a:srgbClr val="0070C0"/>
                </a:solidFill>
                <a:latin typeface="Times New Roman" panose="02020603050405020304" pitchFamily="18" charset="0"/>
                <a:cs typeface="Times New Roman" panose="02020603050405020304" pitchFamily="18" charset="0"/>
              </a:rPr>
              <a:t> </a:t>
            </a:r>
            <a:endParaRPr lang="uk-UA" b="1" dirty="0" smtClean="0">
              <a:solidFill>
                <a:schemeClr val="accent1">
                  <a:lumMod val="75000"/>
                </a:schemeClr>
              </a:solidFill>
              <a:latin typeface="Times New Roman" panose="02020603050405020304" pitchFamily="18" charset="0"/>
              <a:ea typeface="Calibri" panose="020F0502020204030204" pitchFamily="34" charset="0"/>
            </a:endParaRPr>
          </a:p>
          <a:p>
            <a:pPr algn="ctr"/>
            <a:r>
              <a:rPr lang="uk-UA" b="1" dirty="0" smtClean="0">
                <a:solidFill>
                  <a:schemeClr val="accent1">
                    <a:lumMod val="75000"/>
                  </a:schemeClr>
                </a:solidFill>
                <a:latin typeface="Times New Roman" panose="02020603050405020304" pitchFamily="18" charset="0"/>
                <a:ea typeface="Calibri" panose="020F0502020204030204" pitchFamily="34" charset="0"/>
              </a:rPr>
              <a:t>8-9 </a:t>
            </a:r>
            <a:r>
              <a:rPr lang="uk-UA" b="1" dirty="0">
                <a:solidFill>
                  <a:schemeClr val="accent1">
                    <a:lumMod val="75000"/>
                  </a:schemeClr>
                </a:solidFill>
                <a:latin typeface="Times New Roman" panose="02020603050405020304" pitchFamily="18" charset="0"/>
                <a:ea typeface="Calibri" panose="020F0502020204030204" pitchFamily="34" charset="0"/>
              </a:rPr>
              <a:t>грудня 2021 р.</a:t>
            </a:r>
          </a:p>
          <a:p>
            <a:pPr algn="ctr"/>
            <a:endParaRPr lang="uk-UA" b="1" dirty="0">
              <a:solidFill>
                <a:srgbClr val="0070C0"/>
              </a:solidFill>
              <a:latin typeface="Times New Roman" panose="02020603050405020304" pitchFamily="18" charset="0"/>
              <a:cs typeface="Times New Roman" panose="02020603050405020304" pitchFamily="18" charset="0"/>
            </a:endParaRPr>
          </a:p>
        </p:txBody>
      </p:sp>
      <p:sp>
        <p:nvSpPr>
          <p:cNvPr id="3" name="Прямокутник 2"/>
          <p:cNvSpPr/>
          <p:nvPr/>
        </p:nvSpPr>
        <p:spPr>
          <a:xfrm>
            <a:off x="2973702" y="1594402"/>
            <a:ext cx="6105068" cy="369332"/>
          </a:xfrm>
          <a:prstGeom prst="rect">
            <a:avLst/>
          </a:prstGeom>
        </p:spPr>
        <p:txBody>
          <a:bodyPr wrap="none">
            <a:spAutoFit/>
          </a:bodyPr>
          <a:lstStyle/>
          <a:p>
            <a:pPr algn="ctr"/>
            <a:r>
              <a:rPr lang="uk-UA" kern="100" dirty="0">
                <a:solidFill>
                  <a:srgbClr val="0070C0"/>
                </a:solidFill>
                <a:latin typeface="Times New Roman" panose="02020603050405020304" pitchFamily="18" charset="0"/>
                <a:ea typeface="SimSun" panose="02010600030101010101" pitchFamily="2" charset="-122"/>
              </a:rPr>
              <a:t>МІЖНАРОДНА НАУКОВО-ПРАКТИЧНА КОНФЕРЕНЦІЯ</a:t>
            </a:r>
          </a:p>
        </p:txBody>
      </p:sp>
    </p:spTree>
    <p:extLst>
      <p:ext uri="{BB962C8B-B14F-4D97-AF65-F5344CB8AC3E}">
        <p14:creationId xmlns:p14="http://schemas.microsoft.com/office/powerpoint/2010/main" val="2118431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я 3"/>
          <p:cNvGraphicFramePr>
            <a:graphicFrameLocks noGrp="1"/>
          </p:cNvGraphicFramePr>
          <p:nvPr>
            <p:extLst>
              <p:ext uri="{D42A27DB-BD31-4B8C-83A1-F6EECF244321}">
                <p14:modId xmlns:p14="http://schemas.microsoft.com/office/powerpoint/2010/main" val="3388623005"/>
              </p:ext>
            </p:extLst>
          </p:nvPr>
        </p:nvGraphicFramePr>
        <p:xfrm>
          <a:off x="0" y="6492240"/>
          <a:ext cx="12192000" cy="361406"/>
        </p:xfrm>
        <a:graphic>
          <a:graphicData uri="http://schemas.openxmlformats.org/drawingml/2006/table">
            <a:tbl>
              <a:tblPr/>
              <a:tblGrid>
                <a:gridCol w="12192000">
                  <a:extLst>
                    <a:ext uri="{9D8B030D-6E8A-4147-A177-3AD203B41FA5}">
                      <a16:colId xmlns:a16="http://schemas.microsoft.com/office/drawing/2014/main" xmlns="" val="2754056654"/>
                    </a:ext>
                  </a:extLst>
                </a:gridCol>
              </a:tblGrid>
              <a:tr h="361406">
                <a:tc>
                  <a:txBody>
                    <a:bodyPr/>
                    <a:lstStyle/>
                    <a:p>
                      <a:pPr algn="ctr"/>
                      <a:r>
                        <a:rPr lang="uk-UA" sz="1600" dirty="0">
                          <a:solidFill>
                            <a:schemeClr val="bg1"/>
                          </a:solidFill>
                          <a:latin typeface="Times New Roman" panose="02020603050405020304" pitchFamily="18" charset="0"/>
                          <a:cs typeface="Times New Roman" panose="02020603050405020304" pitchFamily="18" charset="0"/>
                        </a:rPr>
                        <a:t>Міжнародна науково-практична конференція 8</a:t>
                      </a:r>
                      <a:r>
                        <a:rPr lang="en-US" sz="1600" dirty="0">
                          <a:solidFill>
                            <a:schemeClr val="bg1"/>
                          </a:solidFill>
                          <a:latin typeface="Times New Roman" panose="02020603050405020304" pitchFamily="18" charset="0"/>
                          <a:cs typeface="Times New Roman" panose="02020603050405020304" pitchFamily="18" charset="0"/>
                        </a:rPr>
                        <a:t>-</a:t>
                      </a:r>
                      <a:r>
                        <a:rPr lang="uk-UA" sz="1600" dirty="0">
                          <a:solidFill>
                            <a:schemeClr val="bg1"/>
                          </a:solidFill>
                          <a:latin typeface="Times New Roman" panose="02020603050405020304" pitchFamily="18" charset="0"/>
                          <a:cs typeface="Times New Roman" panose="02020603050405020304" pitchFamily="18" charset="0"/>
                        </a:rPr>
                        <a:t>9 грудня 2021 року</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3366FF"/>
                    </a:solidFill>
                  </a:tcPr>
                </a:tc>
                <a:extLst>
                  <a:ext uri="{0D108BD9-81ED-4DB2-BD59-A6C34878D82A}">
                    <a16:rowId xmlns:a16="http://schemas.microsoft.com/office/drawing/2014/main" xmlns="" val="2333481180"/>
                  </a:ext>
                </a:extLst>
              </a:tr>
            </a:tbl>
          </a:graphicData>
        </a:graphic>
      </p:graphicFrame>
      <p:sp>
        <p:nvSpPr>
          <p:cNvPr id="6" name="Rectangle 1"/>
          <p:cNvSpPr>
            <a:spLocks noChangeArrowheads="1"/>
          </p:cNvSpPr>
          <p:nvPr/>
        </p:nvSpPr>
        <p:spPr bwMode="auto">
          <a:xfrm>
            <a:off x="3695700" y="3328358"/>
            <a:ext cx="21993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uk-UA"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ru-RU" alt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7"/>
          <p:cNvSpPr>
            <a:spLocks noGrp="1" noChangeArrowheads="1"/>
          </p:cNvSpPr>
          <p:nvPr>
            <p:ph type="title"/>
          </p:nvPr>
        </p:nvSpPr>
        <p:spPr bwMode="auto">
          <a:xfrm>
            <a:off x="243842" y="516879"/>
            <a:ext cx="11538856"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just">
              <a:spcBef>
                <a:spcPct val="0"/>
              </a:spcBef>
              <a:buClrTx/>
              <a:buSzTx/>
              <a:buFontTx/>
              <a:buNone/>
            </a:pPr>
            <a:r>
              <a:rPr lang="ru-RU" altLang="uk-UA" sz="1800" dirty="0" smtClean="0">
                <a:latin typeface="Times New Roman" pitchFamily="18" charset="0"/>
                <a:ea typeface="Calibri" pitchFamily="34" charset="0"/>
                <a:cs typeface="Times New Roman" pitchFamily="18" charset="0"/>
              </a:rPr>
              <a:t>      </a:t>
            </a:r>
            <a:r>
              <a:rPr lang="ru-RU" altLang="uk-UA" sz="1800" b="1" dirty="0">
                <a:solidFill>
                  <a:srgbClr val="002060"/>
                </a:solidFill>
                <a:latin typeface="Times New Roman" pitchFamily="18" charset="0"/>
                <a:ea typeface="Calibri" pitchFamily="34" charset="0"/>
                <a:cs typeface="Times New Roman" pitchFamily="18" charset="0"/>
              </a:rPr>
              <a:t>В</a:t>
            </a:r>
            <a:r>
              <a:rPr lang="uk-UA" altLang="uk-UA" sz="1800" b="1" dirty="0" err="1">
                <a:solidFill>
                  <a:srgbClr val="002060"/>
                </a:solidFill>
                <a:latin typeface="Times New Roman" pitchFamily="18" charset="0"/>
                <a:ea typeface="Calibri" pitchFamily="34" charset="0"/>
                <a:cs typeface="Times New Roman" pitchFamily="18" charset="0"/>
              </a:rPr>
              <a:t>ідмінності</a:t>
            </a:r>
            <a:r>
              <a:rPr lang="uk-UA" altLang="uk-UA" sz="1800" b="1" dirty="0">
                <a:solidFill>
                  <a:srgbClr val="002060"/>
                </a:solidFill>
                <a:latin typeface="Times New Roman" pitchFamily="18" charset="0"/>
                <a:ea typeface="Calibri" pitchFamily="34" charset="0"/>
                <a:cs typeface="Times New Roman" pitchFamily="18" charset="0"/>
              </a:rPr>
              <a:t> за місцем проживання  були виявлені тільки для вживання ліків </a:t>
            </a:r>
            <a:r>
              <a:rPr lang="uk-UA" altLang="uk-UA" sz="1800" b="1" dirty="0" smtClean="0">
                <a:solidFill>
                  <a:srgbClr val="002060"/>
                </a:solidFill>
                <a:latin typeface="Times New Roman" pitchFamily="18" charset="0"/>
                <a:ea typeface="Calibri" pitchFamily="34" charset="0"/>
                <a:cs typeface="Times New Roman" pitchFamily="18" charset="0"/>
              </a:rPr>
              <a:t>у </a:t>
            </a:r>
            <a:r>
              <a:rPr lang="uk-UA" altLang="uk-UA" sz="1800" b="1" dirty="0">
                <a:solidFill>
                  <a:srgbClr val="002060"/>
                </a:solidFill>
                <a:latin typeface="Times New Roman" pitchFamily="18" charset="0"/>
                <a:ea typeface="Calibri" pitchFamily="34" charset="0"/>
                <a:cs typeface="Times New Roman" pitchFamily="18" charset="0"/>
              </a:rPr>
              <a:t>зв</a:t>
            </a:r>
            <a:r>
              <a:rPr lang="ru-RU" altLang="uk-UA" sz="1800" b="1" dirty="0">
                <a:solidFill>
                  <a:srgbClr val="002060"/>
                </a:solidFill>
                <a:latin typeface="Times New Roman" pitchFamily="18" charset="0"/>
                <a:ea typeface="Calibri" pitchFamily="34" charset="0"/>
                <a:cs typeface="Times New Roman" pitchFamily="18" charset="0"/>
              </a:rPr>
              <a:t>’</a:t>
            </a:r>
            <a:r>
              <a:rPr lang="ru-RU" altLang="uk-UA" sz="1800" b="1" dirty="0" err="1">
                <a:solidFill>
                  <a:srgbClr val="002060"/>
                </a:solidFill>
                <a:latin typeface="Times New Roman" pitchFamily="18" charset="0"/>
                <a:ea typeface="Calibri" pitchFamily="34" charset="0"/>
                <a:cs typeface="Times New Roman" pitchFamily="18" charset="0"/>
              </a:rPr>
              <a:t>язку</a:t>
            </a:r>
            <a:r>
              <a:rPr lang="ru-RU" altLang="uk-UA" sz="1800" b="1" dirty="0">
                <a:solidFill>
                  <a:srgbClr val="002060"/>
                </a:solidFill>
                <a:latin typeface="Times New Roman" pitchFamily="18" charset="0"/>
                <a:ea typeface="Calibri" pitchFamily="34" charset="0"/>
                <a:cs typeface="Times New Roman" pitchFamily="18" charset="0"/>
              </a:rPr>
              <a:t>  </a:t>
            </a:r>
            <a:r>
              <a:rPr lang="ru-RU" altLang="uk-UA" sz="1800" b="1" dirty="0" err="1" smtClean="0">
                <a:solidFill>
                  <a:srgbClr val="002060"/>
                </a:solidFill>
                <a:latin typeface="Times New Roman" pitchFamily="18" charset="0"/>
                <a:ea typeface="Calibri" pitchFamily="34" charset="0"/>
                <a:cs typeface="Times New Roman" pitchFamily="18" charset="0"/>
              </a:rPr>
              <a:t>зі</a:t>
            </a:r>
            <a:r>
              <a:rPr lang="ru-RU" altLang="uk-UA" sz="1800" b="1" dirty="0" smtClean="0">
                <a:solidFill>
                  <a:srgbClr val="002060"/>
                </a:solidFill>
                <a:latin typeface="Times New Roman" pitchFamily="18" charset="0"/>
                <a:ea typeface="Calibri" pitchFamily="34" charset="0"/>
                <a:cs typeface="Times New Roman" pitchFamily="18" charset="0"/>
              </a:rPr>
              <a:t> </a:t>
            </a:r>
            <a:r>
              <a:rPr lang="ru-RU" altLang="uk-UA" sz="1800" b="1" dirty="0" err="1" smtClean="0">
                <a:solidFill>
                  <a:srgbClr val="002060"/>
                </a:solidFill>
                <a:latin typeface="Times New Roman" pitchFamily="18" charset="0"/>
                <a:ea typeface="Calibri" pitchFamily="34" charset="0"/>
                <a:cs typeface="Times New Roman" pitchFamily="18" charset="0"/>
              </a:rPr>
              <a:t>знервованістю</a:t>
            </a:r>
            <a:r>
              <a:rPr lang="ru-RU" altLang="uk-UA" sz="1800" b="1" dirty="0" smtClean="0">
                <a:solidFill>
                  <a:srgbClr val="002060"/>
                </a:solidFill>
                <a:latin typeface="Times New Roman" pitchFamily="18" charset="0"/>
                <a:ea typeface="Calibri" pitchFamily="34" charset="0"/>
                <a:cs typeface="Times New Roman" pitchFamily="18" charset="0"/>
              </a:rPr>
              <a:t>. </a:t>
            </a:r>
            <a:endParaRPr lang="uk-UA" altLang="uk-UA" sz="1800" b="1" dirty="0">
              <a:solidFill>
                <a:srgbClr val="002060"/>
              </a:solidFill>
              <a:latin typeface="Times New Roman" pitchFamily="18" charset="0"/>
              <a:cs typeface="Times New Roman" pitchFamily="18" charset="0"/>
            </a:endParaRPr>
          </a:p>
        </p:txBody>
      </p:sp>
      <p:graphicFrame>
        <p:nvGraphicFramePr>
          <p:cNvPr id="9" name="Місце для вмісту 8"/>
          <p:cNvGraphicFramePr>
            <a:graphicFrameLocks noGrp="1"/>
          </p:cNvGraphicFramePr>
          <p:nvPr>
            <p:ph idx="1"/>
            <p:extLst>
              <p:ext uri="{D42A27DB-BD31-4B8C-83A1-F6EECF244321}">
                <p14:modId xmlns:p14="http://schemas.microsoft.com/office/powerpoint/2010/main" val="3627797955"/>
              </p:ext>
            </p:extLst>
          </p:nvPr>
        </p:nvGraphicFramePr>
        <p:xfrm>
          <a:off x="888274" y="1036320"/>
          <a:ext cx="10110652" cy="54559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6875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8553" y="67363"/>
            <a:ext cx="10515600" cy="937653"/>
          </a:xfrm>
        </p:spPr>
        <p:txBody>
          <a:bodyPr>
            <a:normAutofit fontScale="90000"/>
          </a:bodyPr>
          <a:lstStyle/>
          <a:p>
            <a:pPr lvl="0" algn="ctr"/>
            <a:r>
              <a:rPr lang="uk-UA" sz="3100" b="1" dirty="0" smtClean="0">
                <a:latin typeface="Times New Roman" panose="02020603050405020304" pitchFamily="18" charset="0"/>
                <a:cs typeface="Times New Roman" panose="02020603050405020304" pitchFamily="18" charset="0"/>
              </a:rPr>
              <a:t/>
            </a:r>
            <a:br>
              <a:rPr lang="uk-UA" sz="3100" b="1" dirty="0" smtClean="0">
                <a:latin typeface="Times New Roman" panose="02020603050405020304" pitchFamily="18" charset="0"/>
                <a:cs typeface="Times New Roman" panose="02020603050405020304" pitchFamily="18" charset="0"/>
              </a:rPr>
            </a:br>
            <a:r>
              <a:rPr lang="uk-UA" sz="1800" b="1" dirty="0" smtClean="0">
                <a:solidFill>
                  <a:srgbClr val="002060"/>
                </a:solidFill>
                <a:latin typeface="Times New Roman" panose="02020603050405020304" pitchFamily="18" charset="0"/>
                <a:cs typeface="Times New Roman" panose="02020603050405020304" pitchFamily="18" charset="0"/>
              </a:rPr>
              <a:t>Відповіді респондентів на запитання </a:t>
            </a:r>
            <a:r>
              <a:rPr lang="uk-UA" sz="2200" b="1" dirty="0" smtClean="0">
                <a:solidFill>
                  <a:srgbClr val="002060"/>
                </a:solidFill>
                <a:latin typeface="Times New Roman" panose="02020603050405020304" pitchFamily="18" charset="0"/>
                <a:cs typeface="Times New Roman" panose="02020603050405020304" pitchFamily="18" charset="0"/>
              </a:rPr>
              <a:t>«</a:t>
            </a:r>
            <a:r>
              <a:rPr lang="ru-RU" sz="2200" b="1" dirty="0" err="1" smtClean="0">
                <a:solidFill>
                  <a:srgbClr val="002060"/>
                </a:solidFill>
                <a:latin typeface="Times New Roman" panose="02020603050405020304" pitchFamily="18" charset="0"/>
                <a:cs typeface="Times New Roman" panose="02020603050405020304" pitchFamily="18" charset="0"/>
              </a:rPr>
              <a:t>Чи</a:t>
            </a:r>
            <a:r>
              <a:rPr lang="ru-RU" sz="2200" b="1" dirty="0" smtClean="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Ти</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був</a:t>
            </a:r>
            <a:r>
              <a:rPr lang="ru-RU" sz="2200" b="1" dirty="0">
                <a:solidFill>
                  <a:srgbClr val="002060"/>
                </a:solidFill>
                <a:latin typeface="Times New Roman" panose="02020603050405020304" pitchFamily="18" charset="0"/>
                <a:cs typeface="Times New Roman" panose="02020603050405020304" pitchFamily="18" charset="0"/>
              </a:rPr>
              <a:t>/ла в </a:t>
            </a:r>
            <a:r>
              <a:rPr lang="ru-RU" sz="2200" b="1" dirty="0" err="1">
                <a:solidFill>
                  <a:srgbClr val="002060"/>
                </a:solidFill>
                <a:latin typeface="Times New Roman" panose="02020603050405020304" pitchFamily="18" charset="0"/>
                <a:cs typeface="Times New Roman" panose="02020603050405020304" pitchFamily="18" charset="0"/>
              </a:rPr>
              <a:t>молодіжній</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компанії</a:t>
            </a:r>
            <a:r>
              <a:rPr lang="ru-RU" sz="2200" b="1" dirty="0">
                <a:solidFill>
                  <a:srgbClr val="002060"/>
                </a:solidFill>
                <a:latin typeface="Times New Roman" panose="02020603050405020304" pitchFamily="18" charset="0"/>
                <a:cs typeface="Times New Roman" panose="02020603050405020304" pitchFamily="18" charset="0"/>
              </a:rPr>
              <a:t>, де </a:t>
            </a:r>
            <a:r>
              <a:rPr lang="ru-RU" sz="2200" b="1" dirty="0" err="1">
                <a:solidFill>
                  <a:srgbClr val="002060"/>
                </a:solidFill>
                <a:latin typeface="Times New Roman" panose="02020603050405020304" pitchFamily="18" charset="0"/>
                <a:cs typeface="Times New Roman" panose="02020603050405020304" pitchFamily="18" charset="0"/>
              </a:rPr>
              <a:t>вживали</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наркотичні</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речовини</a:t>
            </a:r>
            <a:r>
              <a:rPr lang="ru-RU" sz="2200" b="1" dirty="0">
                <a:solidFill>
                  <a:srgbClr val="002060"/>
                </a:solidFill>
                <a:latin typeface="Times New Roman" panose="02020603050405020304" pitchFamily="18" charset="0"/>
                <a:cs typeface="Times New Roman" panose="02020603050405020304" pitchFamily="18" charset="0"/>
              </a:rPr>
              <a:t> в </a:t>
            </a:r>
            <a:r>
              <a:rPr lang="ru-RU" sz="2200" b="1" dirty="0" err="1">
                <a:solidFill>
                  <a:srgbClr val="002060"/>
                </a:solidFill>
                <a:latin typeface="Times New Roman" panose="02020603050405020304" pitchFamily="18" charset="0"/>
                <a:cs typeface="Times New Roman" panose="02020603050405020304" pitchFamily="18" charset="0"/>
              </a:rPr>
              <a:t>період</a:t>
            </a:r>
            <a:r>
              <a:rPr lang="ru-RU" sz="2200" b="1" dirty="0">
                <a:solidFill>
                  <a:srgbClr val="002060"/>
                </a:solidFill>
                <a:latin typeface="Times New Roman" panose="02020603050405020304" pitchFamily="18" charset="0"/>
                <a:cs typeface="Times New Roman" panose="02020603050405020304" pitchFamily="18" charset="0"/>
              </a:rPr>
              <a:t> з </a:t>
            </a:r>
            <a:r>
              <a:rPr lang="ru-RU" sz="2200" b="1" dirty="0" err="1">
                <a:solidFill>
                  <a:srgbClr val="002060"/>
                </a:solidFill>
                <a:latin typeface="Times New Roman" panose="02020603050405020304" pitchFamily="18" charset="0"/>
                <a:cs typeface="Times New Roman" panose="02020603050405020304" pitchFamily="18" charset="0"/>
              </a:rPr>
              <a:t>вересня</a:t>
            </a:r>
            <a:r>
              <a:rPr lang="ru-RU" sz="2200" b="1" dirty="0">
                <a:solidFill>
                  <a:srgbClr val="002060"/>
                </a:solidFill>
                <a:latin typeface="Times New Roman" panose="02020603050405020304" pitchFamily="18" charset="0"/>
                <a:cs typeface="Times New Roman" panose="02020603050405020304" pitchFamily="18" charset="0"/>
              </a:rPr>
              <a:t> </a:t>
            </a:r>
            <a:r>
              <a:rPr lang="ru-RU" sz="2200" b="1" dirty="0" err="1">
                <a:solidFill>
                  <a:srgbClr val="002060"/>
                </a:solidFill>
                <a:latin typeface="Times New Roman" panose="02020603050405020304" pitchFamily="18" charset="0"/>
                <a:cs typeface="Times New Roman" panose="02020603050405020304" pitchFamily="18" charset="0"/>
              </a:rPr>
              <a:t>минулого</a:t>
            </a:r>
            <a:r>
              <a:rPr lang="ru-RU" sz="2200" b="1" dirty="0">
                <a:solidFill>
                  <a:srgbClr val="002060"/>
                </a:solidFill>
                <a:latin typeface="Times New Roman" panose="02020603050405020304" pitchFamily="18" charset="0"/>
                <a:cs typeface="Times New Roman" panose="02020603050405020304" pitchFamily="18" charset="0"/>
              </a:rPr>
              <a:t> року до </a:t>
            </a:r>
            <a:r>
              <a:rPr lang="ru-RU" sz="2200" b="1" dirty="0" err="1">
                <a:solidFill>
                  <a:srgbClr val="002060"/>
                </a:solidFill>
                <a:latin typeface="Times New Roman" panose="02020603050405020304" pitchFamily="18" charset="0"/>
                <a:cs typeface="Times New Roman" panose="02020603050405020304" pitchFamily="18" charset="0"/>
              </a:rPr>
              <a:t>сьогодні</a:t>
            </a:r>
            <a:r>
              <a:rPr lang="ru-RU" sz="2200" b="1" dirty="0" smtClean="0">
                <a:solidFill>
                  <a:srgbClr val="002060"/>
                </a:solidFill>
                <a:latin typeface="Times New Roman" panose="02020603050405020304" pitchFamily="18" charset="0"/>
                <a:cs typeface="Times New Roman" panose="02020603050405020304" pitchFamily="18" charset="0"/>
              </a:rPr>
              <a:t>? </a:t>
            </a:r>
            <a:r>
              <a:rPr lang="uk-UA" sz="2200" b="1" dirty="0" smtClean="0">
                <a:solidFill>
                  <a:srgbClr val="002060"/>
                </a:solidFill>
                <a:latin typeface="Times New Roman" panose="02020603050405020304" pitchFamily="18" charset="0"/>
                <a:cs typeface="Times New Roman" panose="02020603050405020304" pitchFamily="18" charset="0"/>
              </a:rPr>
              <a:t>Якщо </a:t>
            </a:r>
            <a:r>
              <a:rPr lang="uk-UA" sz="2200" b="1" dirty="0">
                <a:solidFill>
                  <a:srgbClr val="002060"/>
                </a:solidFill>
                <a:latin typeface="Times New Roman" panose="02020603050405020304" pitchFamily="18" charset="0"/>
                <a:cs typeface="Times New Roman" panose="02020603050405020304" pitchFamily="18" charset="0"/>
              </a:rPr>
              <a:t>Ти був/ла в такій компанії, </a:t>
            </a:r>
            <a:r>
              <a:rPr lang="uk-UA" sz="2200" b="1" dirty="0" smtClean="0">
                <a:solidFill>
                  <a:srgbClr val="002060"/>
                </a:solidFill>
                <a:latin typeface="Times New Roman" panose="02020603050405020304" pitchFamily="18" charset="0"/>
                <a:cs typeface="Times New Roman" panose="02020603050405020304" pitchFamily="18" charset="0"/>
              </a:rPr>
              <a:t>познач які речовини вживали в цій компанії», %</a:t>
            </a:r>
            <a:r>
              <a:rPr lang="uk-UA" sz="2200" i="1" dirty="0">
                <a:solidFill>
                  <a:srgbClr val="002060"/>
                </a:solidFill>
                <a:latin typeface="Times New Roman" panose="02020603050405020304" pitchFamily="18" charset="0"/>
                <a:cs typeface="Times New Roman" panose="02020603050405020304" pitchFamily="18" charset="0"/>
              </a:rPr>
              <a:t/>
            </a:r>
            <a:br>
              <a:rPr lang="uk-UA" sz="2200" i="1" dirty="0">
                <a:solidFill>
                  <a:srgbClr val="002060"/>
                </a:solidFill>
                <a:latin typeface="Times New Roman" panose="02020603050405020304" pitchFamily="18" charset="0"/>
                <a:cs typeface="Times New Roman" panose="02020603050405020304" pitchFamily="18" charset="0"/>
              </a:rPr>
            </a:br>
            <a:endParaRPr lang="uk-UA" sz="2200" i="1"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Таблиця 3"/>
          <p:cNvGraphicFramePr>
            <a:graphicFrameLocks noGrp="1"/>
          </p:cNvGraphicFramePr>
          <p:nvPr>
            <p:extLst>
              <p:ext uri="{D42A27DB-BD31-4B8C-83A1-F6EECF244321}">
                <p14:modId xmlns:p14="http://schemas.microsoft.com/office/powerpoint/2010/main" val="845107148"/>
              </p:ext>
            </p:extLst>
          </p:nvPr>
        </p:nvGraphicFramePr>
        <p:xfrm>
          <a:off x="0" y="6492240"/>
          <a:ext cx="12192000" cy="361406"/>
        </p:xfrm>
        <a:graphic>
          <a:graphicData uri="http://schemas.openxmlformats.org/drawingml/2006/table">
            <a:tbl>
              <a:tblPr/>
              <a:tblGrid>
                <a:gridCol w="12192000">
                  <a:extLst>
                    <a:ext uri="{9D8B030D-6E8A-4147-A177-3AD203B41FA5}">
                      <a16:colId xmlns:a16="http://schemas.microsoft.com/office/drawing/2014/main" xmlns="" val="2754056654"/>
                    </a:ext>
                  </a:extLst>
                </a:gridCol>
              </a:tblGrid>
              <a:tr h="361406">
                <a:tc>
                  <a:txBody>
                    <a:bodyPr/>
                    <a:lstStyle/>
                    <a:p>
                      <a:pPr algn="ctr"/>
                      <a:r>
                        <a:rPr lang="uk-UA" sz="1600" dirty="0">
                          <a:solidFill>
                            <a:schemeClr val="bg1"/>
                          </a:solidFill>
                          <a:latin typeface="Times New Roman" panose="02020603050405020304" pitchFamily="18" charset="0"/>
                          <a:cs typeface="Times New Roman" panose="02020603050405020304" pitchFamily="18" charset="0"/>
                        </a:rPr>
                        <a:t>Міжнародна науково-практична конференція 8</a:t>
                      </a:r>
                      <a:r>
                        <a:rPr lang="en-US" sz="1600" dirty="0">
                          <a:solidFill>
                            <a:schemeClr val="bg1"/>
                          </a:solidFill>
                          <a:latin typeface="Times New Roman" panose="02020603050405020304" pitchFamily="18" charset="0"/>
                          <a:cs typeface="Times New Roman" panose="02020603050405020304" pitchFamily="18" charset="0"/>
                        </a:rPr>
                        <a:t>-</a:t>
                      </a:r>
                      <a:r>
                        <a:rPr lang="uk-UA" sz="1600" dirty="0">
                          <a:solidFill>
                            <a:schemeClr val="bg1"/>
                          </a:solidFill>
                          <a:latin typeface="Times New Roman" panose="02020603050405020304" pitchFamily="18" charset="0"/>
                          <a:cs typeface="Times New Roman" panose="02020603050405020304" pitchFamily="18" charset="0"/>
                        </a:rPr>
                        <a:t>9 грудня 2021 року</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3366FF"/>
                    </a:solidFill>
                  </a:tcPr>
                </a:tc>
                <a:extLst>
                  <a:ext uri="{0D108BD9-81ED-4DB2-BD59-A6C34878D82A}">
                    <a16:rowId xmlns:a16="http://schemas.microsoft.com/office/drawing/2014/main" xmlns="" val="2333481180"/>
                  </a:ext>
                </a:extLst>
              </a:tr>
            </a:tbl>
          </a:graphicData>
        </a:graphic>
      </p:graphicFrame>
      <p:graphicFrame>
        <p:nvGraphicFramePr>
          <p:cNvPr id="6" name="Місце для вмісту 5"/>
          <p:cNvGraphicFramePr>
            <a:graphicFrameLocks noGrp="1"/>
          </p:cNvGraphicFramePr>
          <p:nvPr>
            <p:ph idx="1"/>
            <p:extLst>
              <p:ext uri="{D42A27DB-BD31-4B8C-83A1-F6EECF244321}">
                <p14:modId xmlns:p14="http://schemas.microsoft.com/office/powerpoint/2010/main" val="1225485208"/>
              </p:ext>
            </p:extLst>
          </p:nvPr>
        </p:nvGraphicFramePr>
        <p:xfrm>
          <a:off x="838200" y="2106771"/>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7" name="Місце для вмісту 2"/>
          <p:cNvSpPr txBox="1">
            <a:spLocks/>
          </p:cNvSpPr>
          <p:nvPr/>
        </p:nvSpPr>
        <p:spPr>
          <a:xfrm>
            <a:off x="284501" y="1170792"/>
            <a:ext cx="11443703" cy="1119562"/>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Aft>
                <a:spcPts val="1000"/>
              </a:spcAft>
              <a:buNone/>
            </a:pPr>
            <a:r>
              <a:rPr lang="uk-UA" sz="4900" b="1" dirty="0" smtClean="0">
                <a:solidFill>
                  <a:srgbClr val="002060"/>
                </a:solidFill>
                <a:latin typeface="Times New Roman" panose="02020603050405020304" pitchFamily="18" charset="0"/>
                <a:ea typeface="Calibri"/>
                <a:cs typeface="Times New Roman" panose="02020603050405020304" pitchFamily="18" charset="0"/>
              </a:rPr>
              <a:t>95,87% </a:t>
            </a:r>
            <a:r>
              <a:rPr lang="uk-UA" sz="4900" dirty="0" smtClean="0">
                <a:solidFill>
                  <a:srgbClr val="002060"/>
                </a:solidFill>
                <a:latin typeface="Times New Roman" panose="02020603050405020304" pitchFamily="18" charset="0"/>
                <a:ea typeface="Calibri"/>
                <a:cs typeface="Times New Roman" panose="02020603050405020304" pitchFamily="18" charset="0"/>
              </a:rPr>
              <a:t>жодного разу не були в таких компаніях; </a:t>
            </a:r>
            <a:r>
              <a:rPr lang="uk-UA" sz="4900" b="1" dirty="0" smtClean="0">
                <a:solidFill>
                  <a:srgbClr val="002060"/>
                </a:solidFill>
                <a:latin typeface="Times New Roman" panose="02020603050405020304" pitchFamily="18" charset="0"/>
                <a:ea typeface="Calibri"/>
                <a:cs typeface="Times New Roman" panose="02020603050405020304" pitchFamily="18" charset="0"/>
              </a:rPr>
              <a:t>2,6% </a:t>
            </a:r>
            <a:r>
              <a:rPr lang="uk-UA" sz="4900" dirty="0" smtClean="0">
                <a:solidFill>
                  <a:srgbClr val="002060"/>
                </a:solidFill>
                <a:latin typeface="Times New Roman" panose="02020603050405020304" pitchFamily="18" charset="0"/>
                <a:ea typeface="Calibri"/>
                <a:cs typeface="Times New Roman" panose="02020603050405020304" pitchFamily="18" charset="0"/>
              </a:rPr>
              <a:t>були один, або два рази; </a:t>
            </a:r>
            <a:r>
              <a:rPr lang="uk-UA" sz="4900" b="1" dirty="0" smtClean="0">
                <a:solidFill>
                  <a:srgbClr val="002060"/>
                </a:solidFill>
                <a:latin typeface="Times New Roman" panose="02020603050405020304" pitchFamily="18" charset="0"/>
                <a:ea typeface="Calibri"/>
                <a:cs typeface="Times New Roman" panose="02020603050405020304" pitchFamily="18" charset="0"/>
              </a:rPr>
              <a:t>0,98% </a:t>
            </a:r>
            <a:r>
              <a:rPr lang="uk-UA" sz="4900" dirty="0" smtClean="0">
                <a:solidFill>
                  <a:srgbClr val="002060"/>
                </a:solidFill>
                <a:latin typeface="Times New Roman" panose="02020603050405020304" pitchFamily="18" charset="0"/>
                <a:ea typeface="Calibri"/>
                <a:cs typeface="Times New Roman" panose="02020603050405020304" pitchFamily="18" charset="0"/>
              </a:rPr>
              <a:t>– декілька разів; </a:t>
            </a:r>
            <a:r>
              <a:rPr lang="uk-UA" sz="4900" b="1" dirty="0" smtClean="0">
                <a:solidFill>
                  <a:srgbClr val="002060"/>
                </a:solidFill>
                <a:latin typeface="Times New Roman" panose="02020603050405020304" pitchFamily="18" charset="0"/>
                <a:ea typeface="Calibri"/>
                <a:cs typeface="Times New Roman" panose="02020603050405020304" pitchFamily="18" charset="0"/>
              </a:rPr>
              <a:t>0,55% </a:t>
            </a:r>
            <a:r>
              <a:rPr lang="uk-UA" sz="4900" dirty="0" smtClean="0">
                <a:solidFill>
                  <a:srgbClr val="002060"/>
                </a:solidFill>
                <a:latin typeface="Times New Roman" panose="02020603050405020304" pitchFamily="18" charset="0"/>
                <a:ea typeface="Calibri"/>
                <a:cs typeface="Times New Roman" panose="02020603050405020304" pitchFamily="18" charset="0"/>
              </a:rPr>
              <a:t>бували в таких компаніях більше десяти, або безліч разів. Статистично значимих відмінностей залежно від статі та місця проживання респондента не виявлено. </a:t>
            </a:r>
          </a:p>
          <a:p>
            <a:endParaRPr lang="uk-UA" dirty="0">
              <a:solidFill>
                <a:srgbClr val="002060"/>
              </a:solidFill>
            </a:endParaRPr>
          </a:p>
        </p:txBody>
      </p:sp>
    </p:spTree>
    <p:extLst>
      <p:ext uri="{BB962C8B-B14F-4D97-AF65-F5344CB8AC3E}">
        <p14:creationId xmlns:p14="http://schemas.microsoft.com/office/powerpoint/2010/main" val="3562004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2737" y="426086"/>
            <a:ext cx="10988041" cy="764427"/>
          </a:xfrm>
        </p:spPr>
        <p:txBody>
          <a:bodyPr>
            <a:noAutofit/>
          </a:bodyPr>
          <a:lstStyle/>
          <a:p>
            <a:pPr marL="90170" indent="90170" algn="ctr">
              <a:lnSpc>
                <a:spcPct val="115000"/>
              </a:lnSpc>
              <a:spcAft>
                <a:spcPts val="0"/>
              </a:spcAft>
              <a:tabLst>
                <a:tab pos="-180340" algn="l"/>
                <a:tab pos="571500" algn="l"/>
                <a:tab pos="1143000" algn="l"/>
                <a:tab pos="1714500" algn="l"/>
                <a:tab pos="2286000" algn="l"/>
                <a:tab pos="2857500" algn="l"/>
                <a:tab pos="3429000" algn="l"/>
                <a:tab pos="4000500" algn="l"/>
                <a:tab pos="4572000" algn="l"/>
                <a:tab pos="5143500" algn="l"/>
                <a:tab pos="5715000" algn="l"/>
              </a:tabLst>
            </a:pPr>
            <a:r>
              <a:rPr lang="uk-UA" sz="2000" b="1" dirty="0" smtClean="0">
                <a:solidFill>
                  <a:srgbClr val="002060"/>
                </a:solidFill>
                <a:latin typeface="Times New Roman" panose="02020603050405020304" pitchFamily="18" charset="0"/>
                <a:cs typeface="Times New Roman" panose="02020603050405020304" pitchFamily="18" charset="0"/>
              </a:rPr>
              <a:t>Відповіді респондентів на запитання </a:t>
            </a:r>
            <a:r>
              <a:rPr lang="uk-UA" sz="2400" b="1" dirty="0" smtClean="0">
                <a:solidFill>
                  <a:srgbClr val="002060"/>
                </a:solidFill>
                <a:latin typeface="Times New Roman" panose="02020603050405020304" pitchFamily="18" charset="0"/>
                <a:cs typeface="Times New Roman" panose="02020603050405020304" pitchFamily="18" charset="0"/>
              </a:rPr>
              <a:t>«Чи </a:t>
            </a:r>
            <a:r>
              <a:rPr lang="uk-UA" sz="2400" b="1" dirty="0">
                <a:solidFill>
                  <a:srgbClr val="002060"/>
                </a:solidFill>
                <a:latin typeface="Times New Roman" panose="02020603050405020304" pitchFamily="18" charset="0"/>
                <a:cs typeface="Times New Roman" panose="02020603050405020304" pitchFamily="18" charset="0"/>
              </a:rPr>
              <a:t>вживав</a:t>
            </a:r>
            <a:r>
              <a:rPr lang="ru-RU" sz="2400" b="1" dirty="0">
                <a:solidFill>
                  <a:srgbClr val="002060"/>
                </a:solidFill>
                <a:latin typeface="Times New Roman" panose="02020603050405020304" pitchFamily="18" charset="0"/>
                <a:cs typeface="Times New Roman" panose="02020603050405020304" pitchFamily="18" charset="0"/>
              </a:rPr>
              <a:t>/</a:t>
            </a:r>
            <a:r>
              <a:rPr lang="uk-UA" sz="2400" b="1" dirty="0">
                <a:solidFill>
                  <a:srgbClr val="002060"/>
                </a:solidFill>
                <a:latin typeface="Times New Roman" panose="02020603050405020304" pitchFamily="18" charset="0"/>
                <a:cs typeface="Times New Roman" panose="02020603050405020304" pitchFamily="18" charset="0"/>
              </a:rPr>
              <a:t>ла </a:t>
            </a:r>
            <a:r>
              <a:rPr lang="uk-UA" sz="2400" b="1" dirty="0" smtClean="0">
                <a:solidFill>
                  <a:srgbClr val="002060"/>
                </a:solidFill>
                <a:latin typeface="Times New Roman" panose="02020603050405020304" pitchFamily="18" charset="0"/>
                <a:cs typeface="Times New Roman" panose="02020603050405020304" pitchFamily="18" charset="0"/>
              </a:rPr>
              <a:t>ти наркотичні </a:t>
            </a:r>
            <a:r>
              <a:rPr lang="uk-UA" sz="2400" b="1" dirty="0">
                <a:solidFill>
                  <a:srgbClr val="002060"/>
                </a:solidFill>
                <a:latin typeface="Times New Roman" panose="02020603050405020304" pitchFamily="18" charset="0"/>
                <a:cs typeface="Times New Roman" panose="02020603050405020304" pitchFamily="18" charset="0"/>
              </a:rPr>
              <a:t>речовини з </a:t>
            </a:r>
            <a:r>
              <a:rPr lang="uk-UA" sz="2400" b="1" dirty="0" smtClean="0">
                <a:solidFill>
                  <a:srgbClr val="002060"/>
                </a:solidFill>
                <a:latin typeface="Times New Roman" panose="02020603050405020304" pitchFamily="18" charset="0"/>
                <a:cs typeface="Times New Roman" panose="02020603050405020304" pitchFamily="18" charset="0"/>
              </a:rPr>
              <a:t>вересня </a:t>
            </a:r>
            <a:r>
              <a:rPr lang="uk-UA" sz="2400" b="1" dirty="0">
                <a:solidFill>
                  <a:srgbClr val="002060"/>
                </a:solidFill>
                <a:latin typeface="Times New Roman" panose="02020603050405020304" pitchFamily="18" charset="0"/>
                <a:cs typeface="Times New Roman" panose="02020603050405020304" pitchFamily="18" charset="0"/>
              </a:rPr>
              <a:t>минулого </a:t>
            </a:r>
            <a:r>
              <a:rPr lang="uk-UA" sz="2400" b="1" dirty="0" smtClean="0">
                <a:solidFill>
                  <a:srgbClr val="002060"/>
                </a:solidFill>
                <a:latin typeface="Times New Roman" panose="02020603050405020304" pitchFamily="18" charset="0"/>
                <a:cs typeface="Times New Roman" panose="02020603050405020304" pitchFamily="18" charset="0"/>
              </a:rPr>
              <a:t>року </a:t>
            </a:r>
            <a:r>
              <a:rPr lang="ru-RU" sz="2400" b="1" dirty="0" smtClean="0">
                <a:solidFill>
                  <a:srgbClr val="002060"/>
                </a:solidFill>
                <a:latin typeface="Times New Roman" panose="02020603050405020304" pitchFamily="18" charset="0"/>
                <a:cs typeface="Times New Roman" panose="02020603050405020304" pitchFamily="18" charset="0"/>
              </a:rPr>
              <a:t>до </a:t>
            </a:r>
            <a:r>
              <a:rPr lang="ru-RU" sz="2400" b="1" dirty="0" err="1" smtClean="0">
                <a:solidFill>
                  <a:srgbClr val="002060"/>
                </a:solidFill>
                <a:latin typeface="Times New Roman" panose="02020603050405020304" pitchFamily="18" charset="0"/>
                <a:cs typeface="Times New Roman" panose="02020603050405020304" pitchFamily="18" charset="0"/>
              </a:rPr>
              <a:t>сьогодні</a:t>
            </a:r>
            <a:r>
              <a:rPr lang="uk-UA" sz="2400" b="1" dirty="0" smtClean="0">
                <a:solidFill>
                  <a:srgbClr val="002060"/>
                </a:solidFill>
                <a:latin typeface="Times New Roman" panose="02020603050405020304" pitchFamily="18" charset="0"/>
                <a:cs typeface="Times New Roman" panose="02020603050405020304" pitchFamily="18" charset="0"/>
              </a:rPr>
              <a:t>?» ,%</a:t>
            </a:r>
            <a:r>
              <a:rPr lang="uk-UA" sz="2400" b="1" dirty="0">
                <a:solidFill>
                  <a:srgbClr val="002060"/>
                </a:solidFill>
                <a:latin typeface="Times New Roman" panose="02020603050405020304" pitchFamily="18" charset="0"/>
                <a:cs typeface="Times New Roman" panose="02020603050405020304" pitchFamily="18" charset="0"/>
              </a:rPr>
              <a:t/>
            </a:r>
            <a:br>
              <a:rPr lang="uk-UA" sz="2400" b="1" dirty="0">
                <a:solidFill>
                  <a:srgbClr val="002060"/>
                </a:solidFill>
                <a:latin typeface="Times New Roman" panose="02020603050405020304" pitchFamily="18" charset="0"/>
                <a:cs typeface="Times New Roman" panose="02020603050405020304" pitchFamily="18" charset="0"/>
              </a:rPr>
            </a:br>
            <a:endParaRPr lang="uk-UA" sz="2400" b="1" dirty="0">
              <a:solidFill>
                <a:srgbClr val="002060"/>
              </a:solidFill>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idx="1"/>
          </p:nvPr>
        </p:nvSpPr>
        <p:spPr>
          <a:xfrm>
            <a:off x="435430" y="1070384"/>
            <a:ext cx="10850880" cy="1147482"/>
          </a:xfrm>
        </p:spPr>
        <p:txBody>
          <a:bodyPr>
            <a:normAutofit/>
          </a:bodyPr>
          <a:lstStyle/>
          <a:p>
            <a:pPr marL="0" indent="0" algn="just">
              <a:lnSpc>
                <a:spcPct val="115000"/>
              </a:lnSpc>
              <a:spcAft>
                <a:spcPts val="1000"/>
              </a:spcAft>
              <a:buNone/>
            </a:pPr>
            <a:r>
              <a:rPr lang="uk-UA" sz="2000" b="1" dirty="0">
                <a:solidFill>
                  <a:srgbClr val="002060"/>
                </a:solidFill>
                <a:latin typeface="Times New Roman" panose="02020603050405020304" pitchFamily="18" charset="0"/>
                <a:ea typeface="Calibri"/>
                <a:cs typeface="Times New Roman" panose="02020603050405020304" pitchFamily="18" charset="0"/>
              </a:rPr>
              <a:t>98,67% </a:t>
            </a:r>
            <a:r>
              <a:rPr lang="uk-UA" sz="2000" dirty="0">
                <a:solidFill>
                  <a:srgbClr val="002060"/>
                </a:solidFill>
                <a:latin typeface="Times New Roman" panose="02020603050405020304" pitchFamily="18" charset="0"/>
                <a:ea typeface="Calibri"/>
                <a:cs typeface="Times New Roman" panose="02020603050405020304" pitchFamily="18" charset="0"/>
              </a:rPr>
              <a:t>школярів </a:t>
            </a:r>
            <a:r>
              <a:rPr lang="uk-UA" sz="2000" dirty="0" smtClean="0">
                <a:solidFill>
                  <a:srgbClr val="002060"/>
                </a:solidFill>
                <a:latin typeface="Times New Roman" panose="02020603050405020304" pitchFamily="18" charset="0"/>
                <a:ea typeface="Calibri"/>
                <a:cs typeface="Times New Roman" panose="02020603050405020304" pitchFamily="18" charset="0"/>
              </a:rPr>
              <a:t>жодного </a:t>
            </a:r>
            <a:r>
              <a:rPr lang="uk-UA" sz="2000" dirty="0">
                <a:solidFill>
                  <a:srgbClr val="002060"/>
                </a:solidFill>
                <a:latin typeface="Times New Roman" panose="02020603050405020304" pitchFamily="18" charset="0"/>
                <a:ea typeface="Calibri"/>
                <a:cs typeface="Times New Roman" panose="02020603050405020304" pitchFamily="18" charset="0"/>
              </a:rPr>
              <a:t>разу не вживали наркотичні речовини протягом останнього року, </a:t>
            </a:r>
            <a:r>
              <a:rPr lang="uk-UA" sz="2000" b="1" dirty="0" smtClean="0">
                <a:solidFill>
                  <a:srgbClr val="002060"/>
                </a:solidFill>
                <a:latin typeface="Times New Roman" panose="02020603050405020304" pitchFamily="18" charset="0"/>
                <a:ea typeface="Calibri"/>
                <a:cs typeface="Times New Roman" panose="02020603050405020304" pitchFamily="18" charset="0"/>
              </a:rPr>
              <a:t>0,83</a:t>
            </a:r>
            <a:r>
              <a:rPr lang="uk-UA" sz="2000" b="1" dirty="0">
                <a:solidFill>
                  <a:srgbClr val="002060"/>
                </a:solidFill>
                <a:latin typeface="Times New Roman" panose="02020603050405020304" pitchFamily="18" charset="0"/>
                <a:ea typeface="Calibri"/>
                <a:cs typeface="Times New Roman" panose="02020603050405020304" pitchFamily="18" charset="0"/>
              </a:rPr>
              <a:t>% </a:t>
            </a:r>
            <a:r>
              <a:rPr lang="uk-UA" sz="2000" dirty="0" smtClean="0">
                <a:solidFill>
                  <a:srgbClr val="002060"/>
                </a:solidFill>
                <a:latin typeface="Times New Roman" panose="02020603050405020304" pitchFamily="18" charset="0"/>
                <a:ea typeface="Calibri"/>
                <a:cs typeface="Times New Roman" panose="02020603050405020304" pitchFamily="18" charset="0"/>
              </a:rPr>
              <a:t>вживали </a:t>
            </a:r>
            <a:r>
              <a:rPr lang="uk-UA" sz="2000" dirty="0">
                <a:solidFill>
                  <a:srgbClr val="002060"/>
                </a:solidFill>
                <a:latin typeface="Times New Roman" panose="02020603050405020304" pitchFamily="18" charset="0"/>
                <a:ea typeface="Calibri"/>
                <a:cs typeface="Times New Roman" panose="02020603050405020304" pitchFamily="18" charset="0"/>
              </a:rPr>
              <a:t>один або два рази, </a:t>
            </a:r>
            <a:r>
              <a:rPr lang="uk-UA" sz="2000" b="1" dirty="0">
                <a:solidFill>
                  <a:srgbClr val="002060"/>
                </a:solidFill>
                <a:latin typeface="Times New Roman" panose="02020603050405020304" pitchFamily="18" charset="0"/>
                <a:ea typeface="Calibri"/>
                <a:cs typeface="Times New Roman" panose="02020603050405020304" pitchFamily="18" charset="0"/>
              </a:rPr>
              <a:t>0,29</a:t>
            </a:r>
            <a:r>
              <a:rPr lang="uk-UA" sz="2000" b="1" dirty="0" smtClean="0">
                <a:solidFill>
                  <a:srgbClr val="002060"/>
                </a:solidFill>
                <a:latin typeface="Times New Roman" panose="02020603050405020304" pitchFamily="18" charset="0"/>
                <a:ea typeface="Calibri"/>
                <a:cs typeface="Times New Roman" panose="02020603050405020304" pitchFamily="18" charset="0"/>
              </a:rPr>
              <a:t>% </a:t>
            </a:r>
            <a:r>
              <a:rPr lang="uk-UA" sz="2000" dirty="0" smtClean="0">
                <a:solidFill>
                  <a:srgbClr val="002060"/>
                </a:solidFill>
                <a:latin typeface="Times New Roman" panose="02020603050405020304" pitchFamily="18" charset="0"/>
                <a:ea typeface="Calibri"/>
                <a:cs typeface="Times New Roman" panose="02020603050405020304" pitchFamily="18" charset="0"/>
              </a:rPr>
              <a:t>– </a:t>
            </a:r>
            <a:r>
              <a:rPr lang="uk-UA" sz="2000" dirty="0">
                <a:solidFill>
                  <a:srgbClr val="002060"/>
                </a:solidFill>
                <a:latin typeface="Times New Roman" panose="02020603050405020304" pitchFamily="18" charset="0"/>
                <a:ea typeface="Calibri"/>
                <a:cs typeface="Times New Roman" panose="02020603050405020304" pitchFamily="18" charset="0"/>
              </a:rPr>
              <a:t>декілька разів та </a:t>
            </a:r>
            <a:r>
              <a:rPr lang="uk-UA" sz="2000" b="1" dirty="0">
                <a:solidFill>
                  <a:srgbClr val="002060"/>
                </a:solidFill>
                <a:latin typeface="Times New Roman" panose="02020603050405020304" pitchFamily="18" charset="0"/>
                <a:ea typeface="Calibri"/>
                <a:cs typeface="Times New Roman" panose="02020603050405020304" pitchFamily="18" charset="0"/>
              </a:rPr>
              <a:t>0,21% </a:t>
            </a:r>
            <a:r>
              <a:rPr lang="uk-UA" sz="2000" dirty="0" smtClean="0">
                <a:solidFill>
                  <a:srgbClr val="002060"/>
                </a:solidFill>
                <a:latin typeface="Times New Roman" panose="02020603050405020304" pitchFamily="18" charset="0"/>
                <a:ea typeface="Calibri"/>
                <a:cs typeface="Times New Roman" panose="02020603050405020304" pitchFamily="18" charset="0"/>
              </a:rPr>
              <a:t>більше десятка разів </a:t>
            </a:r>
            <a:r>
              <a:rPr lang="uk-UA" sz="2000" dirty="0">
                <a:solidFill>
                  <a:srgbClr val="002060"/>
                </a:solidFill>
                <a:latin typeface="Times New Roman" panose="02020603050405020304" pitchFamily="18" charset="0"/>
                <a:ea typeface="Calibri"/>
                <a:cs typeface="Times New Roman" panose="02020603050405020304" pitchFamily="18" charset="0"/>
              </a:rPr>
              <a:t>або безліч разів</a:t>
            </a:r>
            <a:r>
              <a:rPr lang="uk-UA" sz="2000" dirty="0" smtClean="0">
                <a:solidFill>
                  <a:srgbClr val="002060"/>
                </a:solidFill>
                <a:latin typeface="Times New Roman" panose="02020603050405020304" pitchFamily="18" charset="0"/>
                <a:ea typeface="Calibri"/>
                <a:cs typeface="Times New Roman" panose="02020603050405020304" pitchFamily="18" charset="0"/>
              </a:rPr>
              <a:t>.</a:t>
            </a:r>
            <a:endParaRPr lang="uk-UA" sz="2000" dirty="0">
              <a:solidFill>
                <a:srgbClr val="002060"/>
              </a:solidFill>
              <a:latin typeface="Times New Roman" panose="02020603050405020304" pitchFamily="18" charset="0"/>
              <a:ea typeface="Calibri"/>
              <a:cs typeface="Times New Roman" panose="02020603050405020304" pitchFamily="18" charset="0"/>
            </a:endParaRPr>
          </a:p>
        </p:txBody>
      </p:sp>
      <p:graphicFrame>
        <p:nvGraphicFramePr>
          <p:cNvPr id="4" name="Таблиця 3"/>
          <p:cNvGraphicFramePr>
            <a:graphicFrameLocks noGrp="1"/>
          </p:cNvGraphicFramePr>
          <p:nvPr>
            <p:extLst>
              <p:ext uri="{D42A27DB-BD31-4B8C-83A1-F6EECF244321}">
                <p14:modId xmlns:p14="http://schemas.microsoft.com/office/powerpoint/2010/main" val="845107148"/>
              </p:ext>
            </p:extLst>
          </p:nvPr>
        </p:nvGraphicFramePr>
        <p:xfrm>
          <a:off x="0" y="6492240"/>
          <a:ext cx="12192000" cy="361406"/>
        </p:xfrm>
        <a:graphic>
          <a:graphicData uri="http://schemas.openxmlformats.org/drawingml/2006/table">
            <a:tbl>
              <a:tblPr/>
              <a:tblGrid>
                <a:gridCol w="12192000">
                  <a:extLst>
                    <a:ext uri="{9D8B030D-6E8A-4147-A177-3AD203B41FA5}">
                      <a16:colId xmlns:a16="http://schemas.microsoft.com/office/drawing/2014/main" xmlns="" val="2754056654"/>
                    </a:ext>
                  </a:extLst>
                </a:gridCol>
              </a:tblGrid>
              <a:tr h="361406">
                <a:tc>
                  <a:txBody>
                    <a:bodyPr/>
                    <a:lstStyle/>
                    <a:p>
                      <a:pPr algn="ctr"/>
                      <a:r>
                        <a:rPr lang="uk-UA" sz="1600" dirty="0">
                          <a:solidFill>
                            <a:schemeClr val="bg1"/>
                          </a:solidFill>
                          <a:latin typeface="Times New Roman" panose="02020603050405020304" pitchFamily="18" charset="0"/>
                          <a:cs typeface="Times New Roman" panose="02020603050405020304" pitchFamily="18" charset="0"/>
                        </a:rPr>
                        <a:t>Міжнародна науково-практична конференція 8</a:t>
                      </a:r>
                      <a:r>
                        <a:rPr lang="en-US" sz="1600" dirty="0">
                          <a:solidFill>
                            <a:schemeClr val="bg1"/>
                          </a:solidFill>
                          <a:latin typeface="Times New Roman" panose="02020603050405020304" pitchFamily="18" charset="0"/>
                          <a:cs typeface="Times New Roman" panose="02020603050405020304" pitchFamily="18" charset="0"/>
                        </a:rPr>
                        <a:t>-</a:t>
                      </a:r>
                      <a:r>
                        <a:rPr lang="uk-UA" sz="1600" dirty="0">
                          <a:solidFill>
                            <a:schemeClr val="bg1"/>
                          </a:solidFill>
                          <a:latin typeface="Times New Roman" panose="02020603050405020304" pitchFamily="18" charset="0"/>
                          <a:cs typeface="Times New Roman" panose="02020603050405020304" pitchFamily="18" charset="0"/>
                        </a:rPr>
                        <a:t>9 грудня 2021 року</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3366FF"/>
                    </a:solidFill>
                  </a:tcPr>
                </a:tc>
                <a:extLst>
                  <a:ext uri="{0D108BD9-81ED-4DB2-BD59-A6C34878D82A}">
                    <a16:rowId xmlns:a16="http://schemas.microsoft.com/office/drawing/2014/main" xmlns="" val="2333481180"/>
                  </a:ext>
                </a:extLst>
              </a:tr>
            </a:tbl>
          </a:graphicData>
        </a:graphic>
      </p:graphicFrame>
      <p:graphicFrame>
        <p:nvGraphicFramePr>
          <p:cNvPr id="5" name="Діаграма 4"/>
          <p:cNvGraphicFramePr/>
          <p:nvPr>
            <p:extLst>
              <p:ext uri="{D42A27DB-BD31-4B8C-83A1-F6EECF244321}">
                <p14:modId xmlns:p14="http://schemas.microsoft.com/office/powerpoint/2010/main" val="4180902725"/>
              </p:ext>
            </p:extLst>
          </p:nvPr>
        </p:nvGraphicFramePr>
        <p:xfrm>
          <a:off x="1767840" y="1834812"/>
          <a:ext cx="8412480" cy="46574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7212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я 3"/>
          <p:cNvGraphicFramePr>
            <a:graphicFrameLocks noGrp="1"/>
          </p:cNvGraphicFramePr>
          <p:nvPr>
            <p:extLst>
              <p:ext uri="{D42A27DB-BD31-4B8C-83A1-F6EECF244321}">
                <p14:modId xmlns:p14="http://schemas.microsoft.com/office/powerpoint/2010/main" val="316400864"/>
              </p:ext>
            </p:extLst>
          </p:nvPr>
        </p:nvGraphicFramePr>
        <p:xfrm>
          <a:off x="0" y="6500949"/>
          <a:ext cx="12192000" cy="361406"/>
        </p:xfrm>
        <a:graphic>
          <a:graphicData uri="http://schemas.openxmlformats.org/drawingml/2006/table">
            <a:tbl>
              <a:tblPr/>
              <a:tblGrid>
                <a:gridCol w="12192000">
                  <a:extLst>
                    <a:ext uri="{9D8B030D-6E8A-4147-A177-3AD203B41FA5}">
                      <a16:colId xmlns:a16="http://schemas.microsoft.com/office/drawing/2014/main" xmlns="" val="2754056654"/>
                    </a:ext>
                  </a:extLst>
                </a:gridCol>
              </a:tblGrid>
              <a:tr h="361406">
                <a:tc>
                  <a:txBody>
                    <a:bodyPr/>
                    <a:lstStyle/>
                    <a:p>
                      <a:pPr algn="ctr"/>
                      <a:r>
                        <a:rPr lang="uk-UA" sz="1600" dirty="0">
                          <a:solidFill>
                            <a:schemeClr val="bg1"/>
                          </a:solidFill>
                          <a:latin typeface="Times New Roman" panose="02020603050405020304" pitchFamily="18" charset="0"/>
                          <a:cs typeface="Times New Roman" panose="02020603050405020304" pitchFamily="18" charset="0"/>
                        </a:rPr>
                        <a:t>Міжнародна науково-практична конференція 8</a:t>
                      </a:r>
                      <a:r>
                        <a:rPr lang="en-US" sz="1600" dirty="0">
                          <a:solidFill>
                            <a:schemeClr val="bg1"/>
                          </a:solidFill>
                          <a:latin typeface="Times New Roman" panose="02020603050405020304" pitchFamily="18" charset="0"/>
                          <a:cs typeface="Times New Roman" panose="02020603050405020304" pitchFamily="18" charset="0"/>
                        </a:rPr>
                        <a:t>-</a:t>
                      </a:r>
                      <a:r>
                        <a:rPr lang="uk-UA" sz="1600" dirty="0">
                          <a:solidFill>
                            <a:schemeClr val="bg1"/>
                          </a:solidFill>
                          <a:latin typeface="Times New Roman" panose="02020603050405020304" pitchFamily="18" charset="0"/>
                          <a:cs typeface="Times New Roman" panose="02020603050405020304" pitchFamily="18" charset="0"/>
                        </a:rPr>
                        <a:t>9 грудня 2021 року</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3366FF"/>
                    </a:solidFill>
                  </a:tcPr>
                </a:tc>
                <a:extLst>
                  <a:ext uri="{0D108BD9-81ED-4DB2-BD59-A6C34878D82A}">
                    <a16:rowId xmlns:a16="http://schemas.microsoft.com/office/drawing/2014/main" xmlns="" val="2333481180"/>
                  </a:ext>
                </a:extLst>
              </a:tr>
            </a:tbl>
          </a:graphicData>
        </a:graphic>
      </p:graphicFrame>
      <p:sp>
        <p:nvSpPr>
          <p:cNvPr id="5" name="Прямокутник 4"/>
          <p:cNvSpPr/>
          <p:nvPr/>
        </p:nvSpPr>
        <p:spPr>
          <a:xfrm>
            <a:off x="539323" y="1014256"/>
            <a:ext cx="10932394" cy="816890"/>
          </a:xfrm>
          <a:prstGeom prst="rect">
            <a:avLst/>
          </a:prstGeom>
        </p:spPr>
        <p:txBody>
          <a:bodyPr wrap="square">
            <a:spAutoFit/>
          </a:bodyPr>
          <a:lstStyle/>
          <a:p>
            <a:pPr algn="ctr">
              <a:lnSpc>
                <a:spcPct val="107000"/>
              </a:lnSpc>
              <a:spcAft>
                <a:spcPts val="800"/>
              </a:spcAft>
            </a:pPr>
            <a:r>
              <a:rPr lang="ru-RU"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Відповіді</a:t>
            </a:r>
            <a:r>
              <a:rPr 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респондентів</a:t>
            </a:r>
            <a:r>
              <a:rPr 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на </a:t>
            </a:r>
            <a:r>
              <a:rPr lang="ru-RU"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запитання</a:t>
            </a:r>
            <a:r>
              <a:rPr 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uk-UA" sz="2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Чи Ти був/ла в молодіжній компанії, в якій пили пиво, вино чи горілку в період з вересня минулого року до листопада 2020 р.?», %</a:t>
            </a:r>
            <a:endParaRPr lang="uk-UA"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Місце для вмісту 5"/>
          <p:cNvGraphicFramePr>
            <a:graphicFrameLocks noGrp="1"/>
          </p:cNvGraphicFramePr>
          <p:nvPr>
            <p:ph idx="1"/>
            <p:extLst>
              <p:ext uri="{D42A27DB-BD31-4B8C-83A1-F6EECF244321}">
                <p14:modId xmlns:p14="http://schemas.microsoft.com/office/powerpoint/2010/main" val="716095498"/>
              </p:ext>
            </p:extLst>
          </p:nvPr>
        </p:nvGraphicFramePr>
        <p:xfrm>
          <a:off x="826097" y="1558834"/>
          <a:ext cx="10515600" cy="4967940"/>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ямокутник 1"/>
          <p:cNvSpPr/>
          <p:nvPr/>
        </p:nvSpPr>
        <p:spPr>
          <a:xfrm>
            <a:off x="4329747" y="309343"/>
            <a:ext cx="3532505" cy="523220"/>
          </a:xfrm>
          <a:prstGeom prst="rect">
            <a:avLst/>
          </a:prstGeom>
        </p:spPr>
        <p:txBody>
          <a:bodyPr wrap="none">
            <a:spAutoFit/>
          </a:bodyPr>
          <a:lstStyle/>
          <a:p>
            <a:r>
              <a:rPr lang="uk-UA" sz="2800" b="1" dirty="0" smtClean="0">
                <a:solidFill>
                  <a:srgbClr val="002060"/>
                </a:solidFill>
                <a:latin typeface="Times New Roman" panose="02020603050405020304" pitchFamily="18" charset="0"/>
                <a:cs typeface="Times New Roman" panose="02020603050405020304" pitchFamily="18" charset="0"/>
              </a:rPr>
              <a:t>Вживання алкоголю</a:t>
            </a:r>
            <a:endParaRPr lang="uk-UA" sz="2800" dirty="0"/>
          </a:p>
        </p:txBody>
      </p:sp>
    </p:spTree>
    <p:extLst>
      <p:ext uri="{BB962C8B-B14F-4D97-AF65-F5344CB8AC3E}">
        <p14:creationId xmlns:p14="http://schemas.microsoft.com/office/powerpoint/2010/main" val="1032012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0891" y="583474"/>
            <a:ext cx="11112137" cy="740230"/>
          </a:xfrm>
        </p:spPr>
        <p:txBody>
          <a:bodyPr>
            <a:normAutofit fontScale="90000"/>
          </a:bodyPr>
          <a:lstStyle/>
          <a:p>
            <a:pPr algn="ctr"/>
            <a:r>
              <a:rPr lang="uk-UA" sz="2700" b="1" dirty="0">
                <a:solidFill>
                  <a:srgbClr val="002060"/>
                </a:solidFill>
                <a:latin typeface="Times New Roman" panose="02020603050405020304" pitchFamily="18" charset="0"/>
                <a:cs typeface="Times New Roman" panose="02020603050405020304" pitchFamily="18" charset="0"/>
              </a:rPr>
              <a:t>Пили алкоголь і напилися протягом останніх 30 днів перед дослідженням, %</a:t>
            </a:r>
            <a:r>
              <a:rPr lang="uk-UA" dirty="0">
                <a:solidFill>
                  <a:srgbClr val="002060"/>
                </a:solidFill>
              </a:rPr>
              <a:t/>
            </a:r>
            <a:br>
              <a:rPr lang="uk-UA" dirty="0">
                <a:solidFill>
                  <a:srgbClr val="002060"/>
                </a:solidFill>
              </a:rPr>
            </a:br>
            <a:endParaRPr lang="uk-UA" dirty="0">
              <a:solidFill>
                <a:srgbClr val="002060"/>
              </a:solidFill>
            </a:endParaRPr>
          </a:p>
        </p:txBody>
      </p:sp>
      <p:graphicFrame>
        <p:nvGraphicFramePr>
          <p:cNvPr id="4" name="Таблиця 3"/>
          <p:cNvGraphicFramePr>
            <a:graphicFrameLocks noGrp="1"/>
          </p:cNvGraphicFramePr>
          <p:nvPr>
            <p:extLst>
              <p:ext uri="{D42A27DB-BD31-4B8C-83A1-F6EECF244321}">
                <p14:modId xmlns:p14="http://schemas.microsoft.com/office/powerpoint/2010/main" val="3334667270"/>
              </p:ext>
            </p:extLst>
          </p:nvPr>
        </p:nvGraphicFramePr>
        <p:xfrm>
          <a:off x="0" y="6500949"/>
          <a:ext cx="12192000" cy="361406"/>
        </p:xfrm>
        <a:graphic>
          <a:graphicData uri="http://schemas.openxmlformats.org/drawingml/2006/table">
            <a:tbl>
              <a:tblPr/>
              <a:tblGrid>
                <a:gridCol w="12192000">
                  <a:extLst>
                    <a:ext uri="{9D8B030D-6E8A-4147-A177-3AD203B41FA5}">
                      <a16:colId xmlns:a16="http://schemas.microsoft.com/office/drawing/2014/main" xmlns="" val="2754056654"/>
                    </a:ext>
                  </a:extLst>
                </a:gridCol>
              </a:tblGrid>
              <a:tr h="361406">
                <a:tc>
                  <a:txBody>
                    <a:bodyPr/>
                    <a:lstStyle/>
                    <a:p>
                      <a:pPr algn="ctr"/>
                      <a:r>
                        <a:rPr lang="uk-UA" sz="1600" dirty="0">
                          <a:solidFill>
                            <a:schemeClr val="bg1"/>
                          </a:solidFill>
                          <a:latin typeface="Times New Roman" panose="02020603050405020304" pitchFamily="18" charset="0"/>
                          <a:cs typeface="Times New Roman" panose="02020603050405020304" pitchFamily="18" charset="0"/>
                        </a:rPr>
                        <a:t>Міжнародна науково-практична конференція 8</a:t>
                      </a:r>
                      <a:r>
                        <a:rPr lang="en-US" sz="1600" dirty="0">
                          <a:solidFill>
                            <a:schemeClr val="bg1"/>
                          </a:solidFill>
                          <a:latin typeface="Times New Roman" panose="02020603050405020304" pitchFamily="18" charset="0"/>
                          <a:cs typeface="Times New Roman" panose="02020603050405020304" pitchFamily="18" charset="0"/>
                        </a:rPr>
                        <a:t>-</a:t>
                      </a:r>
                      <a:r>
                        <a:rPr lang="uk-UA" sz="1600" dirty="0">
                          <a:solidFill>
                            <a:schemeClr val="bg1"/>
                          </a:solidFill>
                          <a:latin typeface="Times New Roman" panose="02020603050405020304" pitchFamily="18" charset="0"/>
                          <a:cs typeface="Times New Roman" panose="02020603050405020304" pitchFamily="18" charset="0"/>
                        </a:rPr>
                        <a:t>9 грудня 2021 року</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3366FF"/>
                    </a:solidFill>
                  </a:tcPr>
                </a:tc>
                <a:extLst>
                  <a:ext uri="{0D108BD9-81ED-4DB2-BD59-A6C34878D82A}">
                    <a16:rowId xmlns:a16="http://schemas.microsoft.com/office/drawing/2014/main" xmlns="" val="2333481180"/>
                  </a:ext>
                </a:extLst>
              </a:tr>
            </a:tbl>
          </a:graphicData>
        </a:graphic>
      </p:graphicFrame>
      <p:graphicFrame>
        <p:nvGraphicFramePr>
          <p:cNvPr id="5" name="Місце для вмісту 4"/>
          <p:cNvGraphicFramePr>
            <a:graphicFrameLocks noGrp="1"/>
          </p:cNvGraphicFramePr>
          <p:nvPr>
            <p:ph idx="1"/>
            <p:extLst>
              <p:ext uri="{D42A27DB-BD31-4B8C-83A1-F6EECF244321}">
                <p14:modId xmlns:p14="http://schemas.microsoft.com/office/powerpoint/2010/main" val="3776058134"/>
              </p:ext>
            </p:extLst>
          </p:nvPr>
        </p:nvGraphicFramePr>
        <p:xfrm>
          <a:off x="757646" y="1436914"/>
          <a:ext cx="10596154" cy="49464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4518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16137" y="726508"/>
            <a:ext cx="1602377" cy="409938"/>
          </a:xfrm>
        </p:spPr>
        <p:txBody>
          <a:bodyPr>
            <a:noAutofit/>
          </a:bodyPr>
          <a:lstStyle/>
          <a:p>
            <a:r>
              <a:rPr lang="uk-UA" sz="2800" b="1" dirty="0">
                <a:solidFill>
                  <a:srgbClr val="002060"/>
                </a:solidFill>
                <a:latin typeface="Times New Roman" panose="02020603050405020304" pitchFamily="18" charset="0"/>
                <a:cs typeface="Times New Roman" panose="02020603050405020304" pitchFamily="18" charset="0"/>
              </a:rPr>
              <a:t>Пиво </a:t>
            </a:r>
          </a:p>
        </p:txBody>
      </p:sp>
      <p:graphicFrame>
        <p:nvGraphicFramePr>
          <p:cNvPr id="4" name="Місце для вмісту 3"/>
          <p:cNvGraphicFramePr>
            <a:graphicFrameLocks noGrp="1"/>
          </p:cNvGraphicFramePr>
          <p:nvPr>
            <p:ph idx="1"/>
            <p:extLst>
              <p:ext uri="{D42A27DB-BD31-4B8C-83A1-F6EECF244321}">
                <p14:modId xmlns:p14="http://schemas.microsoft.com/office/powerpoint/2010/main" val="3110883035"/>
              </p:ext>
            </p:extLst>
          </p:nvPr>
        </p:nvGraphicFramePr>
        <p:xfrm>
          <a:off x="838200" y="1782083"/>
          <a:ext cx="10515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Таблиця 6"/>
          <p:cNvGraphicFramePr>
            <a:graphicFrameLocks noGrp="1"/>
          </p:cNvGraphicFramePr>
          <p:nvPr>
            <p:extLst>
              <p:ext uri="{D42A27DB-BD31-4B8C-83A1-F6EECF244321}">
                <p14:modId xmlns:p14="http://schemas.microsoft.com/office/powerpoint/2010/main" val="2961390185"/>
              </p:ext>
            </p:extLst>
          </p:nvPr>
        </p:nvGraphicFramePr>
        <p:xfrm>
          <a:off x="0" y="6500949"/>
          <a:ext cx="12192000" cy="361406"/>
        </p:xfrm>
        <a:graphic>
          <a:graphicData uri="http://schemas.openxmlformats.org/drawingml/2006/table">
            <a:tbl>
              <a:tblPr/>
              <a:tblGrid>
                <a:gridCol w="12192000">
                  <a:extLst>
                    <a:ext uri="{9D8B030D-6E8A-4147-A177-3AD203B41FA5}">
                      <a16:colId xmlns:a16="http://schemas.microsoft.com/office/drawing/2014/main" xmlns="" val="2754056654"/>
                    </a:ext>
                  </a:extLst>
                </a:gridCol>
              </a:tblGrid>
              <a:tr h="361406">
                <a:tc>
                  <a:txBody>
                    <a:bodyPr/>
                    <a:lstStyle/>
                    <a:p>
                      <a:pPr algn="ctr"/>
                      <a:r>
                        <a:rPr lang="uk-UA" sz="1600" dirty="0">
                          <a:solidFill>
                            <a:schemeClr val="bg1"/>
                          </a:solidFill>
                          <a:latin typeface="Times New Roman" panose="02020603050405020304" pitchFamily="18" charset="0"/>
                          <a:cs typeface="Times New Roman" panose="02020603050405020304" pitchFamily="18" charset="0"/>
                        </a:rPr>
                        <a:t>Міжнародна науково-практична конференція 8–9 грудня 2021 року</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3366FF"/>
                    </a:solidFill>
                  </a:tcPr>
                </a:tc>
                <a:extLst>
                  <a:ext uri="{0D108BD9-81ED-4DB2-BD59-A6C34878D82A}">
                    <a16:rowId xmlns:a16="http://schemas.microsoft.com/office/drawing/2014/main" xmlns="" val="2333481180"/>
                  </a:ext>
                </a:extLst>
              </a:tr>
            </a:tbl>
          </a:graphicData>
        </a:graphic>
      </p:graphicFrame>
      <p:graphicFrame>
        <p:nvGraphicFramePr>
          <p:cNvPr id="8" name="Таблиця 7"/>
          <p:cNvGraphicFramePr>
            <a:graphicFrameLocks noGrp="1"/>
          </p:cNvGraphicFramePr>
          <p:nvPr>
            <p:extLst>
              <p:ext uri="{D42A27DB-BD31-4B8C-83A1-F6EECF244321}">
                <p14:modId xmlns:p14="http://schemas.microsoft.com/office/powerpoint/2010/main" val="755085431"/>
              </p:ext>
            </p:extLst>
          </p:nvPr>
        </p:nvGraphicFramePr>
        <p:xfrm>
          <a:off x="0" y="6492240"/>
          <a:ext cx="12192000" cy="361406"/>
        </p:xfrm>
        <a:graphic>
          <a:graphicData uri="http://schemas.openxmlformats.org/drawingml/2006/table">
            <a:tbl>
              <a:tblPr/>
              <a:tblGrid>
                <a:gridCol w="12192000">
                  <a:extLst>
                    <a:ext uri="{9D8B030D-6E8A-4147-A177-3AD203B41FA5}">
                      <a16:colId xmlns:a16="http://schemas.microsoft.com/office/drawing/2014/main" xmlns="" val="2754056654"/>
                    </a:ext>
                  </a:extLst>
                </a:gridCol>
              </a:tblGrid>
              <a:tr h="361406">
                <a:tc>
                  <a:txBody>
                    <a:bodyPr/>
                    <a:lstStyle/>
                    <a:p>
                      <a:pPr algn="ctr"/>
                      <a:r>
                        <a:rPr lang="uk-UA" sz="1600" dirty="0">
                          <a:solidFill>
                            <a:schemeClr val="bg1"/>
                          </a:solidFill>
                          <a:latin typeface="Times New Roman" panose="02020603050405020304" pitchFamily="18" charset="0"/>
                          <a:cs typeface="Times New Roman" panose="02020603050405020304" pitchFamily="18" charset="0"/>
                        </a:rPr>
                        <a:t>Міжнародна науково-практична конференція 8</a:t>
                      </a:r>
                      <a:r>
                        <a:rPr lang="en-US" sz="1600" dirty="0">
                          <a:solidFill>
                            <a:schemeClr val="bg1"/>
                          </a:solidFill>
                          <a:latin typeface="Times New Roman" panose="02020603050405020304" pitchFamily="18" charset="0"/>
                          <a:cs typeface="Times New Roman" panose="02020603050405020304" pitchFamily="18" charset="0"/>
                        </a:rPr>
                        <a:t>-</a:t>
                      </a:r>
                      <a:r>
                        <a:rPr lang="uk-UA" sz="1600" dirty="0">
                          <a:solidFill>
                            <a:schemeClr val="bg1"/>
                          </a:solidFill>
                          <a:latin typeface="Times New Roman" panose="02020603050405020304" pitchFamily="18" charset="0"/>
                          <a:cs typeface="Times New Roman" panose="02020603050405020304" pitchFamily="18" charset="0"/>
                        </a:rPr>
                        <a:t>9 грудня 2021 року</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3366FF"/>
                    </a:solidFill>
                  </a:tcPr>
                </a:tc>
                <a:extLst>
                  <a:ext uri="{0D108BD9-81ED-4DB2-BD59-A6C34878D82A}">
                    <a16:rowId xmlns:a16="http://schemas.microsoft.com/office/drawing/2014/main" xmlns="" val="2333481180"/>
                  </a:ext>
                </a:extLst>
              </a:tr>
            </a:tbl>
          </a:graphicData>
        </a:graphic>
      </p:graphicFrame>
      <p:sp>
        <p:nvSpPr>
          <p:cNvPr id="9" name="Прямокутник 8"/>
          <p:cNvSpPr/>
          <p:nvPr/>
        </p:nvSpPr>
        <p:spPr>
          <a:xfrm>
            <a:off x="7757048" y="1843043"/>
            <a:ext cx="441146" cy="400110"/>
          </a:xfrm>
          <a:prstGeom prst="rect">
            <a:avLst/>
          </a:prstGeom>
        </p:spPr>
        <p:txBody>
          <a:bodyPr wrap="none">
            <a:spAutoFit/>
          </a:bodyPr>
          <a:lstStyle/>
          <a:p>
            <a:r>
              <a:rPr lang="uk-UA" sz="2000" b="1" dirty="0">
                <a:solidFill>
                  <a:srgbClr val="002060"/>
                </a:solidFill>
                <a:latin typeface="Times New Roman" panose="02020603050405020304" pitchFamily="18" charset="0"/>
                <a:cs typeface="Times New Roman" panose="02020603050405020304" pitchFamily="18" charset="0"/>
              </a:rPr>
              <a:t>%</a:t>
            </a:r>
            <a:endParaRPr lang="uk-UA" sz="2000" b="1" dirty="0">
              <a:solidFill>
                <a:srgbClr val="002060"/>
              </a:solidFill>
            </a:endParaRPr>
          </a:p>
        </p:txBody>
      </p:sp>
    </p:spTree>
    <p:extLst>
      <p:ext uri="{BB962C8B-B14F-4D97-AF65-F5344CB8AC3E}">
        <p14:creationId xmlns:p14="http://schemas.microsoft.com/office/powerpoint/2010/main" val="1165352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4533" y="1156632"/>
            <a:ext cx="4300945" cy="296092"/>
          </a:xfrm>
        </p:spPr>
        <p:txBody>
          <a:bodyPr>
            <a:normAutofit fontScale="90000"/>
          </a:bodyPr>
          <a:lstStyle/>
          <a:p>
            <a:r>
              <a:rPr lang="uk-UA" sz="3100" b="1" dirty="0">
                <a:solidFill>
                  <a:srgbClr val="002060"/>
                </a:solidFill>
                <a:latin typeface="Times New Roman" panose="02020603050405020304" pitchFamily="18" charset="0"/>
                <a:cs typeface="Times New Roman" panose="02020603050405020304" pitchFamily="18" charset="0"/>
              </a:rPr>
              <a:t>З ким тоді пили пиво?, %</a:t>
            </a:r>
            <a:r>
              <a:rPr lang="uk-UA" sz="3200" dirty="0"/>
              <a:t/>
            </a:r>
            <a:br>
              <a:rPr lang="uk-UA" sz="3200" dirty="0"/>
            </a:br>
            <a:endParaRPr lang="uk-UA" sz="3200" dirty="0"/>
          </a:p>
        </p:txBody>
      </p:sp>
      <p:graphicFrame>
        <p:nvGraphicFramePr>
          <p:cNvPr id="4" name="Місце для вмісту 3"/>
          <p:cNvGraphicFramePr>
            <a:graphicFrameLocks noGrp="1"/>
          </p:cNvGraphicFramePr>
          <p:nvPr>
            <p:ph idx="1"/>
            <p:extLst>
              <p:ext uri="{D42A27DB-BD31-4B8C-83A1-F6EECF244321}">
                <p14:modId xmlns:p14="http://schemas.microsoft.com/office/powerpoint/2010/main" val="1876573675"/>
              </p:ext>
            </p:extLst>
          </p:nvPr>
        </p:nvGraphicFramePr>
        <p:xfrm>
          <a:off x="870857" y="1942010"/>
          <a:ext cx="10485119" cy="3648892"/>
        </p:xfrm>
        <a:graphic>
          <a:graphicData uri="http://schemas.openxmlformats.org/drawingml/2006/table">
            <a:tbl>
              <a:tblPr firstRow="1" firstCol="1" bandRow="1">
                <a:tableStyleId>{5C22544A-7EE6-4342-B048-85BDC9FD1C3A}</a:tableStyleId>
              </a:tblPr>
              <a:tblGrid>
                <a:gridCol w="3697106">
                  <a:extLst>
                    <a:ext uri="{9D8B030D-6E8A-4147-A177-3AD203B41FA5}">
                      <a16:colId xmlns:a16="http://schemas.microsoft.com/office/drawing/2014/main" xmlns="" val="2226999897"/>
                    </a:ext>
                  </a:extLst>
                </a:gridCol>
                <a:gridCol w="2262671">
                  <a:extLst>
                    <a:ext uri="{9D8B030D-6E8A-4147-A177-3AD203B41FA5}">
                      <a16:colId xmlns:a16="http://schemas.microsoft.com/office/drawing/2014/main" xmlns="" val="692312202"/>
                    </a:ext>
                  </a:extLst>
                </a:gridCol>
                <a:gridCol w="2262671">
                  <a:extLst>
                    <a:ext uri="{9D8B030D-6E8A-4147-A177-3AD203B41FA5}">
                      <a16:colId xmlns:a16="http://schemas.microsoft.com/office/drawing/2014/main" xmlns="" val="1098617190"/>
                    </a:ext>
                  </a:extLst>
                </a:gridCol>
                <a:gridCol w="2262671">
                  <a:extLst>
                    <a:ext uri="{9D8B030D-6E8A-4147-A177-3AD203B41FA5}">
                      <a16:colId xmlns:a16="http://schemas.microsoft.com/office/drawing/2014/main" xmlns="" val="511049806"/>
                    </a:ext>
                  </a:extLst>
                </a:gridCol>
              </a:tblGrid>
              <a:tr h="611321">
                <a:tc>
                  <a:txBody>
                    <a:bodyPr/>
                    <a:lstStyle/>
                    <a:p>
                      <a:pPr algn="ctr">
                        <a:lnSpc>
                          <a:spcPct val="107000"/>
                        </a:lnSpc>
                        <a:spcAft>
                          <a:spcPts val="0"/>
                        </a:spcAft>
                      </a:pPr>
                      <a:r>
                        <a:rPr lang="uk-UA" sz="2000" dirty="0">
                          <a:solidFill>
                            <a:srgbClr val="002060"/>
                          </a:solidFill>
                          <a:effectLst/>
                          <a:latin typeface="Times New Roman" panose="02020603050405020304" pitchFamily="18" charset="0"/>
                          <a:cs typeface="Times New Roman" panose="02020603050405020304" pitchFamily="18" charset="0"/>
                        </a:rPr>
                        <a:t>З ким пив/ла пиво</a:t>
                      </a:r>
                      <a:endPar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2000" dirty="0">
                          <a:solidFill>
                            <a:srgbClr val="002060"/>
                          </a:solidFill>
                          <a:effectLst/>
                          <a:latin typeface="Times New Roman" panose="02020603050405020304" pitchFamily="18" charset="0"/>
                          <a:cs typeface="Times New Roman" panose="02020603050405020304" pitchFamily="18" charset="0"/>
                        </a:rPr>
                        <a:t>Село</a:t>
                      </a:r>
                      <a:endPar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2000" dirty="0">
                          <a:solidFill>
                            <a:srgbClr val="002060"/>
                          </a:solidFill>
                          <a:effectLst/>
                          <a:latin typeface="Times New Roman" panose="02020603050405020304" pitchFamily="18" charset="0"/>
                          <a:cs typeface="Times New Roman" panose="02020603050405020304" pitchFamily="18" charset="0"/>
                        </a:rPr>
                        <a:t>Дрогобич</a:t>
                      </a:r>
                      <a:endPar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2000" dirty="0">
                          <a:solidFill>
                            <a:srgbClr val="002060"/>
                          </a:solidFill>
                          <a:effectLst/>
                          <a:latin typeface="Times New Roman" panose="02020603050405020304" pitchFamily="18" charset="0"/>
                          <a:cs typeface="Times New Roman" panose="02020603050405020304" pitchFamily="18" charset="0"/>
                        </a:rPr>
                        <a:t>Львів</a:t>
                      </a:r>
                      <a:endPar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749299403"/>
                  </a:ext>
                </a:extLst>
              </a:tr>
              <a:tr h="611321">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Не пив/ла</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32,8</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35,1</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61,2</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08238042"/>
                  </a:ext>
                </a:extLst>
              </a:tr>
              <a:tr h="611321">
                <a:tc>
                  <a:txBody>
                    <a:bodyPr/>
                    <a:lstStyle/>
                    <a:p>
                      <a:pPr algn="ctr">
                        <a:lnSpc>
                          <a:spcPct val="107000"/>
                        </a:lnSpc>
                        <a:spcAft>
                          <a:spcPts val="0"/>
                        </a:spcAft>
                      </a:pPr>
                      <a:r>
                        <a:rPr lang="uk-UA" sz="2400" dirty="0">
                          <a:solidFill>
                            <a:srgbClr val="002060"/>
                          </a:solidFill>
                          <a:effectLst/>
                          <a:latin typeface="Times New Roman" panose="02020603050405020304" pitchFamily="18" charset="0"/>
                          <a:cs typeface="Times New Roman" panose="02020603050405020304" pitchFamily="18" charset="0"/>
                        </a:rPr>
                        <a:t>З батьками</a:t>
                      </a:r>
                      <a:endParaRPr lang="uk-UA"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2000" b="1" dirty="0">
                          <a:solidFill>
                            <a:srgbClr val="002060"/>
                          </a:solidFill>
                          <a:effectLst/>
                          <a:latin typeface="Times New Roman" panose="02020603050405020304" pitchFamily="18" charset="0"/>
                          <a:cs typeface="Times New Roman" panose="02020603050405020304" pitchFamily="18" charset="0"/>
                        </a:rPr>
                        <a:t>10,1</a:t>
                      </a:r>
                      <a:endParaRPr lang="uk-UA"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2000" b="1" dirty="0">
                          <a:solidFill>
                            <a:srgbClr val="002060"/>
                          </a:solidFill>
                          <a:effectLst/>
                          <a:latin typeface="Times New Roman" panose="02020603050405020304" pitchFamily="18" charset="0"/>
                          <a:cs typeface="Times New Roman" panose="02020603050405020304" pitchFamily="18" charset="0"/>
                        </a:rPr>
                        <a:t>24,0</a:t>
                      </a:r>
                      <a:endParaRPr lang="uk-UA"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2000" b="1" dirty="0">
                          <a:solidFill>
                            <a:srgbClr val="002060"/>
                          </a:solidFill>
                          <a:effectLst/>
                          <a:latin typeface="Times New Roman" panose="02020603050405020304" pitchFamily="18" charset="0"/>
                          <a:cs typeface="Times New Roman" panose="02020603050405020304" pitchFamily="18" charset="0"/>
                        </a:rPr>
                        <a:t>16,7</a:t>
                      </a:r>
                      <a:endParaRPr lang="uk-UA"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1266679"/>
                  </a:ext>
                </a:extLst>
              </a:tr>
              <a:tr h="547771">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З іншими дорослими</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5,3</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2,8</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2,3</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20453339"/>
                  </a:ext>
                </a:extLst>
              </a:tr>
              <a:tr h="655837">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Тільки в молодіжній компанії</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1800" b="1" dirty="0">
                          <a:solidFill>
                            <a:srgbClr val="002060"/>
                          </a:solidFill>
                          <a:effectLst/>
                          <a:latin typeface="Times New Roman" panose="02020603050405020304" pitchFamily="18" charset="0"/>
                          <a:cs typeface="Times New Roman" panose="02020603050405020304" pitchFamily="18" charset="0"/>
                        </a:rPr>
                        <a:t>45,4</a:t>
                      </a:r>
                      <a:endParaRPr lang="uk-UA"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b="1" dirty="0">
                          <a:solidFill>
                            <a:srgbClr val="002060"/>
                          </a:solidFill>
                          <a:effectLst/>
                          <a:latin typeface="Times New Roman" panose="02020603050405020304" pitchFamily="18" charset="0"/>
                          <a:cs typeface="Times New Roman" panose="02020603050405020304" pitchFamily="18" charset="0"/>
                        </a:rPr>
                        <a:t>35,3</a:t>
                      </a:r>
                      <a:endParaRPr lang="uk-UA"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b="1" dirty="0">
                          <a:solidFill>
                            <a:srgbClr val="002060"/>
                          </a:solidFill>
                          <a:effectLst/>
                          <a:latin typeface="Times New Roman" panose="02020603050405020304" pitchFamily="18" charset="0"/>
                          <a:cs typeface="Times New Roman" panose="02020603050405020304" pitchFamily="18" charset="0"/>
                        </a:rPr>
                        <a:t>16,9</a:t>
                      </a:r>
                      <a:endParaRPr lang="uk-UA"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13393646"/>
                  </a:ext>
                </a:extLst>
              </a:tr>
              <a:tr h="611321">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Сам/а</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6,4</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2,8</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2,9</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66064403"/>
                  </a:ext>
                </a:extLst>
              </a:tr>
            </a:tbl>
          </a:graphicData>
        </a:graphic>
      </p:graphicFrame>
      <p:graphicFrame>
        <p:nvGraphicFramePr>
          <p:cNvPr id="5" name="Таблиця 4"/>
          <p:cNvGraphicFramePr>
            <a:graphicFrameLocks noGrp="1"/>
          </p:cNvGraphicFramePr>
          <p:nvPr>
            <p:extLst>
              <p:ext uri="{D42A27DB-BD31-4B8C-83A1-F6EECF244321}">
                <p14:modId xmlns:p14="http://schemas.microsoft.com/office/powerpoint/2010/main" val="76665537"/>
              </p:ext>
            </p:extLst>
          </p:nvPr>
        </p:nvGraphicFramePr>
        <p:xfrm>
          <a:off x="0" y="6500949"/>
          <a:ext cx="12192000" cy="361406"/>
        </p:xfrm>
        <a:graphic>
          <a:graphicData uri="http://schemas.openxmlformats.org/drawingml/2006/table">
            <a:tbl>
              <a:tblPr/>
              <a:tblGrid>
                <a:gridCol w="12192000">
                  <a:extLst>
                    <a:ext uri="{9D8B030D-6E8A-4147-A177-3AD203B41FA5}">
                      <a16:colId xmlns:a16="http://schemas.microsoft.com/office/drawing/2014/main" xmlns="" val="2754056654"/>
                    </a:ext>
                  </a:extLst>
                </a:gridCol>
              </a:tblGrid>
              <a:tr h="361406">
                <a:tc>
                  <a:txBody>
                    <a:bodyPr/>
                    <a:lstStyle/>
                    <a:p>
                      <a:pPr algn="ctr"/>
                      <a:r>
                        <a:rPr lang="uk-UA" sz="1600" dirty="0">
                          <a:solidFill>
                            <a:schemeClr val="bg1"/>
                          </a:solidFill>
                          <a:latin typeface="Times New Roman" panose="02020603050405020304" pitchFamily="18" charset="0"/>
                          <a:cs typeface="Times New Roman" panose="02020603050405020304" pitchFamily="18" charset="0"/>
                        </a:rPr>
                        <a:t>Міжнародна науково-практична конференція 8</a:t>
                      </a:r>
                      <a:r>
                        <a:rPr lang="en-US" sz="1600" dirty="0">
                          <a:solidFill>
                            <a:schemeClr val="bg1"/>
                          </a:solidFill>
                          <a:latin typeface="Times New Roman" panose="02020603050405020304" pitchFamily="18" charset="0"/>
                          <a:cs typeface="Times New Roman" panose="02020603050405020304" pitchFamily="18" charset="0"/>
                        </a:rPr>
                        <a:t>-</a:t>
                      </a:r>
                      <a:r>
                        <a:rPr lang="uk-UA" sz="1600" dirty="0">
                          <a:solidFill>
                            <a:schemeClr val="bg1"/>
                          </a:solidFill>
                          <a:latin typeface="Times New Roman" panose="02020603050405020304" pitchFamily="18" charset="0"/>
                          <a:cs typeface="Times New Roman" panose="02020603050405020304" pitchFamily="18" charset="0"/>
                        </a:rPr>
                        <a:t>9 грудня 2021 року</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3366FF"/>
                    </a:solidFill>
                  </a:tcPr>
                </a:tc>
                <a:extLst>
                  <a:ext uri="{0D108BD9-81ED-4DB2-BD59-A6C34878D82A}">
                    <a16:rowId xmlns:a16="http://schemas.microsoft.com/office/drawing/2014/main" xmlns="" val="2333481180"/>
                  </a:ext>
                </a:extLst>
              </a:tr>
            </a:tbl>
          </a:graphicData>
        </a:graphic>
      </p:graphicFrame>
    </p:spTree>
    <p:extLst>
      <p:ext uri="{BB962C8B-B14F-4D97-AF65-F5344CB8AC3E}">
        <p14:creationId xmlns:p14="http://schemas.microsoft.com/office/powerpoint/2010/main" val="2136094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9191" y="608966"/>
            <a:ext cx="7713617" cy="810532"/>
          </a:xfrm>
        </p:spPr>
        <p:txBody>
          <a:bodyPr>
            <a:normAutofit fontScale="90000"/>
          </a:bodyPr>
          <a:lstStyle/>
          <a:p>
            <a:r>
              <a:rPr lang="uk-UA" sz="2800" b="1" dirty="0">
                <a:solidFill>
                  <a:srgbClr val="002060"/>
                </a:solidFill>
                <a:latin typeface="Times New Roman" panose="02020603050405020304" pitchFamily="18" charset="0"/>
                <a:cs typeface="Times New Roman" panose="02020603050405020304" pitchFamily="18" charset="0"/>
              </a:rPr>
              <a:t>Слабоалкогольні напої: джин-тонік, ром-кола, тощо</a:t>
            </a:r>
            <a:r>
              <a:rPr lang="uk-UA" sz="2800" b="1" dirty="0">
                <a:solidFill>
                  <a:schemeClr val="tx2">
                    <a:lumMod val="50000"/>
                  </a:schemeClr>
                </a:solidFill>
                <a:latin typeface="Times New Roman" panose="02020603050405020304" pitchFamily="18" charset="0"/>
                <a:cs typeface="Times New Roman" panose="02020603050405020304" pitchFamily="18" charset="0"/>
              </a:rPr>
              <a:t/>
            </a:r>
            <a:br>
              <a:rPr lang="uk-UA" sz="2800" b="1" dirty="0">
                <a:solidFill>
                  <a:schemeClr val="tx2">
                    <a:lumMod val="50000"/>
                  </a:schemeClr>
                </a:solidFill>
                <a:latin typeface="Times New Roman" panose="02020603050405020304" pitchFamily="18" charset="0"/>
                <a:cs typeface="Times New Roman" panose="02020603050405020304" pitchFamily="18" charset="0"/>
              </a:rPr>
            </a:br>
            <a:endParaRPr lang="uk-UA" sz="2800" b="1" dirty="0">
              <a:solidFill>
                <a:schemeClr val="tx2">
                  <a:lumMod val="50000"/>
                </a:schemeClr>
              </a:solidFill>
              <a:latin typeface="Times New Roman" panose="02020603050405020304" pitchFamily="18" charset="0"/>
              <a:cs typeface="Times New Roman" panose="02020603050405020304" pitchFamily="18" charset="0"/>
            </a:endParaRPr>
          </a:p>
        </p:txBody>
      </p:sp>
      <p:graphicFrame>
        <p:nvGraphicFramePr>
          <p:cNvPr id="4" name="Місце для вмісту 3"/>
          <p:cNvGraphicFramePr>
            <a:graphicFrameLocks noGrp="1"/>
          </p:cNvGraphicFramePr>
          <p:nvPr>
            <p:ph idx="1"/>
            <p:extLst>
              <p:ext uri="{D42A27DB-BD31-4B8C-83A1-F6EECF244321}">
                <p14:modId xmlns:p14="http://schemas.microsoft.com/office/powerpoint/2010/main" val="2186888954"/>
              </p:ext>
            </p:extLst>
          </p:nvPr>
        </p:nvGraphicFramePr>
        <p:xfrm>
          <a:off x="838199" y="1858576"/>
          <a:ext cx="10515600" cy="46336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Таблиця 4"/>
          <p:cNvGraphicFramePr>
            <a:graphicFrameLocks noGrp="1"/>
          </p:cNvGraphicFramePr>
          <p:nvPr>
            <p:extLst>
              <p:ext uri="{D42A27DB-BD31-4B8C-83A1-F6EECF244321}">
                <p14:modId xmlns:p14="http://schemas.microsoft.com/office/powerpoint/2010/main" val="1922829306"/>
              </p:ext>
            </p:extLst>
          </p:nvPr>
        </p:nvGraphicFramePr>
        <p:xfrm>
          <a:off x="0" y="6492240"/>
          <a:ext cx="12192000" cy="361406"/>
        </p:xfrm>
        <a:graphic>
          <a:graphicData uri="http://schemas.openxmlformats.org/drawingml/2006/table">
            <a:tbl>
              <a:tblPr/>
              <a:tblGrid>
                <a:gridCol w="12192000">
                  <a:extLst>
                    <a:ext uri="{9D8B030D-6E8A-4147-A177-3AD203B41FA5}">
                      <a16:colId xmlns:a16="http://schemas.microsoft.com/office/drawing/2014/main" xmlns="" val="2754056654"/>
                    </a:ext>
                  </a:extLst>
                </a:gridCol>
              </a:tblGrid>
              <a:tr h="361406">
                <a:tc>
                  <a:txBody>
                    <a:bodyPr/>
                    <a:lstStyle/>
                    <a:p>
                      <a:pPr algn="ctr"/>
                      <a:r>
                        <a:rPr lang="uk-UA" sz="1600" dirty="0">
                          <a:solidFill>
                            <a:schemeClr val="bg1"/>
                          </a:solidFill>
                          <a:latin typeface="Times New Roman" panose="02020603050405020304" pitchFamily="18" charset="0"/>
                          <a:cs typeface="Times New Roman" panose="02020603050405020304" pitchFamily="18" charset="0"/>
                        </a:rPr>
                        <a:t>Міжнародна науково-практична конференція 8</a:t>
                      </a:r>
                      <a:r>
                        <a:rPr lang="en-US" sz="1600" dirty="0">
                          <a:solidFill>
                            <a:schemeClr val="bg1"/>
                          </a:solidFill>
                          <a:latin typeface="Times New Roman" panose="02020603050405020304" pitchFamily="18" charset="0"/>
                          <a:cs typeface="Times New Roman" panose="02020603050405020304" pitchFamily="18" charset="0"/>
                        </a:rPr>
                        <a:t>-</a:t>
                      </a:r>
                      <a:r>
                        <a:rPr lang="uk-UA" sz="1600" dirty="0">
                          <a:solidFill>
                            <a:schemeClr val="bg1"/>
                          </a:solidFill>
                          <a:latin typeface="Times New Roman" panose="02020603050405020304" pitchFamily="18" charset="0"/>
                          <a:cs typeface="Times New Roman" panose="02020603050405020304" pitchFamily="18" charset="0"/>
                        </a:rPr>
                        <a:t>9 грудня 2021 року</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3366FF"/>
                    </a:solidFill>
                  </a:tcPr>
                </a:tc>
                <a:extLst>
                  <a:ext uri="{0D108BD9-81ED-4DB2-BD59-A6C34878D82A}">
                    <a16:rowId xmlns:a16="http://schemas.microsoft.com/office/drawing/2014/main" xmlns="" val="2333481180"/>
                  </a:ext>
                </a:extLst>
              </a:tr>
            </a:tbl>
          </a:graphicData>
        </a:graphic>
      </p:graphicFrame>
    </p:spTree>
    <p:extLst>
      <p:ext uri="{BB962C8B-B14F-4D97-AF65-F5344CB8AC3E}">
        <p14:creationId xmlns:p14="http://schemas.microsoft.com/office/powerpoint/2010/main" val="1208235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7385" y="787811"/>
            <a:ext cx="7217230" cy="766989"/>
          </a:xfrm>
        </p:spPr>
        <p:txBody>
          <a:bodyPr>
            <a:noAutofit/>
          </a:bodyPr>
          <a:lstStyle/>
          <a:p>
            <a:r>
              <a:rPr lang="uk-UA" sz="2800" b="1" dirty="0">
                <a:solidFill>
                  <a:srgbClr val="002060"/>
                </a:solidFill>
                <a:latin typeface="Times New Roman" panose="02020603050405020304" pitchFamily="18" charset="0"/>
                <a:cs typeface="Times New Roman" panose="02020603050405020304" pitchFamily="18" charset="0"/>
              </a:rPr>
              <a:t>З ким тоді пили слабоалкогольні напої?, %</a:t>
            </a:r>
            <a:br>
              <a:rPr lang="uk-UA" sz="2800" b="1" dirty="0">
                <a:solidFill>
                  <a:srgbClr val="002060"/>
                </a:solidFill>
                <a:latin typeface="Times New Roman" panose="02020603050405020304" pitchFamily="18" charset="0"/>
                <a:cs typeface="Times New Roman" panose="02020603050405020304" pitchFamily="18" charset="0"/>
              </a:rPr>
            </a:br>
            <a:endParaRPr lang="uk-UA" sz="28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Місце для вмісту 3"/>
          <p:cNvGraphicFramePr>
            <a:graphicFrameLocks noGrp="1"/>
          </p:cNvGraphicFramePr>
          <p:nvPr>
            <p:ph idx="1"/>
            <p:extLst>
              <p:ext uri="{D42A27DB-BD31-4B8C-83A1-F6EECF244321}">
                <p14:modId xmlns:p14="http://schemas.microsoft.com/office/powerpoint/2010/main" val="1364574238"/>
              </p:ext>
            </p:extLst>
          </p:nvPr>
        </p:nvGraphicFramePr>
        <p:xfrm>
          <a:off x="957943" y="2159724"/>
          <a:ext cx="10415450" cy="3309260"/>
        </p:xfrm>
        <a:graphic>
          <a:graphicData uri="http://schemas.openxmlformats.org/drawingml/2006/table">
            <a:tbl>
              <a:tblPr firstRow="1" firstCol="1" bandRow="1">
                <a:tableStyleId>{5C22544A-7EE6-4342-B048-85BDC9FD1C3A}</a:tableStyleId>
              </a:tblPr>
              <a:tblGrid>
                <a:gridCol w="3672542">
                  <a:extLst>
                    <a:ext uri="{9D8B030D-6E8A-4147-A177-3AD203B41FA5}">
                      <a16:colId xmlns:a16="http://schemas.microsoft.com/office/drawing/2014/main" xmlns="" val="836566207"/>
                    </a:ext>
                  </a:extLst>
                </a:gridCol>
                <a:gridCol w="2247636">
                  <a:extLst>
                    <a:ext uri="{9D8B030D-6E8A-4147-A177-3AD203B41FA5}">
                      <a16:colId xmlns:a16="http://schemas.microsoft.com/office/drawing/2014/main" xmlns="" val="1284832586"/>
                    </a:ext>
                  </a:extLst>
                </a:gridCol>
                <a:gridCol w="2247636">
                  <a:extLst>
                    <a:ext uri="{9D8B030D-6E8A-4147-A177-3AD203B41FA5}">
                      <a16:colId xmlns:a16="http://schemas.microsoft.com/office/drawing/2014/main" xmlns="" val="1982977517"/>
                    </a:ext>
                  </a:extLst>
                </a:gridCol>
                <a:gridCol w="2247636">
                  <a:extLst>
                    <a:ext uri="{9D8B030D-6E8A-4147-A177-3AD203B41FA5}">
                      <a16:colId xmlns:a16="http://schemas.microsoft.com/office/drawing/2014/main" xmlns="" val="3237827276"/>
                    </a:ext>
                  </a:extLst>
                </a:gridCol>
              </a:tblGrid>
              <a:tr h="534510">
                <a:tc>
                  <a:txBody>
                    <a:bodyPr/>
                    <a:lstStyle/>
                    <a:p>
                      <a:pPr algn="ctr">
                        <a:lnSpc>
                          <a:spcPct val="107000"/>
                        </a:lnSpc>
                        <a:spcAft>
                          <a:spcPts val="0"/>
                        </a:spcAft>
                      </a:pPr>
                      <a:r>
                        <a:rPr lang="uk-UA" sz="2000" dirty="0">
                          <a:solidFill>
                            <a:srgbClr val="002060"/>
                          </a:solidFill>
                          <a:effectLst/>
                          <a:latin typeface="Times New Roman" panose="02020603050405020304" pitchFamily="18" charset="0"/>
                          <a:cs typeface="Times New Roman" panose="02020603050405020304" pitchFamily="18" charset="0"/>
                        </a:rPr>
                        <a:t>З ким пив/ла </a:t>
                      </a:r>
                      <a:endPar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2000" dirty="0">
                          <a:solidFill>
                            <a:srgbClr val="002060"/>
                          </a:solidFill>
                          <a:effectLst/>
                          <a:latin typeface="Times New Roman" panose="02020603050405020304" pitchFamily="18" charset="0"/>
                          <a:cs typeface="Times New Roman" panose="02020603050405020304" pitchFamily="18" charset="0"/>
                        </a:rPr>
                        <a:t>Село</a:t>
                      </a:r>
                      <a:endPar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2000" dirty="0">
                          <a:solidFill>
                            <a:srgbClr val="002060"/>
                          </a:solidFill>
                          <a:effectLst/>
                          <a:latin typeface="Times New Roman" panose="02020603050405020304" pitchFamily="18" charset="0"/>
                          <a:cs typeface="Times New Roman" panose="02020603050405020304" pitchFamily="18" charset="0"/>
                        </a:rPr>
                        <a:t>Дрогобич</a:t>
                      </a:r>
                      <a:endPar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2000" dirty="0">
                          <a:solidFill>
                            <a:srgbClr val="002060"/>
                          </a:solidFill>
                          <a:effectLst/>
                          <a:latin typeface="Times New Roman" panose="02020603050405020304" pitchFamily="18" charset="0"/>
                          <a:cs typeface="Times New Roman" panose="02020603050405020304" pitchFamily="18" charset="0"/>
                        </a:rPr>
                        <a:t>Львів</a:t>
                      </a:r>
                      <a:endPar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4289586854"/>
                  </a:ext>
                </a:extLst>
              </a:tr>
              <a:tr h="534510">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Не пив/ла</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59,9</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61,5</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67,5</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79628287"/>
                  </a:ext>
                </a:extLst>
              </a:tr>
              <a:tr h="534510">
                <a:tc>
                  <a:txBody>
                    <a:bodyPr/>
                    <a:lstStyle/>
                    <a:p>
                      <a:pPr algn="ctr">
                        <a:lnSpc>
                          <a:spcPct val="107000"/>
                        </a:lnSpc>
                        <a:spcAft>
                          <a:spcPts val="0"/>
                        </a:spcAft>
                      </a:pPr>
                      <a:r>
                        <a:rPr lang="uk-UA" sz="2400" dirty="0">
                          <a:solidFill>
                            <a:srgbClr val="002060"/>
                          </a:solidFill>
                          <a:effectLst/>
                          <a:latin typeface="Times New Roman" panose="02020603050405020304" pitchFamily="18" charset="0"/>
                          <a:cs typeface="Times New Roman" panose="02020603050405020304" pitchFamily="18" charset="0"/>
                        </a:rPr>
                        <a:t>З батьками</a:t>
                      </a:r>
                      <a:endParaRPr lang="uk-UA"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2000" b="1" dirty="0">
                          <a:solidFill>
                            <a:srgbClr val="002060"/>
                          </a:solidFill>
                          <a:effectLst/>
                          <a:latin typeface="Times New Roman" panose="02020603050405020304" pitchFamily="18" charset="0"/>
                          <a:cs typeface="Times New Roman" panose="02020603050405020304" pitchFamily="18" charset="0"/>
                        </a:rPr>
                        <a:t>2,9</a:t>
                      </a:r>
                      <a:endParaRPr lang="uk-UA"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2000" b="1" dirty="0">
                          <a:solidFill>
                            <a:srgbClr val="002060"/>
                          </a:solidFill>
                          <a:effectLst/>
                          <a:latin typeface="Times New Roman" panose="02020603050405020304" pitchFamily="18" charset="0"/>
                          <a:cs typeface="Times New Roman" panose="02020603050405020304" pitchFamily="18" charset="0"/>
                        </a:rPr>
                        <a:t>8,6</a:t>
                      </a:r>
                      <a:endParaRPr lang="uk-UA"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2000" b="1" dirty="0">
                          <a:solidFill>
                            <a:srgbClr val="002060"/>
                          </a:solidFill>
                          <a:effectLst/>
                          <a:latin typeface="Times New Roman" panose="02020603050405020304" pitchFamily="18" charset="0"/>
                          <a:cs typeface="Times New Roman" panose="02020603050405020304" pitchFamily="18" charset="0"/>
                        </a:rPr>
                        <a:t>12,4</a:t>
                      </a:r>
                      <a:endParaRPr lang="uk-UA"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62764236"/>
                  </a:ext>
                </a:extLst>
              </a:tr>
              <a:tr h="583512">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З іншими дорослими</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3,3</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2,4</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2,1</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04164510"/>
                  </a:ext>
                </a:extLst>
              </a:tr>
              <a:tr h="587708">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Тільки в молодіжній компанії</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1800" b="1" dirty="0">
                          <a:solidFill>
                            <a:srgbClr val="002060"/>
                          </a:solidFill>
                          <a:effectLst/>
                          <a:latin typeface="Times New Roman" panose="02020603050405020304" pitchFamily="18" charset="0"/>
                          <a:cs typeface="Times New Roman" panose="02020603050405020304" pitchFamily="18" charset="0"/>
                        </a:rPr>
                        <a:t>30,4</a:t>
                      </a:r>
                      <a:endParaRPr lang="uk-UA"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b="1" dirty="0">
                          <a:solidFill>
                            <a:srgbClr val="002060"/>
                          </a:solidFill>
                          <a:effectLst/>
                          <a:latin typeface="Times New Roman" panose="02020603050405020304" pitchFamily="18" charset="0"/>
                          <a:cs typeface="Times New Roman" panose="02020603050405020304" pitchFamily="18" charset="0"/>
                        </a:rPr>
                        <a:t>25,5</a:t>
                      </a:r>
                      <a:endParaRPr lang="uk-UA"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b="1" dirty="0">
                          <a:solidFill>
                            <a:srgbClr val="002060"/>
                          </a:solidFill>
                          <a:effectLst/>
                          <a:latin typeface="Times New Roman" panose="02020603050405020304" pitchFamily="18" charset="0"/>
                          <a:cs typeface="Times New Roman" panose="02020603050405020304" pitchFamily="18" charset="0"/>
                        </a:rPr>
                        <a:t>16,0</a:t>
                      </a:r>
                      <a:endParaRPr lang="uk-UA"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0351254"/>
                  </a:ext>
                </a:extLst>
              </a:tr>
              <a:tr h="534510">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Сам/а</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3,5</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2,0</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1,9</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64272491"/>
                  </a:ext>
                </a:extLst>
              </a:tr>
            </a:tbl>
          </a:graphicData>
        </a:graphic>
      </p:graphicFrame>
      <p:graphicFrame>
        <p:nvGraphicFramePr>
          <p:cNvPr id="5" name="Таблиця 4"/>
          <p:cNvGraphicFramePr>
            <a:graphicFrameLocks noGrp="1"/>
          </p:cNvGraphicFramePr>
          <p:nvPr>
            <p:extLst>
              <p:ext uri="{D42A27DB-BD31-4B8C-83A1-F6EECF244321}">
                <p14:modId xmlns:p14="http://schemas.microsoft.com/office/powerpoint/2010/main" val="4110261345"/>
              </p:ext>
            </p:extLst>
          </p:nvPr>
        </p:nvGraphicFramePr>
        <p:xfrm>
          <a:off x="0" y="6492240"/>
          <a:ext cx="12192000" cy="361406"/>
        </p:xfrm>
        <a:graphic>
          <a:graphicData uri="http://schemas.openxmlformats.org/drawingml/2006/table">
            <a:tbl>
              <a:tblPr/>
              <a:tblGrid>
                <a:gridCol w="12192000">
                  <a:extLst>
                    <a:ext uri="{9D8B030D-6E8A-4147-A177-3AD203B41FA5}">
                      <a16:colId xmlns:a16="http://schemas.microsoft.com/office/drawing/2014/main" xmlns="" val="2754056654"/>
                    </a:ext>
                  </a:extLst>
                </a:gridCol>
              </a:tblGrid>
              <a:tr h="361406">
                <a:tc>
                  <a:txBody>
                    <a:bodyPr/>
                    <a:lstStyle/>
                    <a:p>
                      <a:pPr algn="ctr"/>
                      <a:r>
                        <a:rPr lang="uk-UA" sz="1600" dirty="0">
                          <a:solidFill>
                            <a:schemeClr val="bg1"/>
                          </a:solidFill>
                          <a:latin typeface="Times New Roman" panose="02020603050405020304" pitchFamily="18" charset="0"/>
                          <a:cs typeface="Times New Roman" panose="02020603050405020304" pitchFamily="18" charset="0"/>
                        </a:rPr>
                        <a:t>Міжнародна науково-практична конференція 8</a:t>
                      </a:r>
                      <a:r>
                        <a:rPr lang="en-US" sz="1600" dirty="0">
                          <a:solidFill>
                            <a:schemeClr val="bg1"/>
                          </a:solidFill>
                          <a:latin typeface="Times New Roman" panose="02020603050405020304" pitchFamily="18" charset="0"/>
                          <a:cs typeface="Times New Roman" panose="02020603050405020304" pitchFamily="18" charset="0"/>
                        </a:rPr>
                        <a:t>-</a:t>
                      </a:r>
                      <a:r>
                        <a:rPr lang="uk-UA" sz="1600" dirty="0">
                          <a:solidFill>
                            <a:schemeClr val="bg1"/>
                          </a:solidFill>
                          <a:latin typeface="Times New Roman" panose="02020603050405020304" pitchFamily="18" charset="0"/>
                          <a:cs typeface="Times New Roman" panose="02020603050405020304" pitchFamily="18" charset="0"/>
                        </a:rPr>
                        <a:t>9 грудня 2021 року</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3366FF"/>
                    </a:solidFill>
                  </a:tcPr>
                </a:tc>
                <a:extLst>
                  <a:ext uri="{0D108BD9-81ED-4DB2-BD59-A6C34878D82A}">
                    <a16:rowId xmlns:a16="http://schemas.microsoft.com/office/drawing/2014/main" xmlns="" val="2333481180"/>
                  </a:ext>
                </a:extLst>
              </a:tr>
            </a:tbl>
          </a:graphicData>
        </a:graphic>
      </p:graphicFrame>
    </p:spTree>
    <p:extLst>
      <p:ext uri="{BB962C8B-B14F-4D97-AF65-F5344CB8AC3E}">
        <p14:creationId xmlns:p14="http://schemas.microsoft.com/office/powerpoint/2010/main" val="1309584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0828" y="687344"/>
            <a:ext cx="1391194" cy="601526"/>
          </a:xfrm>
        </p:spPr>
        <p:txBody>
          <a:bodyPr>
            <a:normAutofit/>
          </a:bodyPr>
          <a:lstStyle/>
          <a:p>
            <a:r>
              <a:rPr lang="uk-UA" sz="2800" b="1" dirty="0">
                <a:solidFill>
                  <a:srgbClr val="002060"/>
                </a:solidFill>
                <a:latin typeface="Times New Roman" panose="02020603050405020304" pitchFamily="18" charset="0"/>
                <a:cs typeface="Times New Roman" panose="02020603050405020304" pitchFamily="18" charset="0"/>
              </a:rPr>
              <a:t>Вино</a:t>
            </a:r>
          </a:p>
        </p:txBody>
      </p:sp>
      <p:graphicFrame>
        <p:nvGraphicFramePr>
          <p:cNvPr id="4" name="Місце для вмісту 3"/>
          <p:cNvGraphicFramePr>
            <a:graphicFrameLocks noGrp="1"/>
          </p:cNvGraphicFramePr>
          <p:nvPr>
            <p:ph idx="1"/>
            <p:extLst>
              <p:ext uri="{D42A27DB-BD31-4B8C-83A1-F6EECF244321}">
                <p14:modId xmlns:p14="http://schemas.microsoft.com/office/powerpoint/2010/main" val="1033300092"/>
              </p:ext>
            </p:extLst>
          </p:nvPr>
        </p:nvGraphicFramePr>
        <p:xfrm>
          <a:off x="838199" y="1825624"/>
          <a:ext cx="10796451" cy="46666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Таблиця 4"/>
          <p:cNvGraphicFramePr>
            <a:graphicFrameLocks noGrp="1"/>
          </p:cNvGraphicFramePr>
          <p:nvPr>
            <p:extLst>
              <p:ext uri="{D42A27DB-BD31-4B8C-83A1-F6EECF244321}">
                <p14:modId xmlns:p14="http://schemas.microsoft.com/office/powerpoint/2010/main" val="884852391"/>
              </p:ext>
            </p:extLst>
          </p:nvPr>
        </p:nvGraphicFramePr>
        <p:xfrm>
          <a:off x="0" y="6492240"/>
          <a:ext cx="12192000" cy="361406"/>
        </p:xfrm>
        <a:graphic>
          <a:graphicData uri="http://schemas.openxmlformats.org/drawingml/2006/table">
            <a:tbl>
              <a:tblPr/>
              <a:tblGrid>
                <a:gridCol w="12192000">
                  <a:extLst>
                    <a:ext uri="{9D8B030D-6E8A-4147-A177-3AD203B41FA5}">
                      <a16:colId xmlns:a16="http://schemas.microsoft.com/office/drawing/2014/main" xmlns="" val="2754056654"/>
                    </a:ext>
                  </a:extLst>
                </a:gridCol>
              </a:tblGrid>
              <a:tr h="361406">
                <a:tc>
                  <a:txBody>
                    <a:bodyPr/>
                    <a:lstStyle/>
                    <a:p>
                      <a:pPr algn="ctr"/>
                      <a:r>
                        <a:rPr lang="uk-UA" sz="1600" dirty="0">
                          <a:solidFill>
                            <a:schemeClr val="bg1"/>
                          </a:solidFill>
                          <a:latin typeface="Times New Roman" panose="02020603050405020304" pitchFamily="18" charset="0"/>
                          <a:cs typeface="Times New Roman" panose="02020603050405020304" pitchFamily="18" charset="0"/>
                        </a:rPr>
                        <a:t>Міжнародна науково-практична конференція 8</a:t>
                      </a:r>
                      <a:r>
                        <a:rPr lang="en-US" sz="1600" dirty="0">
                          <a:solidFill>
                            <a:schemeClr val="bg1"/>
                          </a:solidFill>
                          <a:latin typeface="Times New Roman" panose="02020603050405020304" pitchFamily="18" charset="0"/>
                          <a:cs typeface="Times New Roman" panose="02020603050405020304" pitchFamily="18" charset="0"/>
                        </a:rPr>
                        <a:t>-</a:t>
                      </a:r>
                      <a:r>
                        <a:rPr lang="uk-UA" sz="1600" dirty="0">
                          <a:solidFill>
                            <a:schemeClr val="bg1"/>
                          </a:solidFill>
                          <a:latin typeface="Times New Roman" panose="02020603050405020304" pitchFamily="18" charset="0"/>
                          <a:cs typeface="Times New Roman" panose="02020603050405020304" pitchFamily="18" charset="0"/>
                        </a:rPr>
                        <a:t>9 грудня 2021 року</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3366FF"/>
                    </a:solidFill>
                  </a:tcPr>
                </a:tc>
                <a:extLst>
                  <a:ext uri="{0D108BD9-81ED-4DB2-BD59-A6C34878D82A}">
                    <a16:rowId xmlns:a16="http://schemas.microsoft.com/office/drawing/2014/main" xmlns="" val="2333481180"/>
                  </a:ext>
                </a:extLst>
              </a:tr>
            </a:tbl>
          </a:graphicData>
        </a:graphic>
      </p:graphicFrame>
    </p:spTree>
    <p:extLst>
      <p:ext uri="{BB962C8B-B14F-4D97-AF65-F5344CB8AC3E}">
        <p14:creationId xmlns:p14="http://schemas.microsoft.com/office/powerpoint/2010/main" val="3354856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я 3"/>
          <p:cNvGraphicFramePr>
            <a:graphicFrameLocks noGrp="1"/>
          </p:cNvGraphicFramePr>
          <p:nvPr>
            <p:extLst>
              <p:ext uri="{D42A27DB-BD31-4B8C-83A1-F6EECF244321}">
                <p14:modId xmlns:p14="http://schemas.microsoft.com/office/powerpoint/2010/main" val="3106992126"/>
              </p:ext>
            </p:extLst>
          </p:nvPr>
        </p:nvGraphicFramePr>
        <p:xfrm>
          <a:off x="0" y="6492240"/>
          <a:ext cx="12192000" cy="361406"/>
        </p:xfrm>
        <a:graphic>
          <a:graphicData uri="http://schemas.openxmlformats.org/drawingml/2006/table">
            <a:tbl>
              <a:tblPr/>
              <a:tblGrid>
                <a:gridCol w="12192000">
                  <a:extLst>
                    <a:ext uri="{9D8B030D-6E8A-4147-A177-3AD203B41FA5}">
                      <a16:colId xmlns:a16="http://schemas.microsoft.com/office/drawing/2014/main" xmlns="" val="2754056654"/>
                    </a:ext>
                  </a:extLst>
                </a:gridCol>
              </a:tblGrid>
              <a:tr h="361406">
                <a:tc>
                  <a:txBody>
                    <a:bodyPr/>
                    <a:lstStyle/>
                    <a:p>
                      <a:pPr algn="ctr"/>
                      <a:r>
                        <a:rPr lang="uk-UA" sz="1600" dirty="0">
                          <a:solidFill>
                            <a:schemeClr val="bg1"/>
                          </a:solidFill>
                          <a:latin typeface="Times New Roman" panose="02020603050405020304" pitchFamily="18" charset="0"/>
                          <a:cs typeface="Times New Roman" panose="02020603050405020304" pitchFamily="18" charset="0"/>
                        </a:rPr>
                        <a:t>Міжнародна науково-практична конференція 8</a:t>
                      </a:r>
                      <a:r>
                        <a:rPr lang="en-US" sz="1600" dirty="0">
                          <a:solidFill>
                            <a:schemeClr val="bg1"/>
                          </a:solidFill>
                          <a:latin typeface="Times New Roman" panose="02020603050405020304" pitchFamily="18" charset="0"/>
                          <a:cs typeface="Times New Roman" panose="02020603050405020304" pitchFamily="18" charset="0"/>
                        </a:rPr>
                        <a:t>-</a:t>
                      </a:r>
                      <a:r>
                        <a:rPr lang="uk-UA" sz="1600" dirty="0">
                          <a:solidFill>
                            <a:schemeClr val="bg1"/>
                          </a:solidFill>
                          <a:latin typeface="Times New Roman" panose="02020603050405020304" pitchFamily="18" charset="0"/>
                          <a:cs typeface="Times New Roman" panose="02020603050405020304" pitchFamily="18" charset="0"/>
                        </a:rPr>
                        <a:t>9 грудня 2021 року</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3366FF"/>
                    </a:solidFill>
                  </a:tcPr>
                </a:tc>
                <a:extLst>
                  <a:ext uri="{0D108BD9-81ED-4DB2-BD59-A6C34878D82A}">
                    <a16:rowId xmlns:a16="http://schemas.microsoft.com/office/drawing/2014/main" xmlns="" val="2333481180"/>
                  </a:ext>
                </a:extLst>
              </a:tr>
            </a:tbl>
          </a:graphicData>
        </a:graphic>
      </p:graphicFrame>
      <p:sp>
        <p:nvSpPr>
          <p:cNvPr id="6" name="Прямокутник 5"/>
          <p:cNvSpPr/>
          <p:nvPr/>
        </p:nvSpPr>
        <p:spPr>
          <a:xfrm>
            <a:off x="742606" y="1725067"/>
            <a:ext cx="4587040" cy="461665"/>
          </a:xfrm>
          <a:prstGeom prst="rect">
            <a:avLst/>
          </a:prstGeom>
        </p:spPr>
        <p:txBody>
          <a:bodyPr wrap="square">
            <a:spAutoFit/>
          </a:bodyPr>
          <a:lstStyle/>
          <a:p>
            <a:r>
              <a:rPr lang="uk-UA" sz="2400" b="1" dirty="0">
                <a:solidFill>
                  <a:srgbClr val="002060"/>
                </a:solidFill>
                <a:latin typeface="Times New Roman" panose="02020603050405020304" pitchFamily="18" charset="0"/>
                <a:cs typeface="Times New Roman" panose="02020603050405020304" pitchFamily="18" charset="0"/>
              </a:rPr>
              <a:t>Методологія дослідження:</a:t>
            </a:r>
          </a:p>
        </p:txBody>
      </p:sp>
      <p:sp>
        <p:nvSpPr>
          <p:cNvPr id="7" name="Прямокутник 6"/>
          <p:cNvSpPr/>
          <p:nvPr/>
        </p:nvSpPr>
        <p:spPr>
          <a:xfrm>
            <a:off x="709749" y="3817948"/>
            <a:ext cx="10744000" cy="2554545"/>
          </a:xfrm>
          <a:prstGeom prst="rect">
            <a:avLst/>
          </a:prstGeom>
        </p:spPr>
        <p:txBody>
          <a:bodyPr wrap="square">
            <a:spAutoFit/>
          </a:bodyPr>
          <a:lstStyle/>
          <a:p>
            <a:r>
              <a:rPr lang="uk-UA" sz="2000" b="1" dirty="0">
                <a:solidFill>
                  <a:srgbClr val="002060"/>
                </a:solidFill>
                <a:latin typeface="Times New Roman" panose="02020603050405020304" pitchFamily="18" charset="0"/>
                <a:cs typeface="Times New Roman" panose="02020603050405020304" pitchFamily="18" charset="0"/>
              </a:rPr>
              <a:t>Час опитування</a:t>
            </a:r>
            <a:r>
              <a:rPr lang="uk-UA" sz="2000" dirty="0">
                <a:solidFill>
                  <a:srgbClr val="002060"/>
                </a:solidFill>
                <a:latin typeface="Times New Roman" panose="02020603050405020304" pitchFamily="18" charset="0"/>
                <a:cs typeface="Times New Roman" panose="02020603050405020304" pitchFamily="18" charset="0"/>
              </a:rPr>
              <a:t>: листопад – грудень 2020 р.</a:t>
            </a:r>
          </a:p>
          <a:p>
            <a:r>
              <a:rPr lang="uk-UA" sz="2000" dirty="0">
                <a:solidFill>
                  <a:srgbClr val="002060"/>
                </a:solidFill>
                <a:latin typeface="Times New Roman" panose="02020603050405020304" pitchFamily="18" charset="0"/>
                <a:cs typeface="Times New Roman" panose="02020603050405020304" pitchFamily="18" charset="0"/>
              </a:rPr>
              <a:t> </a:t>
            </a:r>
          </a:p>
          <a:p>
            <a:r>
              <a:rPr lang="uk-UA" sz="2000" b="1" dirty="0">
                <a:solidFill>
                  <a:srgbClr val="002060"/>
                </a:solidFill>
                <a:latin typeface="Times New Roman" panose="02020603050405020304" pitchFamily="18" charset="0"/>
                <a:cs typeface="Times New Roman" panose="02020603050405020304" pitchFamily="18" charset="0"/>
              </a:rPr>
              <a:t>Метод</a:t>
            </a:r>
            <a:r>
              <a:rPr lang="uk-UA" sz="2000" dirty="0">
                <a:solidFill>
                  <a:srgbClr val="002060"/>
                </a:solidFill>
                <a:latin typeface="Times New Roman" panose="02020603050405020304" pitchFamily="18" charset="0"/>
                <a:cs typeface="Times New Roman" panose="02020603050405020304" pitchFamily="18" charset="0"/>
              </a:rPr>
              <a:t>: групового аудиторного анонімного анкетування. </a:t>
            </a:r>
          </a:p>
          <a:p>
            <a:endParaRPr lang="uk-UA" sz="2000" dirty="0">
              <a:solidFill>
                <a:srgbClr val="002060"/>
              </a:solidFill>
              <a:latin typeface="Times New Roman" panose="02020603050405020304" pitchFamily="18" charset="0"/>
              <a:cs typeface="Times New Roman" panose="02020603050405020304" pitchFamily="18" charset="0"/>
            </a:endParaRPr>
          </a:p>
          <a:p>
            <a:r>
              <a:rPr lang="uk-UA" sz="2000" b="1" dirty="0">
                <a:solidFill>
                  <a:srgbClr val="002060"/>
                </a:solidFill>
                <a:latin typeface="Times New Roman" panose="02020603050405020304" pitchFamily="18" charset="0"/>
                <a:cs typeface="Times New Roman" panose="02020603050405020304" pitchFamily="18" charset="0"/>
              </a:rPr>
              <a:t>Вибірка</a:t>
            </a:r>
            <a:r>
              <a:rPr lang="uk-UA" sz="2000" dirty="0">
                <a:solidFill>
                  <a:srgbClr val="002060"/>
                </a:solidFill>
                <a:latin typeface="Times New Roman" panose="02020603050405020304" pitchFamily="18" charset="0"/>
                <a:cs typeface="Times New Roman" panose="02020603050405020304" pitchFamily="18" charset="0"/>
              </a:rPr>
              <a:t>: </a:t>
            </a:r>
            <a:r>
              <a:rPr lang="uk-UA" sz="2000" dirty="0" err="1">
                <a:solidFill>
                  <a:srgbClr val="002060"/>
                </a:solidFill>
                <a:latin typeface="Times New Roman" panose="02020603050405020304" pitchFamily="18" charset="0"/>
                <a:cs typeface="Times New Roman" panose="02020603050405020304" pitchFamily="18" charset="0"/>
              </a:rPr>
              <a:t>двощаблева</a:t>
            </a:r>
            <a:r>
              <a:rPr lang="uk-UA" sz="2000" dirty="0">
                <a:solidFill>
                  <a:srgbClr val="002060"/>
                </a:solidFill>
                <a:latin typeface="Times New Roman" panose="02020603050405020304" pitchFamily="18" charset="0"/>
                <a:cs typeface="Times New Roman" panose="02020603050405020304" pitchFamily="18" charset="0"/>
              </a:rPr>
              <a:t> випадкова.</a:t>
            </a:r>
          </a:p>
          <a:p>
            <a:endParaRPr lang="uk-UA" sz="2000" dirty="0">
              <a:solidFill>
                <a:srgbClr val="002060"/>
              </a:solidFill>
              <a:latin typeface="Times New Roman" panose="02020603050405020304" pitchFamily="18" charset="0"/>
              <a:cs typeface="Times New Roman" panose="02020603050405020304" pitchFamily="18" charset="0"/>
            </a:endParaRPr>
          </a:p>
          <a:p>
            <a:r>
              <a:rPr lang="uk-UA" sz="2000" b="1" dirty="0">
                <a:solidFill>
                  <a:srgbClr val="002060"/>
                </a:solidFill>
                <a:latin typeface="Times New Roman" panose="02020603050405020304" pitchFamily="18" charset="0"/>
                <a:cs typeface="Times New Roman" panose="02020603050405020304" pitchFamily="18" charset="0"/>
              </a:rPr>
              <a:t>Обсяг вибірки</a:t>
            </a:r>
            <a:r>
              <a:rPr lang="uk-UA" sz="2000" dirty="0">
                <a:solidFill>
                  <a:srgbClr val="002060"/>
                </a:solidFill>
                <a:latin typeface="Times New Roman" panose="02020603050405020304" pitchFamily="18" charset="0"/>
                <a:cs typeface="Times New Roman" panose="02020603050405020304" pitchFamily="18" charset="0"/>
              </a:rPr>
              <a:t>: </a:t>
            </a:r>
            <a:r>
              <a:rPr lang="uk-UA" sz="2000" b="1" dirty="0">
                <a:solidFill>
                  <a:srgbClr val="002060"/>
                </a:solidFill>
                <a:latin typeface="Times New Roman" panose="02020603050405020304" pitchFamily="18" charset="0"/>
                <a:cs typeface="Times New Roman" panose="02020603050405020304" pitchFamily="18" charset="0"/>
              </a:rPr>
              <a:t>2038</a:t>
            </a:r>
            <a:r>
              <a:rPr lang="uk-UA" sz="2000" dirty="0">
                <a:solidFill>
                  <a:srgbClr val="002060"/>
                </a:solidFill>
                <a:latin typeface="Times New Roman" panose="02020603050405020304" pitchFamily="18" charset="0"/>
                <a:cs typeface="Times New Roman" panose="02020603050405020304" pitchFamily="18" charset="0"/>
              </a:rPr>
              <a:t> учнів 9-х класів загальноосвітніх шкіл Львівщини </a:t>
            </a:r>
          </a:p>
          <a:p>
            <a:r>
              <a:rPr lang="uk-UA" sz="2000" dirty="0">
                <a:solidFill>
                  <a:srgbClr val="002060"/>
                </a:solidFill>
                <a:latin typeface="Times New Roman" panose="02020603050405020304" pitchFamily="18" charset="0"/>
                <a:cs typeface="Times New Roman" panose="02020603050405020304" pitchFamily="18" charset="0"/>
              </a:rPr>
              <a:t>(у Львові опитано </a:t>
            </a:r>
            <a:r>
              <a:rPr lang="uk-UA" sz="2000" b="1" dirty="0">
                <a:solidFill>
                  <a:srgbClr val="002060"/>
                </a:solidFill>
                <a:latin typeface="Times New Roman" panose="02020603050405020304" pitchFamily="18" charset="0"/>
                <a:cs typeface="Times New Roman" panose="02020603050405020304" pitchFamily="18" charset="0"/>
              </a:rPr>
              <a:t>1085</a:t>
            </a:r>
            <a:r>
              <a:rPr lang="uk-UA" sz="2000" dirty="0">
                <a:solidFill>
                  <a:srgbClr val="002060"/>
                </a:solidFill>
                <a:latin typeface="Times New Roman" panose="02020603050405020304" pitchFamily="18" charset="0"/>
                <a:cs typeface="Times New Roman" panose="02020603050405020304" pitchFamily="18" charset="0"/>
              </a:rPr>
              <a:t> респондентів, у Дрогобичі – </a:t>
            </a:r>
            <a:r>
              <a:rPr lang="uk-UA" sz="2000" b="1" dirty="0">
                <a:solidFill>
                  <a:srgbClr val="002060"/>
                </a:solidFill>
                <a:latin typeface="Times New Roman" panose="02020603050405020304" pitchFamily="18" charset="0"/>
                <a:cs typeface="Times New Roman" panose="02020603050405020304" pitchFamily="18" charset="0"/>
              </a:rPr>
              <a:t>499</a:t>
            </a:r>
            <a:r>
              <a:rPr lang="uk-UA" sz="2000" dirty="0">
                <a:solidFill>
                  <a:srgbClr val="002060"/>
                </a:solidFill>
                <a:latin typeface="Times New Roman" panose="02020603050405020304" pitchFamily="18" charset="0"/>
                <a:cs typeface="Times New Roman" panose="02020603050405020304" pitchFamily="18" charset="0"/>
              </a:rPr>
              <a:t>, у селах Дрогобицького району – </a:t>
            </a:r>
            <a:r>
              <a:rPr lang="uk-UA" sz="2000" b="1" dirty="0">
                <a:solidFill>
                  <a:srgbClr val="002060"/>
                </a:solidFill>
                <a:latin typeface="Times New Roman" panose="02020603050405020304" pitchFamily="18" charset="0"/>
                <a:cs typeface="Times New Roman" panose="02020603050405020304" pitchFamily="18" charset="0"/>
              </a:rPr>
              <a:t>454</a:t>
            </a:r>
            <a:r>
              <a:rPr lang="uk-UA" sz="2000" dirty="0">
                <a:solidFill>
                  <a:srgbClr val="002060"/>
                </a:solidFill>
                <a:latin typeface="Times New Roman" panose="02020603050405020304" pitchFamily="18" charset="0"/>
                <a:cs typeface="Times New Roman" panose="02020603050405020304" pitchFamily="18" charset="0"/>
              </a:rPr>
              <a:t>). </a:t>
            </a:r>
          </a:p>
        </p:txBody>
      </p:sp>
      <p:sp>
        <p:nvSpPr>
          <p:cNvPr id="8" name="Прямокутник 7"/>
          <p:cNvSpPr/>
          <p:nvPr/>
        </p:nvSpPr>
        <p:spPr>
          <a:xfrm>
            <a:off x="742606" y="2186732"/>
            <a:ext cx="10772502" cy="1631216"/>
          </a:xfrm>
          <a:prstGeom prst="rect">
            <a:avLst/>
          </a:prstGeom>
        </p:spPr>
        <p:txBody>
          <a:bodyPr wrap="square">
            <a:spAutoFit/>
          </a:bodyPr>
          <a:lstStyle/>
          <a:p>
            <a:pPr algn="just"/>
            <a:r>
              <a:rPr lang="uk-UA" sz="2000" dirty="0">
                <a:solidFill>
                  <a:srgbClr val="002060"/>
                </a:solidFill>
                <a:latin typeface="Times New Roman" panose="02020603050405020304" pitchFamily="18" charset="0"/>
                <a:cs typeface="Times New Roman" panose="02020603050405020304" pitchFamily="18" charset="0"/>
              </a:rPr>
              <a:t>Українсько-польський соціологічний </a:t>
            </a:r>
            <a:r>
              <a:rPr lang="uk-UA" sz="2000" dirty="0" err="1">
                <a:solidFill>
                  <a:srgbClr val="002060"/>
                </a:solidFill>
                <a:latin typeface="Times New Roman" panose="02020603050405020304" pitchFamily="18" charset="0"/>
                <a:cs typeface="Times New Roman" panose="02020603050405020304" pitchFamily="18" charset="0"/>
              </a:rPr>
              <a:t>проєкт</a:t>
            </a:r>
            <a:r>
              <a:rPr lang="uk-UA" sz="2000" dirty="0">
                <a:solidFill>
                  <a:srgbClr val="002060"/>
                </a:solidFill>
                <a:latin typeface="Times New Roman" panose="02020603050405020304" pitchFamily="18" charset="0"/>
                <a:cs typeface="Times New Roman" panose="02020603050405020304" pitchFamily="18" charset="0"/>
              </a:rPr>
              <a:t> «Соціальне здоров’я та ризики стилю життя учнівської молоді Львівщини» (Інститут психіатрії та неврології (Варшава, Польща)), Національний університет «Львівська політехніка», Дрогобицький державний педагогічний університет імені Івана Франка, при фінансовій підтримці Державної агенції розв’язання алкогольних проблем (</a:t>
            </a:r>
            <a:r>
              <a:rPr lang="en-US" sz="2000" dirty="0">
                <a:solidFill>
                  <a:srgbClr val="002060"/>
                </a:solidFill>
                <a:latin typeface="Times New Roman" panose="02020603050405020304" pitchFamily="18" charset="0"/>
                <a:cs typeface="Times New Roman" panose="02020603050405020304" pitchFamily="18" charset="0"/>
              </a:rPr>
              <a:t>PARPA, </a:t>
            </a:r>
            <a:r>
              <a:rPr lang="uk-UA" sz="2000" dirty="0">
                <a:solidFill>
                  <a:srgbClr val="002060"/>
                </a:solidFill>
                <a:latin typeface="Times New Roman" panose="02020603050405020304" pitchFamily="18" charset="0"/>
                <a:cs typeface="Times New Roman" panose="02020603050405020304" pitchFamily="18" charset="0"/>
              </a:rPr>
              <a:t>Польща). </a:t>
            </a:r>
          </a:p>
        </p:txBody>
      </p:sp>
      <p:sp>
        <p:nvSpPr>
          <p:cNvPr id="10" name="Прямокутник 9"/>
          <p:cNvSpPr/>
          <p:nvPr/>
        </p:nvSpPr>
        <p:spPr>
          <a:xfrm>
            <a:off x="815788" y="441065"/>
            <a:ext cx="10637961" cy="1077218"/>
          </a:xfrm>
          <a:prstGeom prst="rect">
            <a:avLst/>
          </a:prstGeom>
        </p:spPr>
        <p:txBody>
          <a:bodyPr wrap="square">
            <a:spAutoFit/>
          </a:bodyPr>
          <a:lstStyle/>
          <a:p>
            <a:r>
              <a:rPr lang="uk-UA" sz="2400" b="1" dirty="0">
                <a:solidFill>
                  <a:srgbClr val="002060"/>
                </a:solidFill>
                <a:latin typeface="Times New Roman" panose="02020603050405020304" pitchFamily="18" charset="0"/>
                <a:cs typeface="Times New Roman" panose="02020603050405020304" pitchFamily="18" charset="0"/>
              </a:rPr>
              <a:t>Мета аналізу:</a:t>
            </a:r>
          </a:p>
          <a:p>
            <a:pPr algn="just"/>
            <a:r>
              <a:rPr lang="uk-UA" sz="2000" dirty="0">
                <a:solidFill>
                  <a:srgbClr val="002060"/>
                </a:solidFill>
                <a:latin typeface="Times New Roman" panose="02020603050405020304" pitchFamily="18" charset="0"/>
                <a:cs typeface="Times New Roman" panose="02020603050405020304" pitchFamily="18" charset="0"/>
              </a:rPr>
              <a:t>з</a:t>
            </a:r>
            <a:r>
              <a:rPr lang="en-US" sz="2000" dirty="0">
                <a:solidFill>
                  <a:srgbClr val="002060"/>
                </a:solidFill>
                <a:latin typeface="Times New Roman" panose="02020603050405020304" pitchFamily="18" charset="0"/>
                <a:cs typeface="Times New Roman" panose="02020603050405020304" pitchFamily="18" charset="0"/>
              </a:rPr>
              <a:t>’</a:t>
            </a:r>
            <a:r>
              <a:rPr lang="uk-UA" sz="2000" dirty="0">
                <a:solidFill>
                  <a:srgbClr val="002060"/>
                </a:solidFill>
                <a:latin typeface="Times New Roman" panose="02020603050405020304" pitchFamily="18" charset="0"/>
                <a:cs typeface="Times New Roman" panose="02020603050405020304" pitchFamily="18" charset="0"/>
              </a:rPr>
              <a:t>ясувати стан вживання </a:t>
            </a:r>
            <a:r>
              <a:rPr lang="uk-UA" sz="2000" dirty="0" err="1">
                <a:solidFill>
                  <a:srgbClr val="002060"/>
                </a:solidFill>
                <a:latin typeface="Times New Roman" panose="02020603050405020304" pitchFamily="18" charset="0"/>
                <a:cs typeface="Times New Roman" panose="02020603050405020304" pitchFamily="18" charset="0"/>
              </a:rPr>
              <a:t>психоактивних</a:t>
            </a:r>
            <a:r>
              <a:rPr lang="uk-UA" sz="2000" dirty="0">
                <a:solidFill>
                  <a:srgbClr val="002060"/>
                </a:solidFill>
                <a:latin typeface="Times New Roman" panose="02020603050405020304" pitchFamily="18" charset="0"/>
                <a:cs typeface="Times New Roman" panose="02020603050405020304" pitchFamily="18" charset="0"/>
              </a:rPr>
              <a:t> речовин </a:t>
            </a:r>
            <a:r>
              <a:rPr lang="uk-UA" sz="2000" dirty="0" smtClean="0">
                <a:solidFill>
                  <a:srgbClr val="002060"/>
                </a:solidFill>
                <a:latin typeface="Times New Roman" panose="02020603050405020304" pitchFamily="18" charset="0"/>
                <a:cs typeface="Times New Roman" panose="02020603050405020304" pitchFamily="18" charset="0"/>
              </a:rPr>
              <a:t>учнівською </a:t>
            </a:r>
            <a:r>
              <a:rPr lang="uk-UA" sz="2000" dirty="0">
                <a:solidFill>
                  <a:srgbClr val="002060"/>
                </a:solidFill>
                <a:latin typeface="Times New Roman" panose="02020603050405020304" pitchFamily="18" charset="0"/>
                <a:cs typeface="Times New Roman" panose="02020603050405020304" pitchFamily="18" charset="0"/>
              </a:rPr>
              <a:t>молоддю Львівщини та </a:t>
            </a:r>
            <a:r>
              <a:rPr lang="uk-UA" sz="2000" dirty="0" smtClean="0">
                <a:solidFill>
                  <a:srgbClr val="002060"/>
                </a:solidFill>
                <a:latin typeface="Times New Roman" panose="02020603050405020304" pitchFamily="18" charset="0"/>
                <a:cs typeface="Times New Roman" panose="02020603050405020304" pitchFamily="18" charset="0"/>
              </a:rPr>
              <a:t>визначити вплив сім</a:t>
            </a:r>
            <a:r>
              <a:rPr lang="en-US" sz="2000" dirty="0" smtClean="0">
                <a:solidFill>
                  <a:srgbClr val="002060"/>
                </a:solidFill>
                <a:latin typeface="Times New Roman" panose="02020603050405020304" pitchFamily="18" charset="0"/>
                <a:cs typeface="Times New Roman" panose="02020603050405020304" pitchFamily="18" charset="0"/>
              </a:rPr>
              <a:t>’</a:t>
            </a:r>
            <a:r>
              <a:rPr lang="uk-UA" sz="2000" dirty="0" smtClean="0">
                <a:solidFill>
                  <a:srgbClr val="002060"/>
                </a:solidFill>
                <a:latin typeface="Times New Roman" panose="02020603050405020304" pitchFamily="18" charset="0"/>
                <a:cs typeface="Times New Roman" panose="02020603050405020304" pitchFamily="18" charset="0"/>
              </a:rPr>
              <a:t>ї на ці прояви. </a:t>
            </a:r>
            <a:endParaRPr lang="uk-UA"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3123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08366" y="892624"/>
            <a:ext cx="4453346" cy="465911"/>
          </a:xfrm>
        </p:spPr>
        <p:txBody>
          <a:bodyPr>
            <a:noAutofit/>
          </a:bodyPr>
          <a:lstStyle/>
          <a:p>
            <a:r>
              <a:rPr lang="uk-UA" sz="2800" b="1" dirty="0">
                <a:solidFill>
                  <a:srgbClr val="002060"/>
                </a:solidFill>
                <a:latin typeface="Times New Roman" panose="02020603050405020304" pitchFamily="18" charset="0"/>
                <a:cs typeface="Times New Roman" panose="02020603050405020304" pitchFamily="18" charset="0"/>
              </a:rPr>
              <a:t>З ким тоді пили вино?, %</a:t>
            </a:r>
            <a:br>
              <a:rPr lang="uk-UA" sz="2800" b="1" dirty="0">
                <a:solidFill>
                  <a:srgbClr val="002060"/>
                </a:solidFill>
                <a:latin typeface="Times New Roman" panose="02020603050405020304" pitchFamily="18" charset="0"/>
                <a:cs typeface="Times New Roman" panose="02020603050405020304" pitchFamily="18" charset="0"/>
              </a:rPr>
            </a:br>
            <a:endParaRPr lang="uk-UA" sz="28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Місце для вмісту 3"/>
          <p:cNvGraphicFramePr>
            <a:graphicFrameLocks noGrp="1"/>
          </p:cNvGraphicFramePr>
          <p:nvPr>
            <p:ph idx="1"/>
            <p:extLst>
              <p:ext uri="{D42A27DB-BD31-4B8C-83A1-F6EECF244321}">
                <p14:modId xmlns:p14="http://schemas.microsoft.com/office/powerpoint/2010/main" val="1050039410"/>
              </p:ext>
            </p:extLst>
          </p:nvPr>
        </p:nvGraphicFramePr>
        <p:xfrm>
          <a:off x="1062446" y="1898465"/>
          <a:ext cx="9927773" cy="3533729"/>
        </p:xfrm>
        <a:graphic>
          <a:graphicData uri="http://schemas.openxmlformats.org/drawingml/2006/table">
            <a:tbl>
              <a:tblPr firstRow="1" firstCol="1" bandRow="1">
                <a:tableStyleId>{5C22544A-7EE6-4342-B048-85BDC9FD1C3A}</a:tableStyleId>
              </a:tblPr>
              <a:tblGrid>
                <a:gridCol w="3500582">
                  <a:extLst>
                    <a:ext uri="{9D8B030D-6E8A-4147-A177-3AD203B41FA5}">
                      <a16:colId xmlns:a16="http://schemas.microsoft.com/office/drawing/2014/main" xmlns="" val="1711044093"/>
                    </a:ext>
                  </a:extLst>
                </a:gridCol>
                <a:gridCol w="2142397">
                  <a:extLst>
                    <a:ext uri="{9D8B030D-6E8A-4147-A177-3AD203B41FA5}">
                      <a16:colId xmlns:a16="http://schemas.microsoft.com/office/drawing/2014/main" xmlns="" val="2718685360"/>
                    </a:ext>
                  </a:extLst>
                </a:gridCol>
                <a:gridCol w="2142397">
                  <a:extLst>
                    <a:ext uri="{9D8B030D-6E8A-4147-A177-3AD203B41FA5}">
                      <a16:colId xmlns:a16="http://schemas.microsoft.com/office/drawing/2014/main" xmlns="" val="692836174"/>
                    </a:ext>
                  </a:extLst>
                </a:gridCol>
                <a:gridCol w="2142397">
                  <a:extLst>
                    <a:ext uri="{9D8B030D-6E8A-4147-A177-3AD203B41FA5}">
                      <a16:colId xmlns:a16="http://schemas.microsoft.com/office/drawing/2014/main" xmlns="" val="70955239"/>
                    </a:ext>
                  </a:extLst>
                </a:gridCol>
              </a:tblGrid>
              <a:tr h="588830">
                <a:tc>
                  <a:txBody>
                    <a:bodyPr/>
                    <a:lstStyle/>
                    <a:p>
                      <a:pPr algn="ctr">
                        <a:lnSpc>
                          <a:spcPct val="107000"/>
                        </a:lnSpc>
                        <a:spcAft>
                          <a:spcPts val="0"/>
                        </a:spcAft>
                      </a:pPr>
                      <a:r>
                        <a:rPr lang="uk-UA" sz="2000" dirty="0">
                          <a:solidFill>
                            <a:srgbClr val="002060"/>
                          </a:solidFill>
                          <a:effectLst/>
                          <a:latin typeface="Times New Roman" panose="02020603050405020304" pitchFamily="18" charset="0"/>
                          <a:cs typeface="Times New Roman" panose="02020603050405020304" pitchFamily="18" charset="0"/>
                        </a:rPr>
                        <a:t>З ким пив/ла вино</a:t>
                      </a:r>
                      <a:endPar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2000" dirty="0">
                          <a:solidFill>
                            <a:srgbClr val="002060"/>
                          </a:solidFill>
                          <a:effectLst/>
                          <a:latin typeface="Times New Roman" panose="02020603050405020304" pitchFamily="18" charset="0"/>
                          <a:cs typeface="Times New Roman" panose="02020603050405020304" pitchFamily="18" charset="0"/>
                        </a:rPr>
                        <a:t>Село</a:t>
                      </a:r>
                      <a:endPar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2000" dirty="0">
                          <a:solidFill>
                            <a:srgbClr val="002060"/>
                          </a:solidFill>
                          <a:effectLst/>
                          <a:latin typeface="Times New Roman" panose="02020603050405020304" pitchFamily="18" charset="0"/>
                          <a:cs typeface="Times New Roman" panose="02020603050405020304" pitchFamily="18" charset="0"/>
                        </a:rPr>
                        <a:t>Дрогобич</a:t>
                      </a:r>
                      <a:endPar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2000" dirty="0">
                          <a:solidFill>
                            <a:srgbClr val="002060"/>
                          </a:solidFill>
                          <a:effectLst/>
                          <a:latin typeface="Times New Roman" panose="02020603050405020304" pitchFamily="18" charset="0"/>
                          <a:cs typeface="Times New Roman" panose="02020603050405020304" pitchFamily="18" charset="0"/>
                        </a:rPr>
                        <a:t>Львів</a:t>
                      </a:r>
                      <a:endPar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1827998320"/>
                  </a:ext>
                </a:extLst>
              </a:tr>
              <a:tr h="588830">
                <a:tc>
                  <a:txBody>
                    <a:bodyPr/>
                    <a:lstStyle/>
                    <a:p>
                      <a:pPr algn="ctr">
                        <a:lnSpc>
                          <a:spcPct val="107000"/>
                        </a:lnSpc>
                        <a:spcAft>
                          <a:spcPts val="0"/>
                        </a:spcAft>
                      </a:pPr>
                      <a:r>
                        <a:rPr lang="uk-UA" sz="1600" dirty="0">
                          <a:solidFill>
                            <a:srgbClr val="002060"/>
                          </a:solidFill>
                          <a:effectLst/>
                          <a:latin typeface="Times New Roman" panose="02020603050405020304" pitchFamily="18" charset="0"/>
                          <a:cs typeface="Times New Roman" panose="02020603050405020304" pitchFamily="18" charset="0"/>
                        </a:rPr>
                        <a:t>Не пив/ла</a:t>
                      </a:r>
                      <a:endParaRPr lang="uk-UA"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1600" dirty="0">
                          <a:solidFill>
                            <a:srgbClr val="002060"/>
                          </a:solidFill>
                          <a:effectLst/>
                          <a:latin typeface="Times New Roman" panose="02020603050405020304" pitchFamily="18" charset="0"/>
                          <a:cs typeface="Times New Roman" panose="02020603050405020304" pitchFamily="18" charset="0"/>
                        </a:rPr>
                        <a:t>17,2</a:t>
                      </a:r>
                      <a:endParaRPr lang="uk-UA"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600" dirty="0">
                          <a:solidFill>
                            <a:srgbClr val="002060"/>
                          </a:solidFill>
                          <a:effectLst/>
                          <a:latin typeface="Times New Roman" panose="02020603050405020304" pitchFamily="18" charset="0"/>
                          <a:cs typeface="Times New Roman" panose="02020603050405020304" pitchFamily="18" charset="0"/>
                        </a:rPr>
                        <a:t>20,6</a:t>
                      </a:r>
                      <a:endParaRPr lang="uk-UA"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600">
                          <a:solidFill>
                            <a:srgbClr val="002060"/>
                          </a:solidFill>
                          <a:effectLst/>
                          <a:latin typeface="Times New Roman" panose="02020603050405020304" pitchFamily="18" charset="0"/>
                          <a:cs typeface="Times New Roman" panose="02020603050405020304" pitchFamily="18" charset="0"/>
                        </a:rPr>
                        <a:t>42,4</a:t>
                      </a:r>
                      <a:endParaRPr lang="uk-UA"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90002367"/>
                  </a:ext>
                </a:extLst>
              </a:tr>
              <a:tr h="588830">
                <a:tc>
                  <a:txBody>
                    <a:bodyPr/>
                    <a:lstStyle/>
                    <a:p>
                      <a:pPr algn="ctr">
                        <a:lnSpc>
                          <a:spcPct val="107000"/>
                        </a:lnSpc>
                        <a:spcAft>
                          <a:spcPts val="0"/>
                        </a:spcAft>
                      </a:pPr>
                      <a:r>
                        <a:rPr lang="uk-UA" sz="2400" dirty="0">
                          <a:solidFill>
                            <a:srgbClr val="002060"/>
                          </a:solidFill>
                          <a:effectLst/>
                          <a:latin typeface="Times New Roman" panose="02020603050405020304" pitchFamily="18" charset="0"/>
                          <a:cs typeface="Times New Roman" panose="02020603050405020304" pitchFamily="18" charset="0"/>
                        </a:rPr>
                        <a:t>З батьками</a:t>
                      </a:r>
                      <a:endParaRPr lang="uk-UA"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2000" b="1" dirty="0">
                          <a:solidFill>
                            <a:srgbClr val="002060"/>
                          </a:solidFill>
                          <a:effectLst/>
                          <a:latin typeface="Times New Roman" panose="02020603050405020304" pitchFamily="18" charset="0"/>
                          <a:cs typeface="Times New Roman" panose="02020603050405020304" pitchFamily="18" charset="0"/>
                        </a:rPr>
                        <a:t>28,4</a:t>
                      </a:r>
                      <a:endParaRPr lang="uk-UA"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2000" b="1" dirty="0">
                          <a:solidFill>
                            <a:srgbClr val="002060"/>
                          </a:solidFill>
                          <a:effectLst/>
                          <a:latin typeface="Times New Roman" panose="02020603050405020304" pitchFamily="18" charset="0"/>
                          <a:cs typeface="Times New Roman" panose="02020603050405020304" pitchFamily="18" charset="0"/>
                        </a:rPr>
                        <a:t>41,3</a:t>
                      </a:r>
                      <a:endParaRPr lang="uk-UA"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2000" b="1" dirty="0">
                          <a:solidFill>
                            <a:srgbClr val="002060"/>
                          </a:solidFill>
                          <a:effectLst/>
                          <a:latin typeface="Times New Roman" panose="02020603050405020304" pitchFamily="18" charset="0"/>
                          <a:cs typeface="Times New Roman" panose="02020603050405020304" pitchFamily="18" charset="0"/>
                        </a:rPr>
                        <a:t>40,2</a:t>
                      </a:r>
                      <a:endParaRPr lang="uk-UA"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41969551"/>
                  </a:ext>
                </a:extLst>
              </a:tr>
              <a:tr h="576119">
                <a:tc>
                  <a:txBody>
                    <a:bodyPr/>
                    <a:lstStyle/>
                    <a:p>
                      <a:pPr algn="ctr">
                        <a:lnSpc>
                          <a:spcPct val="107000"/>
                        </a:lnSpc>
                        <a:spcAft>
                          <a:spcPts val="0"/>
                        </a:spcAft>
                      </a:pPr>
                      <a:r>
                        <a:rPr lang="uk-UA" sz="1600" dirty="0">
                          <a:solidFill>
                            <a:srgbClr val="002060"/>
                          </a:solidFill>
                          <a:effectLst/>
                          <a:latin typeface="Times New Roman" panose="02020603050405020304" pitchFamily="18" charset="0"/>
                          <a:cs typeface="Times New Roman" panose="02020603050405020304" pitchFamily="18" charset="0"/>
                        </a:rPr>
                        <a:t>З іншими дорослими</a:t>
                      </a:r>
                      <a:endParaRPr lang="uk-UA"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1600" dirty="0">
                          <a:solidFill>
                            <a:srgbClr val="002060"/>
                          </a:solidFill>
                          <a:effectLst/>
                          <a:latin typeface="Times New Roman" panose="02020603050405020304" pitchFamily="18" charset="0"/>
                          <a:cs typeface="Times New Roman" panose="02020603050405020304" pitchFamily="18" charset="0"/>
                        </a:rPr>
                        <a:t>10,8</a:t>
                      </a:r>
                      <a:endParaRPr lang="uk-UA"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600" dirty="0">
                          <a:solidFill>
                            <a:srgbClr val="002060"/>
                          </a:solidFill>
                          <a:effectLst/>
                          <a:latin typeface="Times New Roman" panose="02020603050405020304" pitchFamily="18" charset="0"/>
                          <a:cs typeface="Times New Roman" panose="02020603050405020304" pitchFamily="18" charset="0"/>
                        </a:rPr>
                        <a:t>4,8</a:t>
                      </a:r>
                      <a:endParaRPr lang="uk-UA"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600" dirty="0">
                          <a:solidFill>
                            <a:srgbClr val="002060"/>
                          </a:solidFill>
                          <a:effectLst/>
                          <a:latin typeface="Times New Roman" panose="02020603050405020304" pitchFamily="18" charset="0"/>
                          <a:cs typeface="Times New Roman" panose="02020603050405020304" pitchFamily="18" charset="0"/>
                        </a:rPr>
                        <a:t>4,0</a:t>
                      </a:r>
                      <a:endParaRPr lang="uk-UA"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72263674"/>
                  </a:ext>
                </a:extLst>
              </a:tr>
              <a:tr h="602290">
                <a:tc>
                  <a:txBody>
                    <a:bodyPr/>
                    <a:lstStyle/>
                    <a:p>
                      <a:pPr algn="ctr">
                        <a:lnSpc>
                          <a:spcPct val="107000"/>
                        </a:lnSpc>
                        <a:spcAft>
                          <a:spcPts val="0"/>
                        </a:spcAft>
                      </a:pPr>
                      <a:r>
                        <a:rPr lang="uk-UA" sz="1600" dirty="0">
                          <a:solidFill>
                            <a:srgbClr val="002060"/>
                          </a:solidFill>
                          <a:effectLst/>
                          <a:latin typeface="Times New Roman" panose="02020603050405020304" pitchFamily="18" charset="0"/>
                          <a:cs typeface="Times New Roman" panose="02020603050405020304" pitchFamily="18" charset="0"/>
                        </a:rPr>
                        <a:t>Тільки в молодіжній компанії</a:t>
                      </a:r>
                      <a:endParaRPr lang="uk-UA"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1600" b="1" dirty="0">
                          <a:solidFill>
                            <a:srgbClr val="002060"/>
                          </a:solidFill>
                          <a:effectLst/>
                          <a:latin typeface="Times New Roman" panose="02020603050405020304" pitchFamily="18" charset="0"/>
                          <a:cs typeface="Times New Roman" panose="02020603050405020304" pitchFamily="18" charset="0"/>
                        </a:rPr>
                        <a:t>42,5</a:t>
                      </a:r>
                      <a:endParaRPr lang="uk-UA"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600" b="1" dirty="0">
                          <a:solidFill>
                            <a:srgbClr val="002060"/>
                          </a:solidFill>
                          <a:effectLst/>
                          <a:latin typeface="Times New Roman" panose="02020603050405020304" pitchFamily="18" charset="0"/>
                          <a:cs typeface="Times New Roman" panose="02020603050405020304" pitchFamily="18" charset="0"/>
                        </a:rPr>
                        <a:t>30,7</a:t>
                      </a:r>
                      <a:endParaRPr lang="uk-UA"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600" b="1" dirty="0">
                          <a:solidFill>
                            <a:srgbClr val="002060"/>
                          </a:solidFill>
                          <a:effectLst/>
                          <a:latin typeface="Times New Roman" panose="02020603050405020304" pitchFamily="18" charset="0"/>
                          <a:cs typeface="Times New Roman" panose="02020603050405020304" pitchFamily="18" charset="0"/>
                        </a:rPr>
                        <a:t>10,7</a:t>
                      </a:r>
                      <a:endParaRPr lang="uk-UA"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71768771"/>
                  </a:ext>
                </a:extLst>
              </a:tr>
              <a:tr h="588830">
                <a:tc>
                  <a:txBody>
                    <a:bodyPr/>
                    <a:lstStyle/>
                    <a:p>
                      <a:pPr algn="ctr">
                        <a:lnSpc>
                          <a:spcPct val="107000"/>
                        </a:lnSpc>
                        <a:spcAft>
                          <a:spcPts val="0"/>
                        </a:spcAft>
                      </a:pPr>
                      <a:r>
                        <a:rPr lang="uk-UA" sz="1600" dirty="0">
                          <a:solidFill>
                            <a:srgbClr val="002060"/>
                          </a:solidFill>
                          <a:effectLst/>
                          <a:latin typeface="Times New Roman" panose="02020603050405020304" pitchFamily="18" charset="0"/>
                          <a:cs typeface="Times New Roman" panose="02020603050405020304" pitchFamily="18" charset="0"/>
                        </a:rPr>
                        <a:t>Сам/а</a:t>
                      </a:r>
                      <a:endParaRPr lang="uk-UA"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1600">
                          <a:solidFill>
                            <a:srgbClr val="002060"/>
                          </a:solidFill>
                          <a:effectLst/>
                          <a:latin typeface="Times New Roman" panose="02020603050405020304" pitchFamily="18" charset="0"/>
                          <a:cs typeface="Times New Roman" panose="02020603050405020304" pitchFamily="18" charset="0"/>
                        </a:rPr>
                        <a:t>1,1</a:t>
                      </a:r>
                      <a:endParaRPr lang="uk-UA"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600" dirty="0">
                          <a:solidFill>
                            <a:srgbClr val="002060"/>
                          </a:solidFill>
                          <a:effectLst/>
                          <a:latin typeface="Times New Roman" panose="02020603050405020304" pitchFamily="18" charset="0"/>
                          <a:cs typeface="Times New Roman" panose="02020603050405020304" pitchFamily="18" charset="0"/>
                        </a:rPr>
                        <a:t>2,6</a:t>
                      </a:r>
                      <a:endParaRPr lang="uk-UA"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600" dirty="0">
                          <a:solidFill>
                            <a:srgbClr val="002060"/>
                          </a:solidFill>
                          <a:effectLst/>
                          <a:latin typeface="Times New Roman" panose="02020603050405020304" pitchFamily="18" charset="0"/>
                          <a:cs typeface="Times New Roman" panose="02020603050405020304" pitchFamily="18" charset="0"/>
                        </a:rPr>
                        <a:t>2,8</a:t>
                      </a:r>
                      <a:endParaRPr lang="uk-UA"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38403488"/>
                  </a:ext>
                </a:extLst>
              </a:tr>
            </a:tbl>
          </a:graphicData>
        </a:graphic>
      </p:graphicFrame>
      <p:graphicFrame>
        <p:nvGraphicFramePr>
          <p:cNvPr id="5" name="Таблиця 4"/>
          <p:cNvGraphicFramePr>
            <a:graphicFrameLocks noGrp="1"/>
          </p:cNvGraphicFramePr>
          <p:nvPr>
            <p:extLst>
              <p:ext uri="{D42A27DB-BD31-4B8C-83A1-F6EECF244321}">
                <p14:modId xmlns:p14="http://schemas.microsoft.com/office/powerpoint/2010/main" val="1610754308"/>
              </p:ext>
            </p:extLst>
          </p:nvPr>
        </p:nvGraphicFramePr>
        <p:xfrm>
          <a:off x="0" y="6492240"/>
          <a:ext cx="12192000" cy="361406"/>
        </p:xfrm>
        <a:graphic>
          <a:graphicData uri="http://schemas.openxmlformats.org/drawingml/2006/table">
            <a:tbl>
              <a:tblPr/>
              <a:tblGrid>
                <a:gridCol w="12192000">
                  <a:extLst>
                    <a:ext uri="{9D8B030D-6E8A-4147-A177-3AD203B41FA5}">
                      <a16:colId xmlns:a16="http://schemas.microsoft.com/office/drawing/2014/main" xmlns="" val="2754056654"/>
                    </a:ext>
                  </a:extLst>
                </a:gridCol>
              </a:tblGrid>
              <a:tr h="361406">
                <a:tc>
                  <a:txBody>
                    <a:bodyPr/>
                    <a:lstStyle/>
                    <a:p>
                      <a:pPr algn="ctr"/>
                      <a:r>
                        <a:rPr lang="uk-UA" sz="1600" dirty="0">
                          <a:solidFill>
                            <a:schemeClr val="bg1"/>
                          </a:solidFill>
                          <a:latin typeface="Times New Roman" panose="02020603050405020304" pitchFamily="18" charset="0"/>
                          <a:cs typeface="Times New Roman" panose="02020603050405020304" pitchFamily="18" charset="0"/>
                        </a:rPr>
                        <a:t>Міжнародна науково-практична конференція 8</a:t>
                      </a:r>
                      <a:r>
                        <a:rPr lang="en-US" sz="1600" dirty="0">
                          <a:solidFill>
                            <a:schemeClr val="bg1"/>
                          </a:solidFill>
                          <a:latin typeface="Times New Roman" panose="02020603050405020304" pitchFamily="18" charset="0"/>
                          <a:cs typeface="Times New Roman" panose="02020603050405020304" pitchFamily="18" charset="0"/>
                        </a:rPr>
                        <a:t>-</a:t>
                      </a:r>
                      <a:r>
                        <a:rPr lang="uk-UA" sz="1600" dirty="0">
                          <a:solidFill>
                            <a:schemeClr val="bg1"/>
                          </a:solidFill>
                          <a:latin typeface="Times New Roman" panose="02020603050405020304" pitchFamily="18" charset="0"/>
                          <a:cs typeface="Times New Roman" panose="02020603050405020304" pitchFamily="18" charset="0"/>
                        </a:rPr>
                        <a:t>9 грудня 2021 року</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3366FF"/>
                    </a:solidFill>
                  </a:tcPr>
                </a:tc>
                <a:extLst>
                  <a:ext uri="{0D108BD9-81ED-4DB2-BD59-A6C34878D82A}">
                    <a16:rowId xmlns:a16="http://schemas.microsoft.com/office/drawing/2014/main" xmlns="" val="2333481180"/>
                  </a:ext>
                </a:extLst>
              </a:tr>
            </a:tbl>
          </a:graphicData>
        </a:graphic>
      </p:graphicFrame>
    </p:spTree>
    <p:extLst>
      <p:ext uri="{BB962C8B-B14F-4D97-AF65-F5344CB8AC3E}">
        <p14:creationId xmlns:p14="http://schemas.microsoft.com/office/powerpoint/2010/main" val="2300565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0566" y="877175"/>
            <a:ext cx="1809206" cy="527208"/>
          </a:xfrm>
        </p:spPr>
        <p:txBody>
          <a:bodyPr>
            <a:noAutofit/>
          </a:bodyPr>
          <a:lstStyle/>
          <a:p>
            <a:r>
              <a:rPr lang="uk-UA" sz="2800" b="1" dirty="0">
                <a:solidFill>
                  <a:srgbClr val="002060"/>
                </a:solidFill>
                <a:latin typeface="Times New Roman" panose="02020603050405020304" pitchFamily="18" charset="0"/>
                <a:cs typeface="Times New Roman" panose="02020603050405020304" pitchFamily="18" charset="0"/>
              </a:rPr>
              <a:t>Горілка</a:t>
            </a:r>
            <a:br>
              <a:rPr lang="uk-UA" sz="2800" b="1" dirty="0">
                <a:solidFill>
                  <a:srgbClr val="002060"/>
                </a:solidFill>
                <a:latin typeface="Times New Roman" panose="02020603050405020304" pitchFamily="18" charset="0"/>
                <a:cs typeface="Times New Roman" panose="02020603050405020304" pitchFamily="18" charset="0"/>
              </a:rPr>
            </a:br>
            <a:endParaRPr lang="uk-UA" sz="28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Місце для вмісту 3"/>
          <p:cNvGraphicFramePr>
            <a:graphicFrameLocks noGrp="1"/>
          </p:cNvGraphicFramePr>
          <p:nvPr>
            <p:ph idx="1"/>
            <p:extLst>
              <p:ext uri="{D42A27DB-BD31-4B8C-83A1-F6EECF244321}">
                <p14:modId xmlns:p14="http://schemas.microsoft.com/office/powerpoint/2010/main" val="4241885901"/>
              </p:ext>
            </p:extLst>
          </p:nvPr>
        </p:nvGraphicFramePr>
        <p:xfrm>
          <a:off x="838200" y="1825624"/>
          <a:ext cx="10515600" cy="46666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Таблиця 4"/>
          <p:cNvGraphicFramePr>
            <a:graphicFrameLocks noGrp="1"/>
          </p:cNvGraphicFramePr>
          <p:nvPr>
            <p:extLst>
              <p:ext uri="{D42A27DB-BD31-4B8C-83A1-F6EECF244321}">
                <p14:modId xmlns:p14="http://schemas.microsoft.com/office/powerpoint/2010/main" val="1510566216"/>
              </p:ext>
            </p:extLst>
          </p:nvPr>
        </p:nvGraphicFramePr>
        <p:xfrm>
          <a:off x="0" y="6492240"/>
          <a:ext cx="12192000" cy="361406"/>
        </p:xfrm>
        <a:graphic>
          <a:graphicData uri="http://schemas.openxmlformats.org/drawingml/2006/table">
            <a:tbl>
              <a:tblPr/>
              <a:tblGrid>
                <a:gridCol w="12192000">
                  <a:extLst>
                    <a:ext uri="{9D8B030D-6E8A-4147-A177-3AD203B41FA5}">
                      <a16:colId xmlns:a16="http://schemas.microsoft.com/office/drawing/2014/main" xmlns="" val="2754056654"/>
                    </a:ext>
                  </a:extLst>
                </a:gridCol>
              </a:tblGrid>
              <a:tr h="361406">
                <a:tc>
                  <a:txBody>
                    <a:bodyPr/>
                    <a:lstStyle/>
                    <a:p>
                      <a:pPr algn="ctr"/>
                      <a:r>
                        <a:rPr lang="uk-UA" sz="1600" dirty="0">
                          <a:solidFill>
                            <a:schemeClr val="bg1"/>
                          </a:solidFill>
                          <a:latin typeface="Times New Roman" panose="02020603050405020304" pitchFamily="18" charset="0"/>
                          <a:cs typeface="Times New Roman" panose="02020603050405020304" pitchFamily="18" charset="0"/>
                        </a:rPr>
                        <a:t>Міжнародна науково-практична конференція 8</a:t>
                      </a:r>
                      <a:r>
                        <a:rPr lang="en-US" sz="1600" dirty="0">
                          <a:solidFill>
                            <a:schemeClr val="bg1"/>
                          </a:solidFill>
                          <a:latin typeface="Times New Roman" panose="02020603050405020304" pitchFamily="18" charset="0"/>
                          <a:cs typeface="Times New Roman" panose="02020603050405020304" pitchFamily="18" charset="0"/>
                        </a:rPr>
                        <a:t>-</a:t>
                      </a:r>
                      <a:r>
                        <a:rPr lang="uk-UA" sz="1600" dirty="0">
                          <a:solidFill>
                            <a:schemeClr val="bg1"/>
                          </a:solidFill>
                          <a:latin typeface="Times New Roman" panose="02020603050405020304" pitchFamily="18" charset="0"/>
                          <a:cs typeface="Times New Roman" panose="02020603050405020304" pitchFamily="18" charset="0"/>
                        </a:rPr>
                        <a:t>9 грудня 2021 року</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3366FF"/>
                    </a:solidFill>
                  </a:tcPr>
                </a:tc>
                <a:extLst>
                  <a:ext uri="{0D108BD9-81ED-4DB2-BD59-A6C34878D82A}">
                    <a16:rowId xmlns:a16="http://schemas.microsoft.com/office/drawing/2014/main" xmlns="" val="2333481180"/>
                  </a:ext>
                </a:extLst>
              </a:tr>
            </a:tbl>
          </a:graphicData>
        </a:graphic>
      </p:graphicFrame>
    </p:spTree>
    <p:extLst>
      <p:ext uri="{BB962C8B-B14F-4D97-AF65-F5344CB8AC3E}">
        <p14:creationId xmlns:p14="http://schemas.microsoft.com/office/powerpoint/2010/main" val="28896178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7932" y="722176"/>
            <a:ext cx="4798423" cy="588464"/>
          </a:xfrm>
        </p:spPr>
        <p:txBody>
          <a:bodyPr>
            <a:noAutofit/>
          </a:bodyPr>
          <a:lstStyle/>
          <a:p>
            <a:r>
              <a:rPr lang="uk-UA" sz="2800" b="1" dirty="0">
                <a:solidFill>
                  <a:srgbClr val="002060"/>
                </a:solidFill>
                <a:latin typeface="Times New Roman" panose="02020603050405020304" pitchFamily="18" charset="0"/>
                <a:cs typeface="Times New Roman" panose="02020603050405020304" pitchFamily="18" charset="0"/>
              </a:rPr>
              <a:t>З ким тоді пили горілку?, %</a:t>
            </a:r>
            <a:br>
              <a:rPr lang="uk-UA" sz="2800" b="1" dirty="0">
                <a:solidFill>
                  <a:srgbClr val="002060"/>
                </a:solidFill>
                <a:latin typeface="Times New Roman" panose="02020603050405020304" pitchFamily="18" charset="0"/>
                <a:cs typeface="Times New Roman" panose="02020603050405020304" pitchFamily="18" charset="0"/>
              </a:rPr>
            </a:br>
            <a:endParaRPr lang="uk-UA" sz="28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Місце для вмісту 3"/>
          <p:cNvGraphicFramePr>
            <a:graphicFrameLocks noGrp="1"/>
          </p:cNvGraphicFramePr>
          <p:nvPr>
            <p:ph idx="1"/>
            <p:extLst>
              <p:ext uri="{D42A27DB-BD31-4B8C-83A1-F6EECF244321}">
                <p14:modId xmlns:p14="http://schemas.microsoft.com/office/powerpoint/2010/main" val="1741626268"/>
              </p:ext>
            </p:extLst>
          </p:nvPr>
        </p:nvGraphicFramePr>
        <p:xfrm>
          <a:off x="1036320" y="1759131"/>
          <a:ext cx="9705702" cy="3559959"/>
        </p:xfrm>
        <a:graphic>
          <a:graphicData uri="http://schemas.openxmlformats.org/drawingml/2006/table">
            <a:tbl>
              <a:tblPr firstRow="1" firstCol="1" bandRow="1">
                <a:tableStyleId>{5C22544A-7EE6-4342-B048-85BDC9FD1C3A}</a:tableStyleId>
              </a:tblPr>
              <a:tblGrid>
                <a:gridCol w="3422280">
                  <a:extLst>
                    <a:ext uri="{9D8B030D-6E8A-4147-A177-3AD203B41FA5}">
                      <a16:colId xmlns:a16="http://schemas.microsoft.com/office/drawing/2014/main" xmlns="" val="1091668785"/>
                    </a:ext>
                  </a:extLst>
                </a:gridCol>
                <a:gridCol w="2094474">
                  <a:extLst>
                    <a:ext uri="{9D8B030D-6E8A-4147-A177-3AD203B41FA5}">
                      <a16:colId xmlns:a16="http://schemas.microsoft.com/office/drawing/2014/main" xmlns="" val="4257775042"/>
                    </a:ext>
                  </a:extLst>
                </a:gridCol>
                <a:gridCol w="2094474">
                  <a:extLst>
                    <a:ext uri="{9D8B030D-6E8A-4147-A177-3AD203B41FA5}">
                      <a16:colId xmlns:a16="http://schemas.microsoft.com/office/drawing/2014/main" xmlns="" val="3724448566"/>
                    </a:ext>
                  </a:extLst>
                </a:gridCol>
                <a:gridCol w="2094474">
                  <a:extLst>
                    <a:ext uri="{9D8B030D-6E8A-4147-A177-3AD203B41FA5}">
                      <a16:colId xmlns:a16="http://schemas.microsoft.com/office/drawing/2014/main" xmlns="" val="1493805894"/>
                    </a:ext>
                  </a:extLst>
                </a:gridCol>
              </a:tblGrid>
              <a:tr h="636922">
                <a:tc>
                  <a:txBody>
                    <a:bodyPr/>
                    <a:lstStyle/>
                    <a:p>
                      <a:pPr algn="ctr">
                        <a:lnSpc>
                          <a:spcPct val="107000"/>
                        </a:lnSpc>
                        <a:spcAft>
                          <a:spcPts val="0"/>
                        </a:spcAft>
                      </a:pPr>
                      <a:r>
                        <a:rPr lang="uk-UA" sz="2000" dirty="0">
                          <a:solidFill>
                            <a:srgbClr val="002060"/>
                          </a:solidFill>
                          <a:effectLst/>
                          <a:latin typeface="Times New Roman" panose="02020603050405020304" pitchFamily="18" charset="0"/>
                          <a:cs typeface="Times New Roman" panose="02020603050405020304" pitchFamily="18" charset="0"/>
                        </a:rPr>
                        <a:t>З ким пив/ла горілку</a:t>
                      </a:r>
                      <a:endPar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2000" dirty="0">
                          <a:solidFill>
                            <a:srgbClr val="002060"/>
                          </a:solidFill>
                          <a:effectLst/>
                          <a:latin typeface="Times New Roman" panose="02020603050405020304" pitchFamily="18" charset="0"/>
                          <a:cs typeface="Times New Roman" panose="02020603050405020304" pitchFamily="18" charset="0"/>
                        </a:rPr>
                        <a:t>Село</a:t>
                      </a:r>
                      <a:endPar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2000" dirty="0">
                          <a:solidFill>
                            <a:srgbClr val="002060"/>
                          </a:solidFill>
                          <a:effectLst/>
                          <a:latin typeface="Times New Roman" panose="02020603050405020304" pitchFamily="18" charset="0"/>
                          <a:cs typeface="Times New Roman" panose="02020603050405020304" pitchFamily="18" charset="0"/>
                        </a:rPr>
                        <a:t>Дрогобич</a:t>
                      </a:r>
                      <a:endPar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2000" dirty="0">
                          <a:solidFill>
                            <a:srgbClr val="002060"/>
                          </a:solidFill>
                          <a:effectLst/>
                          <a:latin typeface="Times New Roman" panose="02020603050405020304" pitchFamily="18" charset="0"/>
                          <a:cs typeface="Times New Roman" panose="02020603050405020304" pitchFamily="18" charset="0"/>
                        </a:rPr>
                        <a:t>Львів</a:t>
                      </a:r>
                      <a:endPar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1120015596"/>
                  </a:ext>
                </a:extLst>
              </a:tr>
              <a:tr h="572337">
                <a:tc>
                  <a:txBody>
                    <a:bodyPr/>
                    <a:lstStyle/>
                    <a:p>
                      <a:pPr algn="ctr">
                        <a:lnSpc>
                          <a:spcPct val="107000"/>
                        </a:lnSpc>
                        <a:spcAft>
                          <a:spcPts val="0"/>
                        </a:spcAft>
                      </a:pPr>
                      <a:r>
                        <a:rPr lang="uk-UA" sz="1600" dirty="0">
                          <a:solidFill>
                            <a:srgbClr val="002060"/>
                          </a:solidFill>
                          <a:effectLst/>
                          <a:latin typeface="Times New Roman" panose="02020603050405020304" pitchFamily="18" charset="0"/>
                          <a:cs typeface="Times New Roman" panose="02020603050405020304" pitchFamily="18" charset="0"/>
                        </a:rPr>
                        <a:t>Не пив/ла</a:t>
                      </a:r>
                      <a:endParaRPr lang="uk-UA"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1600" dirty="0">
                          <a:solidFill>
                            <a:srgbClr val="002060"/>
                          </a:solidFill>
                          <a:effectLst/>
                          <a:latin typeface="Times New Roman" panose="02020603050405020304" pitchFamily="18" charset="0"/>
                          <a:cs typeface="Times New Roman" panose="02020603050405020304" pitchFamily="18" charset="0"/>
                        </a:rPr>
                        <a:t>69,4</a:t>
                      </a:r>
                      <a:endParaRPr lang="uk-UA"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600">
                          <a:solidFill>
                            <a:srgbClr val="002060"/>
                          </a:solidFill>
                          <a:effectLst/>
                          <a:latin typeface="Times New Roman" panose="02020603050405020304" pitchFamily="18" charset="0"/>
                          <a:cs typeface="Times New Roman" panose="02020603050405020304" pitchFamily="18" charset="0"/>
                        </a:rPr>
                        <a:t>70,5</a:t>
                      </a:r>
                      <a:endParaRPr lang="uk-UA"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600" dirty="0">
                          <a:solidFill>
                            <a:srgbClr val="002060"/>
                          </a:solidFill>
                          <a:effectLst/>
                          <a:latin typeface="Times New Roman" panose="02020603050405020304" pitchFamily="18" charset="0"/>
                          <a:cs typeface="Times New Roman" panose="02020603050405020304" pitchFamily="18" charset="0"/>
                        </a:rPr>
                        <a:t>87,8</a:t>
                      </a:r>
                      <a:endParaRPr lang="uk-UA"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92033775"/>
                  </a:ext>
                </a:extLst>
              </a:tr>
              <a:tr h="636922">
                <a:tc>
                  <a:txBody>
                    <a:bodyPr/>
                    <a:lstStyle/>
                    <a:p>
                      <a:pPr algn="ctr">
                        <a:lnSpc>
                          <a:spcPct val="107000"/>
                        </a:lnSpc>
                        <a:spcAft>
                          <a:spcPts val="0"/>
                        </a:spcAft>
                      </a:pPr>
                      <a:r>
                        <a:rPr lang="uk-UA" sz="2400" dirty="0">
                          <a:solidFill>
                            <a:srgbClr val="002060"/>
                          </a:solidFill>
                          <a:effectLst/>
                          <a:latin typeface="Times New Roman" panose="02020603050405020304" pitchFamily="18" charset="0"/>
                          <a:cs typeface="Times New Roman" panose="02020603050405020304" pitchFamily="18" charset="0"/>
                        </a:rPr>
                        <a:t>З батьками</a:t>
                      </a:r>
                      <a:endParaRPr lang="uk-UA"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2000" b="1" dirty="0">
                          <a:solidFill>
                            <a:srgbClr val="002060"/>
                          </a:solidFill>
                          <a:effectLst/>
                          <a:latin typeface="Times New Roman" panose="02020603050405020304" pitchFamily="18" charset="0"/>
                          <a:cs typeface="Times New Roman" panose="02020603050405020304" pitchFamily="18" charset="0"/>
                        </a:rPr>
                        <a:t>2,2</a:t>
                      </a:r>
                      <a:endParaRPr lang="uk-UA"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2000" b="1" dirty="0">
                          <a:solidFill>
                            <a:srgbClr val="002060"/>
                          </a:solidFill>
                          <a:effectLst/>
                          <a:latin typeface="Times New Roman" panose="02020603050405020304" pitchFamily="18" charset="0"/>
                          <a:cs typeface="Times New Roman" panose="02020603050405020304" pitchFamily="18" charset="0"/>
                        </a:rPr>
                        <a:t>4,4</a:t>
                      </a:r>
                      <a:endParaRPr lang="uk-UA"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2000" b="1" dirty="0">
                          <a:solidFill>
                            <a:srgbClr val="002060"/>
                          </a:solidFill>
                          <a:effectLst/>
                          <a:latin typeface="Times New Roman" panose="02020603050405020304" pitchFamily="18" charset="0"/>
                          <a:cs typeface="Times New Roman" panose="02020603050405020304" pitchFamily="18" charset="0"/>
                        </a:rPr>
                        <a:t>1,8</a:t>
                      </a:r>
                      <a:endParaRPr lang="uk-UA"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12738930"/>
                  </a:ext>
                </a:extLst>
              </a:tr>
              <a:tr h="557385">
                <a:tc>
                  <a:txBody>
                    <a:bodyPr/>
                    <a:lstStyle/>
                    <a:p>
                      <a:pPr algn="ctr">
                        <a:lnSpc>
                          <a:spcPct val="107000"/>
                        </a:lnSpc>
                        <a:spcAft>
                          <a:spcPts val="0"/>
                        </a:spcAft>
                      </a:pPr>
                      <a:r>
                        <a:rPr lang="uk-UA" sz="1600" dirty="0">
                          <a:solidFill>
                            <a:srgbClr val="002060"/>
                          </a:solidFill>
                          <a:effectLst/>
                          <a:latin typeface="Times New Roman" panose="02020603050405020304" pitchFamily="18" charset="0"/>
                          <a:cs typeface="Times New Roman" panose="02020603050405020304" pitchFamily="18" charset="0"/>
                        </a:rPr>
                        <a:t>З іншими дорослими</a:t>
                      </a:r>
                      <a:endParaRPr lang="uk-UA"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1600" dirty="0">
                          <a:solidFill>
                            <a:srgbClr val="002060"/>
                          </a:solidFill>
                          <a:effectLst/>
                          <a:latin typeface="Times New Roman" panose="02020603050405020304" pitchFamily="18" charset="0"/>
                          <a:cs typeface="Times New Roman" panose="02020603050405020304" pitchFamily="18" charset="0"/>
                        </a:rPr>
                        <a:t>2,9</a:t>
                      </a:r>
                      <a:endParaRPr lang="uk-UA"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600" dirty="0">
                          <a:solidFill>
                            <a:srgbClr val="002060"/>
                          </a:solidFill>
                          <a:effectLst/>
                          <a:latin typeface="Times New Roman" panose="02020603050405020304" pitchFamily="18" charset="0"/>
                          <a:cs typeface="Times New Roman" panose="02020603050405020304" pitchFamily="18" charset="0"/>
                        </a:rPr>
                        <a:t>1,8</a:t>
                      </a:r>
                      <a:endParaRPr lang="uk-UA"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600">
                          <a:solidFill>
                            <a:srgbClr val="002060"/>
                          </a:solidFill>
                          <a:effectLst/>
                          <a:latin typeface="Times New Roman" panose="02020603050405020304" pitchFamily="18" charset="0"/>
                          <a:cs typeface="Times New Roman" panose="02020603050405020304" pitchFamily="18" charset="0"/>
                        </a:rPr>
                        <a:t>1,6</a:t>
                      </a:r>
                      <a:endParaRPr lang="uk-UA"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91811322"/>
                  </a:ext>
                </a:extLst>
              </a:tr>
              <a:tr h="519471">
                <a:tc>
                  <a:txBody>
                    <a:bodyPr/>
                    <a:lstStyle/>
                    <a:p>
                      <a:pPr algn="ctr">
                        <a:lnSpc>
                          <a:spcPct val="107000"/>
                        </a:lnSpc>
                        <a:spcAft>
                          <a:spcPts val="0"/>
                        </a:spcAft>
                      </a:pPr>
                      <a:r>
                        <a:rPr lang="uk-UA" sz="1600" dirty="0">
                          <a:solidFill>
                            <a:srgbClr val="002060"/>
                          </a:solidFill>
                          <a:effectLst/>
                          <a:latin typeface="Times New Roman" panose="02020603050405020304" pitchFamily="18" charset="0"/>
                          <a:cs typeface="Times New Roman" panose="02020603050405020304" pitchFamily="18" charset="0"/>
                        </a:rPr>
                        <a:t>Тільки в молодіжній компанії</a:t>
                      </a:r>
                      <a:endParaRPr lang="uk-UA"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1600" b="1" dirty="0">
                          <a:solidFill>
                            <a:srgbClr val="002060"/>
                          </a:solidFill>
                          <a:effectLst/>
                          <a:latin typeface="Times New Roman" panose="02020603050405020304" pitchFamily="18" charset="0"/>
                          <a:cs typeface="Times New Roman" panose="02020603050405020304" pitchFamily="18" charset="0"/>
                        </a:rPr>
                        <a:t>24,4</a:t>
                      </a:r>
                      <a:endParaRPr lang="uk-UA"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600" b="1" dirty="0">
                          <a:solidFill>
                            <a:srgbClr val="002060"/>
                          </a:solidFill>
                          <a:effectLst/>
                          <a:latin typeface="Times New Roman" panose="02020603050405020304" pitchFamily="18" charset="0"/>
                          <a:cs typeface="Times New Roman" panose="02020603050405020304" pitchFamily="18" charset="0"/>
                        </a:rPr>
                        <a:t>22,4</a:t>
                      </a:r>
                      <a:endParaRPr lang="uk-UA"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600" b="1" dirty="0">
                          <a:solidFill>
                            <a:srgbClr val="002060"/>
                          </a:solidFill>
                          <a:effectLst/>
                          <a:latin typeface="Times New Roman" panose="02020603050405020304" pitchFamily="18" charset="0"/>
                          <a:cs typeface="Times New Roman" panose="02020603050405020304" pitchFamily="18" charset="0"/>
                        </a:rPr>
                        <a:t>8,0</a:t>
                      </a:r>
                      <a:endParaRPr lang="uk-UA"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28344216"/>
                  </a:ext>
                </a:extLst>
              </a:tr>
              <a:tr h="636922">
                <a:tc>
                  <a:txBody>
                    <a:bodyPr/>
                    <a:lstStyle/>
                    <a:p>
                      <a:pPr algn="ctr">
                        <a:lnSpc>
                          <a:spcPct val="107000"/>
                        </a:lnSpc>
                        <a:spcAft>
                          <a:spcPts val="0"/>
                        </a:spcAft>
                      </a:pPr>
                      <a:r>
                        <a:rPr lang="uk-UA" sz="1600" dirty="0">
                          <a:solidFill>
                            <a:srgbClr val="002060"/>
                          </a:solidFill>
                          <a:effectLst/>
                          <a:latin typeface="Times New Roman" panose="02020603050405020304" pitchFamily="18" charset="0"/>
                          <a:cs typeface="Times New Roman" panose="02020603050405020304" pitchFamily="18" charset="0"/>
                        </a:rPr>
                        <a:t>Сам/а</a:t>
                      </a:r>
                      <a:endParaRPr lang="uk-UA"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1600">
                          <a:solidFill>
                            <a:srgbClr val="002060"/>
                          </a:solidFill>
                          <a:effectLst/>
                          <a:latin typeface="Times New Roman" panose="02020603050405020304" pitchFamily="18" charset="0"/>
                          <a:cs typeface="Times New Roman" panose="02020603050405020304" pitchFamily="18" charset="0"/>
                        </a:rPr>
                        <a:t>1,1</a:t>
                      </a:r>
                      <a:endParaRPr lang="uk-UA"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600" dirty="0">
                          <a:solidFill>
                            <a:srgbClr val="002060"/>
                          </a:solidFill>
                          <a:effectLst/>
                          <a:latin typeface="Times New Roman" panose="02020603050405020304" pitchFamily="18" charset="0"/>
                          <a:cs typeface="Times New Roman" panose="02020603050405020304" pitchFamily="18" charset="0"/>
                        </a:rPr>
                        <a:t>0,8</a:t>
                      </a:r>
                      <a:endParaRPr lang="uk-UA"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600" dirty="0">
                          <a:solidFill>
                            <a:srgbClr val="002060"/>
                          </a:solidFill>
                          <a:effectLst/>
                          <a:latin typeface="Times New Roman" panose="02020603050405020304" pitchFamily="18" charset="0"/>
                          <a:cs typeface="Times New Roman" panose="02020603050405020304" pitchFamily="18" charset="0"/>
                        </a:rPr>
                        <a:t>0,8</a:t>
                      </a:r>
                      <a:endParaRPr lang="uk-UA"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69941532"/>
                  </a:ext>
                </a:extLst>
              </a:tr>
            </a:tbl>
          </a:graphicData>
        </a:graphic>
      </p:graphicFrame>
      <p:graphicFrame>
        <p:nvGraphicFramePr>
          <p:cNvPr id="5" name="Таблиця 4"/>
          <p:cNvGraphicFramePr>
            <a:graphicFrameLocks noGrp="1"/>
          </p:cNvGraphicFramePr>
          <p:nvPr>
            <p:extLst>
              <p:ext uri="{D42A27DB-BD31-4B8C-83A1-F6EECF244321}">
                <p14:modId xmlns:p14="http://schemas.microsoft.com/office/powerpoint/2010/main" val="3260652738"/>
              </p:ext>
            </p:extLst>
          </p:nvPr>
        </p:nvGraphicFramePr>
        <p:xfrm>
          <a:off x="0" y="6492240"/>
          <a:ext cx="12192000" cy="361406"/>
        </p:xfrm>
        <a:graphic>
          <a:graphicData uri="http://schemas.openxmlformats.org/drawingml/2006/table">
            <a:tbl>
              <a:tblPr/>
              <a:tblGrid>
                <a:gridCol w="12192000">
                  <a:extLst>
                    <a:ext uri="{9D8B030D-6E8A-4147-A177-3AD203B41FA5}">
                      <a16:colId xmlns:a16="http://schemas.microsoft.com/office/drawing/2014/main" xmlns="" val="2754056654"/>
                    </a:ext>
                  </a:extLst>
                </a:gridCol>
              </a:tblGrid>
              <a:tr h="361406">
                <a:tc>
                  <a:txBody>
                    <a:bodyPr/>
                    <a:lstStyle/>
                    <a:p>
                      <a:pPr algn="ctr"/>
                      <a:r>
                        <a:rPr lang="uk-UA" sz="1600" dirty="0">
                          <a:solidFill>
                            <a:schemeClr val="bg1"/>
                          </a:solidFill>
                          <a:latin typeface="Times New Roman" panose="02020603050405020304" pitchFamily="18" charset="0"/>
                          <a:cs typeface="Times New Roman" panose="02020603050405020304" pitchFamily="18" charset="0"/>
                        </a:rPr>
                        <a:t>Міжнародна науково-практична конференція 8</a:t>
                      </a:r>
                      <a:r>
                        <a:rPr lang="en-US" sz="1600" dirty="0">
                          <a:solidFill>
                            <a:schemeClr val="bg1"/>
                          </a:solidFill>
                          <a:latin typeface="Times New Roman" panose="02020603050405020304" pitchFamily="18" charset="0"/>
                          <a:cs typeface="Times New Roman" panose="02020603050405020304" pitchFamily="18" charset="0"/>
                        </a:rPr>
                        <a:t>-</a:t>
                      </a:r>
                      <a:r>
                        <a:rPr lang="uk-UA" sz="1600" dirty="0">
                          <a:solidFill>
                            <a:schemeClr val="bg1"/>
                          </a:solidFill>
                          <a:latin typeface="Times New Roman" panose="02020603050405020304" pitchFamily="18" charset="0"/>
                          <a:cs typeface="Times New Roman" panose="02020603050405020304" pitchFamily="18" charset="0"/>
                        </a:rPr>
                        <a:t>9 грудня 2021 року</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3366FF"/>
                    </a:solidFill>
                  </a:tcPr>
                </a:tc>
                <a:extLst>
                  <a:ext uri="{0D108BD9-81ED-4DB2-BD59-A6C34878D82A}">
                    <a16:rowId xmlns:a16="http://schemas.microsoft.com/office/drawing/2014/main" xmlns="" val="2333481180"/>
                  </a:ext>
                </a:extLst>
              </a:tr>
            </a:tbl>
          </a:graphicData>
        </a:graphic>
      </p:graphicFrame>
    </p:spTree>
    <p:extLst>
      <p:ext uri="{BB962C8B-B14F-4D97-AF65-F5344CB8AC3E}">
        <p14:creationId xmlns:p14="http://schemas.microsoft.com/office/powerpoint/2010/main" val="2740662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2846" y="543036"/>
            <a:ext cx="3666308" cy="592818"/>
          </a:xfrm>
        </p:spPr>
        <p:txBody>
          <a:bodyPr>
            <a:normAutofit/>
          </a:bodyPr>
          <a:lstStyle/>
          <a:p>
            <a:r>
              <a:rPr lang="uk-UA" sz="3200" b="1" dirty="0">
                <a:solidFill>
                  <a:srgbClr val="002060"/>
                </a:solidFill>
                <a:latin typeface="Times New Roman" panose="02020603050405020304" pitchFamily="18" charset="0"/>
                <a:cs typeface="Times New Roman" panose="02020603050405020304" pitchFamily="18" charset="0"/>
              </a:rPr>
              <a:t>Алкогольні напої</a:t>
            </a:r>
          </a:p>
        </p:txBody>
      </p:sp>
      <p:graphicFrame>
        <p:nvGraphicFramePr>
          <p:cNvPr id="7" name="Місце для вмісту 6"/>
          <p:cNvGraphicFramePr>
            <a:graphicFrameLocks noGrp="1"/>
          </p:cNvGraphicFramePr>
          <p:nvPr>
            <p:ph idx="1"/>
            <p:extLst>
              <p:ext uri="{D42A27DB-BD31-4B8C-83A1-F6EECF244321}">
                <p14:modId xmlns:p14="http://schemas.microsoft.com/office/powerpoint/2010/main" val="922016914"/>
              </p:ext>
            </p:extLst>
          </p:nvPr>
        </p:nvGraphicFramePr>
        <p:xfrm>
          <a:off x="838200" y="1607910"/>
          <a:ext cx="10515600" cy="46100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Таблиця 3"/>
          <p:cNvGraphicFramePr>
            <a:graphicFrameLocks noGrp="1"/>
          </p:cNvGraphicFramePr>
          <p:nvPr>
            <p:extLst>
              <p:ext uri="{D42A27DB-BD31-4B8C-83A1-F6EECF244321}">
                <p14:modId xmlns:p14="http://schemas.microsoft.com/office/powerpoint/2010/main" val="1624435617"/>
              </p:ext>
            </p:extLst>
          </p:nvPr>
        </p:nvGraphicFramePr>
        <p:xfrm>
          <a:off x="0" y="6492240"/>
          <a:ext cx="12192000" cy="361406"/>
        </p:xfrm>
        <a:graphic>
          <a:graphicData uri="http://schemas.openxmlformats.org/drawingml/2006/table">
            <a:tbl>
              <a:tblPr/>
              <a:tblGrid>
                <a:gridCol w="12192000">
                  <a:extLst>
                    <a:ext uri="{9D8B030D-6E8A-4147-A177-3AD203B41FA5}">
                      <a16:colId xmlns:a16="http://schemas.microsoft.com/office/drawing/2014/main" xmlns="" val="2754056654"/>
                    </a:ext>
                  </a:extLst>
                </a:gridCol>
              </a:tblGrid>
              <a:tr h="361406">
                <a:tc>
                  <a:txBody>
                    <a:bodyPr/>
                    <a:lstStyle/>
                    <a:p>
                      <a:pPr algn="ctr"/>
                      <a:r>
                        <a:rPr lang="uk-UA" sz="1600" dirty="0">
                          <a:solidFill>
                            <a:schemeClr val="bg1"/>
                          </a:solidFill>
                          <a:latin typeface="Times New Roman" panose="02020603050405020304" pitchFamily="18" charset="0"/>
                          <a:cs typeface="Times New Roman" panose="02020603050405020304" pitchFamily="18" charset="0"/>
                        </a:rPr>
                        <a:t>Міжнародна науково-практична конференція 8</a:t>
                      </a:r>
                      <a:r>
                        <a:rPr lang="en-US" sz="1600" dirty="0">
                          <a:solidFill>
                            <a:schemeClr val="bg1"/>
                          </a:solidFill>
                          <a:latin typeface="Times New Roman" panose="02020603050405020304" pitchFamily="18" charset="0"/>
                          <a:cs typeface="Times New Roman" panose="02020603050405020304" pitchFamily="18" charset="0"/>
                        </a:rPr>
                        <a:t>-</a:t>
                      </a:r>
                      <a:r>
                        <a:rPr lang="uk-UA" sz="1600" dirty="0">
                          <a:solidFill>
                            <a:schemeClr val="bg1"/>
                          </a:solidFill>
                          <a:latin typeface="Times New Roman" panose="02020603050405020304" pitchFamily="18" charset="0"/>
                          <a:cs typeface="Times New Roman" panose="02020603050405020304" pitchFamily="18" charset="0"/>
                        </a:rPr>
                        <a:t>9 грудня 2021 року</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3366FF"/>
                    </a:solidFill>
                  </a:tcPr>
                </a:tc>
                <a:extLst>
                  <a:ext uri="{0D108BD9-81ED-4DB2-BD59-A6C34878D82A}">
                    <a16:rowId xmlns:a16="http://schemas.microsoft.com/office/drawing/2014/main" xmlns="" val="2333481180"/>
                  </a:ext>
                </a:extLst>
              </a:tr>
            </a:tbl>
          </a:graphicData>
        </a:graphic>
      </p:graphicFrame>
    </p:spTree>
    <p:extLst>
      <p:ext uri="{BB962C8B-B14F-4D97-AF65-F5344CB8AC3E}">
        <p14:creationId xmlns:p14="http://schemas.microsoft.com/office/powerpoint/2010/main" val="37985680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0891" y="278039"/>
            <a:ext cx="10877005" cy="1568178"/>
          </a:xfrm>
        </p:spPr>
        <p:txBody>
          <a:bodyPr>
            <a:normAutofit/>
          </a:bodyPr>
          <a:lstStyle/>
          <a:p>
            <a:pPr algn="ct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Відповіді</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респондентів</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на </a:t>
            </a:r>
            <a:r>
              <a:rPr lang="ru-RU" sz="24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запитання</a:t>
            </a: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uk-UA" sz="2700" b="1" dirty="0">
                <a:solidFill>
                  <a:srgbClr val="002060"/>
                </a:solidFill>
                <a:latin typeface="Times New Roman" panose="02020603050405020304" pitchFamily="18" charset="0"/>
                <a:cs typeface="Times New Roman" panose="02020603050405020304" pitchFamily="18" charset="0"/>
              </a:rPr>
              <a:t>Чи Ти був/ла в молодіжній компанії, в якій пили пиво, вино чи горілку в період з вересня минулого року до сьогодні</a:t>
            </a:r>
            <a:r>
              <a:rPr lang="uk-UA" sz="2700" b="1" dirty="0" smtClean="0">
                <a:solidFill>
                  <a:srgbClr val="002060"/>
                </a:solidFill>
                <a:latin typeface="Times New Roman" panose="02020603050405020304" pitchFamily="18" charset="0"/>
                <a:cs typeface="Times New Roman" panose="02020603050405020304" pitchFamily="18" charset="0"/>
              </a:rPr>
              <a:t>?</a:t>
            </a:r>
            <a:r>
              <a:rPr lang="ru-RU" sz="27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a:t>
            </a:r>
            <a:r>
              <a:rPr lang="ru-RU" sz="2700" b="1"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ru-RU" sz="2700" b="1" i="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гендерний</a:t>
            </a:r>
            <a:r>
              <a:rPr lang="ru-RU" sz="2700" b="1"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700" b="1" i="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розріз</a:t>
            </a:r>
            <a:r>
              <a:rPr lang="ru-RU" sz="2700" b="1"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uk-UA" sz="2700" i="1" dirty="0">
              <a:latin typeface="Times New Roman" panose="02020603050405020304" pitchFamily="18" charset="0"/>
              <a:cs typeface="Times New Roman" panose="02020603050405020304" pitchFamily="18" charset="0"/>
            </a:endParaRPr>
          </a:p>
        </p:txBody>
      </p:sp>
      <p:graphicFrame>
        <p:nvGraphicFramePr>
          <p:cNvPr id="4" name="Таблиця 3"/>
          <p:cNvGraphicFramePr>
            <a:graphicFrameLocks noGrp="1"/>
          </p:cNvGraphicFramePr>
          <p:nvPr>
            <p:extLst/>
          </p:nvPr>
        </p:nvGraphicFramePr>
        <p:xfrm>
          <a:off x="0" y="6492240"/>
          <a:ext cx="12192000" cy="361406"/>
        </p:xfrm>
        <a:graphic>
          <a:graphicData uri="http://schemas.openxmlformats.org/drawingml/2006/table">
            <a:tbl>
              <a:tblPr/>
              <a:tblGrid>
                <a:gridCol w="12192000">
                  <a:extLst>
                    <a:ext uri="{9D8B030D-6E8A-4147-A177-3AD203B41FA5}">
                      <a16:colId xmlns:a16="http://schemas.microsoft.com/office/drawing/2014/main" xmlns="" val="2754056654"/>
                    </a:ext>
                  </a:extLst>
                </a:gridCol>
              </a:tblGrid>
              <a:tr h="361406">
                <a:tc>
                  <a:txBody>
                    <a:bodyPr/>
                    <a:lstStyle/>
                    <a:p>
                      <a:pPr algn="ctr"/>
                      <a:r>
                        <a:rPr lang="uk-UA" sz="1600" dirty="0">
                          <a:solidFill>
                            <a:schemeClr val="bg1"/>
                          </a:solidFill>
                          <a:latin typeface="Times New Roman" panose="02020603050405020304" pitchFamily="18" charset="0"/>
                          <a:cs typeface="Times New Roman" panose="02020603050405020304" pitchFamily="18" charset="0"/>
                        </a:rPr>
                        <a:t>Міжнародна науково-практична конференція 8</a:t>
                      </a:r>
                      <a:r>
                        <a:rPr lang="en-US" sz="1600" dirty="0">
                          <a:solidFill>
                            <a:schemeClr val="bg1"/>
                          </a:solidFill>
                          <a:latin typeface="Times New Roman" panose="02020603050405020304" pitchFamily="18" charset="0"/>
                          <a:cs typeface="Times New Roman" panose="02020603050405020304" pitchFamily="18" charset="0"/>
                        </a:rPr>
                        <a:t>-</a:t>
                      </a:r>
                      <a:r>
                        <a:rPr lang="uk-UA" sz="1600" dirty="0">
                          <a:solidFill>
                            <a:schemeClr val="bg1"/>
                          </a:solidFill>
                          <a:latin typeface="Times New Roman" panose="02020603050405020304" pitchFamily="18" charset="0"/>
                          <a:cs typeface="Times New Roman" panose="02020603050405020304" pitchFamily="18" charset="0"/>
                        </a:rPr>
                        <a:t>9 грудня 2021 року</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3366FF"/>
                    </a:solidFill>
                  </a:tcPr>
                </a:tc>
                <a:extLst>
                  <a:ext uri="{0D108BD9-81ED-4DB2-BD59-A6C34878D82A}">
                    <a16:rowId xmlns:a16="http://schemas.microsoft.com/office/drawing/2014/main" xmlns="" val="2333481180"/>
                  </a:ext>
                </a:extLst>
              </a:tr>
            </a:tbl>
          </a:graphicData>
        </a:graphic>
      </p:graphicFrame>
      <p:graphicFrame>
        <p:nvGraphicFramePr>
          <p:cNvPr id="7" name="Таблиця 6"/>
          <p:cNvGraphicFramePr>
            <a:graphicFrameLocks noGrp="1"/>
          </p:cNvGraphicFramePr>
          <p:nvPr>
            <p:extLst/>
          </p:nvPr>
        </p:nvGraphicFramePr>
        <p:xfrm>
          <a:off x="838200" y="2238103"/>
          <a:ext cx="9997438" cy="3652634"/>
        </p:xfrm>
        <a:graphic>
          <a:graphicData uri="http://schemas.openxmlformats.org/drawingml/2006/table">
            <a:tbl>
              <a:tblPr firstRow="1" firstCol="1" bandRow="1">
                <a:tableStyleId>{5C22544A-7EE6-4342-B048-85BDC9FD1C3A}</a:tableStyleId>
              </a:tblPr>
              <a:tblGrid>
                <a:gridCol w="4394040">
                  <a:extLst>
                    <a:ext uri="{9D8B030D-6E8A-4147-A177-3AD203B41FA5}">
                      <a16:colId xmlns:a16="http://schemas.microsoft.com/office/drawing/2014/main" xmlns="" val="2946271301"/>
                    </a:ext>
                  </a:extLst>
                </a:gridCol>
                <a:gridCol w="1729238">
                  <a:extLst>
                    <a:ext uri="{9D8B030D-6E8A-4147-A177-3AD203B41FA5}">
                      <a16:colId xmlns:a16="http://schemas.microsoft.com/office/drawing/2014/main" xmlns="" val="1405591483"/>
                    </a:ext>
                  </a:extLst>
                </a:gridCol>
                <a:gridCol w="1888861">
                  <a:extLst>
                    <a:ext uri="{9D8B030D-6E8A-4147-A177-3AD203B41FA5}">
                      <a16:colId xmlns:a16="http://schemas.microsoft.com/office/drawing/2014/main" xmlns="" val="1980129768"/>
                    </a:ext>
                  </a:extLst>
                </a:gridCol>
                <a:gridCol w="1985299">
                  <a:extLst>
                    <a:ext uri="{9D8B030D-6E8A-4147-A177-3AD203B41FA5}">
                      <a16:colId xmlns:a16="http://schemas.microsoft.com/office/drawing/2014/main" xmlns="" val="1919964800"/>
                    </a:ext>
                  </a:extLst>
                </a:gridCol>
              </a:tblGrid>
              <a:tr h="657006">
                <a:tc>
                  <a:txBody>
                    <a:bodyPr/>
                    <a:lstStyle/>
                    <a:p>
                      <a:pPr>
                        <a:lnSpc>
                          <a:spcPct val="107000"/>
                        </a:lnSpc>
                        <a:spcAft>
                          <a:spcPts val="0"/>
                        </a:spcAft>
                      </a:pPr>
                      <a:r>
                        <a:rPr lang="uk-UA" sz="1400" dirty="0">
                          <a:solidFill>
                            <a:srgbClr val="002060"/>
                          </a:solidFill>
                          <a:effectLst/>
                          <a:latin typeface="Times New Roman" panose="02020603050405020304" pitchFamily="18" charset="0"/>
                          <a:cs typeface="Times New Roman" panose="02020603050405020304" pitchFamily="18" charset="0"/>
                        </a:rPr>
                        <a:t> </a:t>
                      </a:r>
                      <a:endParaRPr lang="uk-UA"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2000" dirty="0" smtClean="0">
                          <a:solidFill>
                            <a:srgbClr val="002060"/>
                          </a:solidFill>
                          <a:effectLst/>
                          <a:latin typeface="Times New Roman" panose="02020603050405020304" pitchFamily="18" charset="0"/>
                          <a:cs typeface="Times New Roman" panose="02020603050405020304" pitchFamily="18" charset="0"/>
                        </a:rPr>
                        <a:t>Хлопці</a:t>
                      </a:r>
                      <a:endPar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2000" dirty="0">
                          <a:solidFill>
                            <a:srgbClr val="002060"/>
                          </a:solidFill>
                          <a:effectLst/>
                          <a:latin typeface="Times New Roman" panose="02020603050405020304" pitchFamily="18" charset="0"/>
                          <a:cs typeface="Times New Roman" panose="02020603050405020304" pitchFamily="18" charset="0"/>
                        </a:rPr>
                        <a:t>Дівчата</a:t>
                      </a:r>
                      <a:endPar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2000" dirty="0">
                          <a:solidFill>
                            <a:srgbClr val="002060"/>
                          </a:solidFill>
                          <a:effectLst/>
                          <a:latin typeface="Times New Roman" panose="02020603050405020304" pitchFamily="18" charset="0"/>
                          <a:cs typeface="Times New Roman" panose="02020603050405020304" pitchFamily="18" charset="0"/>
                        </a:rPr>
                        <a:t>Разом</a:t>
                      </a:r>
                      <a:endPar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2035483957"/>
                  </a:ext>
                </a:extLst>
              </a:tr>
              <a:tr h="540093">
                <a:tc>
                  <a:txBody>
                    <a:bodyPr/>
                    <a:lstStyle/>
                    <a:p>
                      <a:pPr algn="ctr">
                        <a:lnSpc>
                          <a:spcPct val="107000"/>
                        </a:lnSpc>
                        <a:spcAft>
                          <a:spcPts val="0"/>
                        </a:spcAft>
                      </a:pPr>
                      <a:r>
                        <a:rPr lang="uk-UA" sz="1800" dirty="0" smtClean="0">
                          <a:solidFill>
                            <a:srgbClr val="002060"/>
                          </a:solidFill>
                          <a:effectLst/>
                          <a:latin typeface="Times New Roman" panose="02020603050405020304" pitchFamily="18" charset="0"/>
                          <a:cs typeface="Times New Roman" panose="02020603050405020304" pitchFamily="18" charset="0"/>
                        </a:rPr>
                        <a:t>Ні</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38100" marR="38100" algn="ctr">
                        <a:lnSpc>
                          <a:spcPts val="1600"/>
                        </a:lnSpc>
                        <a:spcAft>
                          <a:spcPts val="0"/>
                        </a:spcAft>
                      </a:pPr>
                      <a:endParaRPr lang="uk-UA" sz="18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8100" marR="38100" algn="ctr">
                        <a:lnSpc>
                          <a:spcPts val="1600"/>
                        </a:lnSpc>
                        <a:spcAft>
                          <a:spcPts val="0"/>
                        </a:spcAft>
                      </a:pPr>
                      <a:r>
                        <a:rPr lang="uk-UA" sz="18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58,3</a:t>
                      </a:r>
                      <a:endParaRPr lang="uk-UA" sz="18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endParaRPr lang="uk-UA" sz="18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8100" marR="38100" algn="ctr">
                        <a:lnSpc>
                          <a:spcPts val="1600"/>
                        </a:lnSpc>
                        <a:spcAft>
                          <a:spcPts val="0"/>
                        </a:spcAft>
                      </a:pPr>
                      <a:r>
                        <a:rPr lang="uk-UA" sz="18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52,6</a:t>
                      </a:r>
                      <a:endParaRPr lang="uk-UA" sz="18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endParaRPr lang="uk-UA" sz="18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8100" marR="38100" algn="ctr">
                        <a:lnSpc>
                          <a:spcPts val="1600"/>
                        </a:lnSpc>
                        <a:spcAft>
                          <a:spcPts val="0"/>
                        </a:spcAft>
                      </a:pPr>
                      <a:r>
                        <a:rPr lang="uk-UA" sz="18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55,3</a:t>
                      </a:r>
                      <a:endParaRPr lang="uk-UA" sz="18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937997927"/>
                  </a:ext>
                </a:extLst>
              </a:tr>
              <a:tr h="618321">
                <a:tc>
                  <a:txBody>
                    <a:bodyPr/>
                    <a:lstStyle/>
                    <a:p>
                      <a:pPr algn="ctr">
                        <a:lnSpc>
                          <a:spcPct val="107000"/>
                        </a:lnSpc>
                        <a:spcAft>
                          <a:spcPts val="0"/>
                        </a:spcAft>
                      </a:pPr>
                      <a:r>
                        <a:rPr lang="uk-UA" sz="2000" dirty="0" smtClean="0">
                          <a:solidFill>
                            <a:srgbClr val="002060"/>
                          </a:solidFill>
                          <a:effectLst/>
                          <a:latin typeface="Times New Roman" panose="02020603050405020304" pitchFamily="18" charset="0"/>
                          <a:cs typeface="Times New Roman" panose="02020603050405020304" pitchFamily="18" charset="0"/>
                        </a:rPr>
                        <a:t>Так – один або два рази</a:t>
                      </a:r>
                      <a:endPar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38100" marR="38100" algn="ctr">
                        <a:lnSpc>
                          <a:spcPts val="1600"/>
                        </a:lnSpc>
                        <a:spcAft>
                          <a:spcPts val="0"/>
                        </a:spcAft>
                      </a:pPr>
                      <a:endParaRPr lang="uk-UA" sz="18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8100" marR="38100" algn="ctr">
                        <a:lnSpc>
                          <a:spcPts val="1600"/>
                        </a:lnSpc>
                        <a:spcAft>
                          <a:spcPts val="0"/>
                        </a:spcAft>
                      </a:pPr>
                      <a:r>
                        <a:rPr lang="uk-UA" sz="18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18,8</a:t>
                      </a:r>
                      <a:endParaRPr lang="uk-UA" sz="18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endParaRPr lang="uk-UA" sz="18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8100" marR="38100" algn="ctr">
                        <a:lnSpc>
                          <a:spcPts val="1600"/>
                        </a:lnSpc>
                        <a:spcAft>
                          <a:spcPts val="0"/>
                        </a:spcAft>
                      </a:pPr>
                      <a:r>
                        <a:rPr lang="uk-UA" sz="18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22,5</a:t>
                      </a:r>
                      <a:endParaRPr lang="uk-UA"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endParaRPr lang="uk-UA" sz="18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8100" marR="38100" algn="ctr">
                        <a:lnSpc>
                          <a:spcPts val="1600"/>
                        </a:lnSpc>
                        <a:spcAft>
                          <a:spcPts val="0"/>
                        </a:spcAft>
                      </a:pPr>
                      <a:r>
                        <a:rPr lang="uk-UA" sz="18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20,7</a:t>
                      </a:r>
                      <a:endParaRPr lang="uk-UA" sz="18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510887504"/>
                  </a:ext>
                </a:extLst>
              </a:tr>
              <a:tr h="618321">
                <a:tc>
                  <a:txBody>
                    <a:bodyPr/>
                    <a:lstStyle/>
                    <a:p>
                      <a:pPr algn="ctr">
                        <a:lnSpc>
                          <a:spcPct val="107000"/>
                        </a:lnSpc>
                        <a:spcAft>
                          <a:spcPts val="0"/>
                        </a:spcAft>
                      </a:pPr>
                      <a:r>
                        <a:rPr lang="uk-UA" sz="1800" dirty="0" smtClean="0">
                          <a:solidFill>
                            <a:srgbClr val="002060"/>
                          </a:solidFill>
                          <a:effectLst/>
                          <a:latin typeface="Times New Roman" panose="02020603050405020304" pitchFamily="18" charset="0"/>
                          <a:cs typeface="Times New Roman" panose="02020603050405020304" pitchFamily="18" charset="0"/>
                        </a:rPr>
                        <a:t>Так – декілька разів</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38100" marR="38100" algn="ctr">
                        <a:lnSpc>
                          <a:spcPts val="1600"/>
                        </a:lnSpc>
                        <a:spcAft>
                          <a:spcPts val="0"/>
                        </a:spcAft>
                      </a:pPr>
                      <a:endParaRPr lang="uk-UA" sz="18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8100" marR="38100" algn="ctr">
                        <a:lnSpc>
                          <a:spcPts val="1600"/>
                        </a:lnSpc>
                        <a:spcAft>
                          <a:spcPts val="0"/>
                        </a:spcAft>
                      </a:pPr>
                      <a:r>
                        <a:rPr lang="uk-UA" sz="18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9,8</a:t>
                      </a:r>
                      <a:endParaRPr lang="uk-UA" sz="18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endParaRPr lang="uk-UA" sz="18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8100" marR="38100" algn="ctr">
                        <a:lnSpc>
                          <a:spcPts val="1600"/>
                        </a:lnSpc>
                        <a:spcAft>
                          <a:spcPts val="0"/>
                        </a:spcAft>
                      </a:pPr>
                      <a:r>
                        <a:rPr lang="uk-UA" sz="18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14,7</a:t>
                      </a:r>
                      <a:endParaRPr lang="uk-UA"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endParaRPr lang="uk-UA" sz="18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8100" marR="38100" algn="ctr">
                        <a:lnSpc>
                          <a:spcPts val="1600"/>
                        </a:lnSpc>
                        <a:spcAft>
                          <a:spcPts val="0"/>
                        </a:spcAft>
                      </a:pPr>
                      <a:r>
                        <a:rPr lang="uk-UA" sz="18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12,4</a:t>
                      </a:r>
                      <a:endParaRPr lang="uk-UA" sz="18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084224985"/>
                  </a:ext>
                </a:extLst>
              </a:tr>
              <a:tr h="600572">
                <a:tc>
                  <a:txBody>
                    <a:bodyPr/>
                    <a:lstStyle/>
                    <a:p>
                      <a:pPr algn="ctr">
                        <a:lnSpc>
                          <a:spcPct val="107000"/>
                        </a:lnSpc>
                        <a:spcAft>
                          <a:spcPts val="0"/>
                        </a:spcAft>
                      </a:pPr>
                      <a:r>
                        <a:rPr lang="uk-UA" sz="1800" dirty="0" smtClean="0">
                          <a:solidFill>
                            <a:srgbClr val="002060"/>
                          </a:solidFill>
                          <a:effectLst/>
                          <a:latin typeface="Times New Roman" panose="02020603050405020304" pitchFamily="18" charset="0"/>
                          <a:cs typeface="Times New Roman" panose="02020603050405020304" pitchFamily="18" charset="0"/>
                        </a:rPr>
                        <a:t>Так – більше десяти</a:t>
                      </a:r>
                      <a:r>
                        <a:rPr lang="uk-UA" sz="1800" baseline="0" dirty="0" smtClean="0">
                          <a:solidFill>
                            <a:srgbClr val="002060"/>
                          </a:solidFill>
                          <a:effectLst/>
                          <a:latin typeface="Times New Roman" panose="02020603050405020304" pitchFamily="18" charset="0"/>
                          <a:cs typeface="Times New Roman" panose="02020603050405020304" pitchFamily="18" charset="0"/>
                        </a:rPr>
                        <a:t> разів</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38100" marR="38100" algn="ctr">
                        <a:lnSpc>
                          <a:spcPts val="1600"/>
                        </a:lnSpc>
                        <a:spcAft>
                          <a:spcPts val="0"/>
                        </a:spcAft>
                      </a:pPr>
                      <a:endParaRPr lang="uk-UA" sz="18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8100" marR="38100" algn="ctr">
                        <a:lnSpc>
                          <a:spcPts val="1600"/>
                        </a:lnSpc>
                        <a:spcAft>
                          <a:spcPts val="0"/>
                        </a:spcAft>
                      </a:pPr>
                      <a:r>
                        <a:rPr lang="uk-UA" sz="18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4,1</a:t>
                      </a:r>
                      <a:endParaRPr lang="uk-UA" sz="18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endParaRPr lang="uk-UA" sz="18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8100" marR="38100" algn="ctr">
                        <a:lnSpc>
                          <a:spcPts val="1600"/>
                        </a:lnSpc>
                        <a:spcAft>
                          <a:spcPts val="0"/>
                        </a:spcAft>
                      </a:pPr>
                      <a:r>
                        <a:rPr lang="uk-UA" sz="18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4,0</a:t>
                      </a:r>
                      <a:endParaRPr lang="uk-UA" sz="18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endParaRPr lang="uk-UA" sz="18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8100" marR="38100" algn="ctr">
                        <a:lnSpc>
                          <a:spcPts val="1600"/>
                        </a:lnSpc>
                        <a:spcAft>
                          <a:spcPts val="0"/>
                        </a:spcAft>
                      </a:pPr>
                      <a:r>
                        <a:rPr lang="uk-UA" sz="18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4,1</a:t>
                      </a:r>
                      <a:endParaRPr lang="uk-UA" sz="18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637863703"/>
                  </a:ext>
                </a:extLst>
              </a:tr>
              <a:tr h="618321">
                <a:tc>
                  <a:txBody>
                    <a:bodyPr/>
                    <a:lstStyle/>
                    <a:p>
                      <a:pPr algn="ctr">
                        <a:lnSpc>
                          <a:spcPct val="107000"/>
                        </a:lnSpc>
                        <a:spcAft>
                          <a:spcPts val="0"/>
                        </a:spcAft>
                      </a:pPr>
                      <a:r>
                        <a:rPr lang="uk-UA" sz="1800" dirty="0" smtClean="0">
                          <a:solidFill>
                            <a:srgbClr val="002060"/>
                          </a:solidFill>
                          <a:effectLst/>
                          <a:latin typeface="Times New Roman" panose="02020603050405020304" pitchFamily="18" charset="0"/>
                          <a:cs typeface="Times New Roman" panose="02020603050405020304" pitchFamily="18" charset="0"/>
                        </a:rPr>
                        <a:t>Так – безліч разів</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38100" marR="38100" algn="ctr">
                        <a:lnSpc>
                          <a:spcPts val="1600"/>
                        </a:lnSpc>
                        <a:spcAft>
                          <a:spcPts val="0"/>
                        </a:spcAft>
                      </a:pPr>
                      <a:endParaRPr lang="uk-UA" sz="18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8100" marR="38100" algn="ctr">
                        <a:lnSpc>
                          <a:spcPts val="1600"/>
                        </a:lnSpc>
                        <a:spcAft>
                          <a:spcPts val="0"/>
                        </a:spcAft>
                      </a:pPr>
                      <a:r>
                        <a:rPr lang="uk-UA" sz="18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9,0</a:t>
                      </a:r>
                      <a:endParaRPr lang="uk-UA"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endParaRPr lang="uk-UA" sz="18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8100" marR="38100" algn="ctr">
                        <a:lnSpc>
                          <a:spcPts val="1600"/>
                        </a:lnSpc>
                        <a:spcAft>
                          <a:spcPts val="0"/>
                        </a:spcAft>
                      </a:pPr>
                      <a:r>
                        <a:rPr lang="uk-UA" sz="18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6,2</a:t>
                      </a:r>
                      <a:endParaRPr lang="uk-UA" sz="18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endParaRPr lang="uk-UA" sz="18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8100" marR="38100" algn="ctr">
                        <a:lnSpc>
                          <a:spcPts val="1600"/>
                        </a:lnSpc>
                        <a:spcAft>
                          <a:spcPts val="0"/>
                        </a:spcAft>
                      </a:pPr>
                      <a:r>
                        <a:rPr lang="uk-UA" sz="18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7,5</a:t>
                      </a:r>
                      <a:endParaRPr lang="uk-UA" sz="18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812123520"/>
                  </a:ext>
                </a:extLst>
              </a:tr>
            </a:tbl>
          </a:graphicData>
        </a:graphic>
      </p:graphicFrame>
    </p:spTree>
    <p:extLst>
      <p:ext uri="{BB962C8B-B14F-4D97-AF65-F5344CB8AC3E}">
        <p14:creationId xmlns:p14="http://schemas.microsoft.com/office/powerpoint/2010/main" val="33742890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6913" y="549092"/>
            <a:ext cx="9370423" cy="975995"/>
          </a:xfrm>
        </p:spPr>
        <p:txBody>
          <a:bodyPr>
            <a:normAutofit fontScale="90000"/>
          </a:bodyPr>
          <a:lstStyle/>
          <a:p>
            <a:pPr algn="ctr"/>
            <a:r>
              <a:rPr lang="ru-RU" sz="27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Відповіді</a:t>
            </a:r>
            <a:r>
              <a:rPr lang="ru-RU" sz="27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7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респондентів</a:t>
            </a:r>
            <a:r>
              <a:rPr lang="ru-RU" sz="27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на </a:t>
            </a:r>
            <a:r>
              <a:rPr lang="ru-RU" sz="27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запитання</a:t>
            </a:r>
            <a:r>
              <a:rPr lang="ru-RU" sz="27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31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uk-UA" sz="3100" b="1" dirty="0">
                <a:solidFill>
                  <a:srgbClr val="002060"/>
                </a:solidFill>
                <a:latin typeface="Times New Roman" panose="02020603050405020304" pitchFamily="18" charset="0"/>
                <a:cs typeface="Times New Roman" panose="02020603050405020304" pitchFamily="18" charset="0"/>
              </a:rPr>
              <a:t>З ким останнього разу Ти пив/пила пиво?», % </a:t>
            </a:r>
            <a:r>
              <a:rPr lang="uk-UA" sz="2700" b="1" i="1" dirty="0">
                <a:solidFill>
                  <a:srgbClr val="002060"/>
                </a:solidFill>
                <a:latin typeface="Times New Roman" panose="02020603050405020304" pitchFamily="18" charset="0"/>
                <a:cs typeface="Times New Roman" panose="02020603050405020304" pitchFamily="18" charset="0"/>
              </a:rPr>
              <a:t>(гендерний розріз)</a:t>
            </a:r>
            <a:r>
              <a:rPr lang="uk-UA" sz="2700" i="1" dirty="0">
                <a:latin typeface="Times New Roman" panose="02020603050405020304" pitchFamily="18" charset="0"/>
                <a:cs typeface="Times New Roman" panose="02020603050405020304" pitchFamily="18" charset="0"/>
              </a:rPr>
              <a:t/>
            </a:r>
            <a:br>
              <a:rPr lang="uk-UA" sz="2700" i="1" dirty="0">
                <a:latin typeface="Times New Roman" panose="02020603050405020304" pitchFamily="18" charset="0"/>
                <a:cs typeface="Times New Roman" panose="02020603050405020304" pitchFamily="18" charset="0"/>
              </a:rPr>
            </a:br>
            <a:endParaRPr lang="uk-UA" sz="2700" i="1" dirty="0">
              <a:latin typeface="Times New Roman" panose="02020603050405020304" pitchFamily="18" charset="0"/>
              <a:cs typeface="Times New Roman" panose="02020603050405020304" pitchFamily="18" charset="0"/>
            </a:endParaRPr>
          </a:p>
        </p:txBody>
      </p:sp>
      <p:graphicFrame>
        <p:nvGraphicFramePr>
          <p:cNvPr id="4" name="Місце для вмісту 3"/>
          <p:cNvGraphicFramePr>
            <a:graphicFrameLocks noGrp="1"/>
          </p:cNvGraphicFramePr>
          <p:nvPr>
            <p:ph idx="1"/>
            <p:extLst>
              <p:ext uri="{D42A27DB-BD31-4B8C-83A1-F6EECF244321}">
                <p14:modId xmlns:p14="http://schemas.microsoft.com/office/powerpoint/2010/main" val="3499072112"/>
              </p:ext>
            </p:extLst>
          </p:nvPr>
        </p:nvGraphicFramePr>
        <p:xfrm>
          <a:off x="1123407" y="2074815"/>
          <a:ext cx="9997438" cy="3768636"/>
        </p:xfrm>
        <a:graphic>
          <a:graphicData uri="http://schemas.openxmlformats.org/drawingml/2006/table">
            <a:tbl>
              <a:tblPr firstRow="1" firstCol="1" bandRow="1">
                <a:tableStyleId>{5C22544A-7EE6-4342-B048-85BDC9FD1C3A}</a:tableStyleId>
              </a:tblPr>
              <a:tblGrid>
                <a:gridCol w="4394040">
                  <a:extLst>
                    <a:ext uri="{9D8B030D-6E8A-4147-A177-3AD203B41FA5}">
                      <a16:colId xmlns:a16="http://schemas.microsoft.com/office/drawing/2014/main" xmlns="" val="532860593"/>
                    </a:ext>
                  </a:extLst>
                </a:gridCol>
                <a:gridCol w="1729238">
                  <a:extLst>
                    <a:ext uri="{9D8B030D-6E8A-4147-A177-3AD203B41FA5}">
                      <a16:colId xmlns:a16="http://schemas.microsoft.com/office/drawing/2014/main" xmlns="" val="3406174544"/>
                    </a:ext>
                  </a:extLst>
                </a:gridCol>
                <a:gridCol w="1888861">
                  <a:extLst>
                    <a:ext uri="{9D8B030D-6E8A-4147-A177-3AD203B41FA5}">
                      <a16:colId xmlns:a16="http://schemas.microsoft.com/office/drawing/2014/main" xmlns="" val="3521007725"/>
                    </a:ext>
                  </a:extLst>
                </a:gridCol>
                <a:gridCol w="1985299">
                  <a:extLst>
                    <a:ext uri="{9D8B030D-6E8A-4147-A177-3AD203B41FA5}">
                      <a16:colId xmlns:a16="http://schemas.microsoft.com/office/drawing/2014/main" xmlns="" val="1611070597"/>
                    </a:ext>
                  </a:extLst>
                </a:gridCol>
              </a:tblGrid>
              <a:tr h="628106">
                <a:tc>
                  <a:txBody>
                    <a:bodyPr/>
                    <a:lstStyle/>
                    <a:p>
                      <a:pPr>
                        <a:lnSpc>
                          <a:spcPct val="107000"/>
                        </a:lnSpc>
                        <a:spcAft>
                          <a:spcPts val="0"/>
                        </a:spcAft>
                      </a:pPr>
                      <a:r>
                        <a:rPr lang="uk-UA" sz="1400" dirty="0">
                          <a:solidFill>
                            <a:srgbClr val="002060"/>
                          </a:solidFill>
                          <a:effectLst/>
                          <a:latin typeface="Times New Roman" panose="02020603050405020304" pitchFamily="18" charset="0"/>
                          <a:cs typeface="Times New Roman" panose="02020603050405020304" pitchFamily="18" charset="0"/>
                        </a:rPr>
                        <a:t> </a:t>
                      </a:r>
                      <a:endParaRPr lang="uk-UA"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2000" dirty="0">
                          <a:solidFill>
                            <a:srgbClr val="002060"/>
                          </a:solidFill>
                          <a:effectLst/>
                          <a:latin typeface="Times New Roman" panose="02020603050405020304" pitchFamily="18" charset="0"/>
                          <a:cs typeface="Times New Roman" panose="02020603050405020304" pitchFamily="18" charset="0"/>
                        </a:rPr>
                        <a:t>Хлопці</a:t>
                      </a:r>
                      <a:endPar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2000" dirty="0">
                          <a:solidFill>
                            <a:srgbClr val="002060"/>
                          </a:solidFill>
                          <a:effectLst/>
                          <a:latin typeface="Times New Roman" panose="02020603050405020304" pitchFamily="18" charset="0"/>
                          <a:cs typeface="Times New Roman" panose="02020603050405020304" pitchFamily="18" charset="0"/>
                        </a:rPr>
                        <a:t>Дівчата</a:t>
                      </a:r>
                      <a:endPar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2000" dirty="0">
                          <a:solidFill>
                            <a:srgbClr val="002060"/>
                          </a:solidFill>
                          <a:effectLst/>
                          <a:latin typeface="Times New Roman" panose="02020603050405020304" pitchFamily="18" charset="0"/>
                          <a:cs typeface="Times New Roman" panose="02020603050405020304" pitchFamily="18" charset="0"/>
                        </a:rPr>
                        <a:t>Разом</a:t>
                      </a:r>
                      <a:endPar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3433344764"/>
                  </a:ext>
                </a:extLst>
              </a:tr>
              <a:tr h="628106">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Ніколи не пив/пила</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45,8</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40,3</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43,0</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7050703"/>
                  </a:ext>
                </a:extLst>
              </a:tr>
              <a:tr h="628106">
                <a:tc>
                  <a:txBody>
                    <a:bodyPr/>
                    <a:lstStyle/>
                    <a:p>
                      <a:pPr algn="ctr">
                        <a:lnSpc>
                          <a:spcPct val="107000"/>
                        </a:lnSpc>
                        <a:spcAft>
                          <a:spcPts val="0"/>
                        </a:spcAft>
                      </a:pPr>
                      <a:r>
                        <a:rPr lang="uk-UA" sz="2400" dirty="0">
                          <a:solidFill>
                            <a:srgbClr val="002060"/>
                          </a:solidFill>
                          <a:effectLst/>
                          <a:latin typeface="Times New Roman" panose="02020603050405020304" pitchFamily="18" charset="0"/>
                          <a:cs typeface="Times New Roman" panose="02020603050405020304" pitchFamily="18" charset="0"/>
                        </a:rPr>
                        <a:t>З батьками</a:t>
                      </a:r>
                      <a:endParaRPr lang="uk-UA"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2000" b="1" dirty="0">
                          <a:solidFill>
                            <a:srgbClr val="002060"/>
                          </a:solidFill>
                          <a:effectLst/>
                          <a:latin typeface="Times New Roman" panose="02020603050405020304" pitchFamily="18" charset="0"/>
                          <a:cs typeface="Times New Roman" panose="02020603050405020304" pitchFamily="18" charset="0"/>
                        </a:rPr>
                        <a:t>14,0</a:t>
                      </a:r>
                      <a:endParaRPr lang="uk-UA"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2000" b="1" dirty="0">
                          <a:solidFill>
                            <a:srgbClr val="002060"/>
                          </a:solidFill>
                          <a:effectLst/>
                          <a:latin typeface="Times New Roman" panose="02020603050405020304" pitchFamily="18" charset="0"/>
                          <a:cs typeface="Times New Roman" panose="02020603050405020304" pitchFamily="18" charset="0"/>
                        </a:rPr>
                        <a:t>19,96</a:t>
                      </a:r>
                      <a:endParaRPr lang="uk-UA"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2000" b="1" dirty="0">
                          <a:solidFill>
                            <a:srgbClr val="002060"/>
                          </a:solidFill>
                          <a:effectLst/>
                          <a:latin typeface="Times New Roman" panose="02020603050405020304" pitchFamily="18" charset="0"/>
                          <a:cs typeface="Times New Roman" panose="02020603050405020304" pitchFamily="18" charset="0"/>
                        </a:rPr>
                        <a:t>16,9</a:t>
                      </a:r>
                      <a:endParaRPr lang="uk-UA"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5549853"/>
                  </a:ext>
                </a:extLst>
              </a:tr>
              <a:tr h="628106">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З іншими дорослими </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3,6</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3,2</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3,4</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92211711"/>
                  </a:ext>
                </a:extLst>
              </a:tr>
              <a:tr h="628106">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Тільки в молодіжній компанії</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1800" b="1" dirty="0">
                          <a:solidFill>
                            <a:srgbClr val="002060"/>
                          </a:solidFill>
                          <a:effectLst/>
                          <a:latin typeface="Times New Roman" panose="02020603050405020304" pitchFamily="18" charset="0"/>
                          <a:cs typeface="Times New Roman" panose="02020603050405020304" pitchFamily="18" charset="0"/>
                        </a:rPr>
                        <a:t>31,8</a:t>
                      </a:r>
                      <a:endParaRPr lang="uk-UA"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b="1" dirty="0">
                          <a:solidFill>
                            <a:srgbClr val="002060"/>
                          </a:solidFill>
                          <a:effectLst/>
                          <a:latin typeface="Times New Roman" panose="02020603050405020304" pitchFamily="18" charset="0"/>
                          <a:cs typeface="Times New Roman" panose="02020603050405020304" pitchFamily="18" charset="0"/>
                        </a:rPr>
                        <a:t>33,0</a:t>
                      </a:r>
                      <a:endParaRPr lang="uk-UA"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b="1" dirty="0">
                          <a:solidFill>
                            <a:srgbClr val="002060"/>
                          </a:solidFill>
                          <a:effectLst/>
                          <a:latin typeface="Times New Roman" panose="02020603050405020304" pitchFamily="18" charset="0"/>
                          <a:cs typeface="Times New Roman" panose="02020603050405020304" pitchFamily="18" charset="0"/>
                        </a:rPr>
                        <a:t>32,5</a:t>
                      </a:r>
                      <a:endParaRPr lang="uk-UA"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24857716"/>
                  </a:ext>
                </a:extLst>
              </a:tr>
              <a:tr h="628106">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Сам/сама</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1800">
                          <a:solidFill>
                            <a:srgbClr val="002060"/>
                          </a:solidFill>
                          <a:effectLst/>
                          <a:latin typeface="Times New Roman" panose="02020603050405020304" pitchFamily="18" charset="0"/>
                          <a:cs typeface="Times New Roman" panose="02020603050405020304" pitchFamily="18" charset="0"/>
                        </a:rPr>
                        <a:t>4,7</a:t>
                      </a:r>
                      <a:endParaRPr lang="uk-UA"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a:solidFill>
                            <a:srgbClr val="002060"/>
                          </a:solidFill>
                          <a:effectLst/>
                          <a:latin typeface="Times New Roman" panose="02020603050405020304" pitchFamily="18" charset="0"/>
                          <a:cs typeface="Times New Roman" panose="02020603050405020304" pitchFamily="18" charset="0"/>
                        </a:rPr>
                        <a:t>3,5</a:t>
                      </a:r>
                      <a:endParaRPr lang="uk-UA"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4,03</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29186834"/>
                  </a:ext>
                </a:extLst>
              </a:tr>
            </a:tbl>
          </a:graphicData>
        </a:graphic>
      </p:graphicFrame>
      <p:graphicFrame>
        <p:nvGraphicFramePr>
          <p:cNvPr id="5" name="Таблиця 4"/>
          <p:cNvGraphicFramePr>
            <a:graphicFrameLocks noGrp="1"/>
          </p:cNvGraphicFramePr>
          <p:nvPr>
            <p:extLst>
              <p:ext uri="{D42A27DB-BD31-4B8C-83A1-F6EECF244321}">
                <p14:modId xmlns:p14="http://schemas.microsoft.com/office/powerpoint/2010/main" val="3660391556"/>
              </p:ext>
            </p:extLst>
          </p:nvPr>
        </p:nvGraphicFramePr>
        <p:xfrm>
          <a:off x="0" y="6492240"/>
          <a:ext cx="12192000" cy="361406"/>
        </p:xfrm>
        <a:graphic>
          <a:graphicData uri="http://schemas.openxmlformats.org/drawingml/2006/table">
            <a:tbl>
              <a:tblPr/>
              <a:tblGrid>
                <a:gridCol w="12192000">
                  <a:extLst>
                    <a:ext uri="{9D8B030D-6E8A-4147-A177-3AD203B41FA5}">
                      <a16:colId xmlns:a16="http://schemas.microsoft.com/office/drawing/2014/main" xmlns="" val="2754056654"/>
                    </a:ext>
                  </a:extLst>
                </a:gridCol>
              </a:tblGrid>
              <a:tr h="361406">
                <a:tc>
                  <a:txBody>
                    <a:bodyPr/>
                    <a:lstStyle/>
                    <a:p>
                      <a:pPr algn="ctr"/>
                      <a:r>
                        <a:rPr lang="uk-UA" sz="1600" dirty="0">
                          <a:solidFill>
                            <a:schemeClr val="bg1"/>
                          </a:solidFill>
                          <a:latin typeface="Times New Roman" panose="02020603050405020304" pitchFamily="18" charset="0"/>
                          <a:cs typeface="Times New Roman" panose="02020603050405020304" pitchFamily="18" charset="0"/>
                        </a:rPr>
                        <a:t>Міжнародна науково-практична конференція 8</a:t>
                      </a:r>
                      <a:r>
                        <a:rPr lang="en-US" sz="1600" dirty="0">
                          <a:solidFill>
                            <a:schemeClr val="bg1"/>
                          </a:solidFill>
                          <a:latin typeface="Times New Roman" panose="02020603050405020304" pitchFamily="18" charset="0"/>
                          <a:cs typeface="Times New Roman" panose="02020603050405020304" pitchFamily="18" charset="0"/>
                        </a:rPr>
                        <a:t>-</a:t>
                      </a:r>
                      <a:r>
                        <a:rPr lang="uk-UA" sz="1600" dirty="0">
                          <a:solidFill>
                            <a:schemeClr val="bg1"/>
                          </a:solidFill>
                          <a:latin typeface="Times New Roman" panose="02020603050405020304" pitchFamily="18" charset="0"/>
                          <a:cs typeface="Times New Roman" panose="02020603050405020304" pitchFamily="18" charset="0"/>
                        </a:rPr>
                        <a:t>9 грудня 2021 року</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3366FF"/>
                    </a:solidFill>
                  </a:tcPr>
                </a:tc>
                <a:extLst>
                  <a:ext uri="{0D108BD9-81ED-4DB2-BD59-A6C34878D82A}">
                    <a16:rowId xmlns:a16="http://schemas.microsoft.com/office/drawing/2014/main" xmlns="" val="2333481180"/>
                  </a:ext>
                </a:extLst>
              </a:tr>
            </a:tbl>
          </a:graphicData>
        </a:graphic>
      </p:graphicFrame>
    </p:spTree>
    <p:extLst>
      <p:ext uri="{BB962C8B-B14F-4D97-AF65-F5344CB8AC3E}">
        <p14:creationId xmlns:p14="http://schemas.microsoft.com/office/powerpoint/2010/main" val="3986961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9789" y="674908"/>
            <a:ext cx="10515600" cy="1158240"/>
          </a:xfrm>
        </p:spPr>
        <p:txBody>
          <a:bodyPr>
            <a:normAutofit fontScale="90000"/>
          </a:bodyPr>
          <a:lstStyle/>
          <a:p>
            <a:pPr algn="ctr"/>
            <a:r>
              <a:rPr lang="ru-RU" sz="27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Відповіді</a:t>
            </a:r>
            <a:r>
              <a:rPr lang="ru-RU" sz="27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7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респондентів</a:t>
            </a:r>
            <a:r>
              <a:rPr lang="ru-RU" sz="27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на </a:t>
            </a:r>
            <a:r>
              <a:rPr lang="ru-RU" sz="27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запитання</a:t>
            </a:r>
            <a:r>
              <a:rPr lang="ru-RU" sz="27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31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uk-UA" sz="3100" b="1" dirty="0">
                <a:solidFill>
                  <a:srgbClr val="002060"/>
                </a:solidFill>
                <a:latin typeface="Times New Roman" panose="02020603050405020304" pitchFamily="18" charset="0"/>
                <a:cs typeface="Times New Roman" panose="02020603050405020304" pitchFamily="18" charset="0"/>
              </a:rPr>
              <a:t>З ким останнього разу </a:t>
            </a:r>
            <a:br>
              <a:rPr lang="uk-UA" sz="3100" b="1" dirty="0">
                <a:solidFill>
                  <a:srgbClr val="002060"/>
                </a:solidFill>
                <a:latin typeface="Times New Roman" panose="02020603050405020304" pitchFamily="18" charset="0"/>
                <a:cs typeface="Times New Roman" panose="02020603050405020304" pitchFamily="18" charset="0"/>
              </a:rPr>
            </a:br>
            <a:r>
              <a:rPr lang="uk-UA" sz="3100" b="1" dirty="0">
                <a:solidFill>
                  <a:srgbClr val="002060"/>
                </a:solidFill>
                <a:latin typeface="Times New Roman" panose="02020603050405020304" pitchFamily="18" charset="0"/>
                <a:cs typeface="Times New Roman" panose="02020603050405020304" pitchFamily="18" charset="0"/>
              </a:rPr>
              <a:t>Ти пив/пила слабоалкогольні напої?», % </a:t>
            </a:r>
            <a:r>
              <a:rPr lang="uk-UA" sz="2700" b="1" i="1" dirty="0">
                <a:solidFill>
                  <a:srgbClr val="002060"/>
                </a:solidFill>
                <a:latin typeface="Times New Roman" panose="02020603050405020304" pitchFamily="18" charset="0"/>
                <a:cs typeface="Times New Roman" panose="02020603050405020304" pitchFamily="18" charset="0"/>
              </a:rPr>
              <a:t>(гендерний розріз)</a:t>
            </a:r>
            <a:r>
              <a:rPr lang="uk-UA" sz="2700" i="1" dirty="0">
                <a:latin typeface="Times New Roman" panose="02020603050405020304" pitchFamily="18" charset="0"/>
                <a:cs typeface="Times New Roman" panose="02020603050405020304" pitchFamily="18" charset="0"/>
              </a:rPr>
              <a:t/>
            </a:r>
            <a:br>
              <a:rPr lang="uk-UA" sz="2700" i="1" dirty="0">
                <a:latin typeface="Times New Roman" panose="02020603050405020304" pitchFamily="18" charset="0"/>
                <a:cs typeface="Times New Roman" panose="02020603050405020304" pitchFamily="18" charset="0"/>
              </a:rPr>
            </a:br>
            <a:r>
              <a:rPr lang="uk-UA" sz="3200" dirty="0">
                <a:solidFill>
                  <a:srgbClr val="002060"/>
                </a:solidFill>
                <a:latin typeface="Times New Roman" panose="02020603050405020304" pitchFamily="18" charset="0"/>
                <a:cs typeface="Times New Roman" panose="02020603050405020304" pitchFamily="18" charset="0"/>
              </a:rPr>
              <a:t/>
            </a:r>
            <a:br>
              <a:rPr lang="uk-UA" sz="3200" dirty="0">
                <a:solidFill>
                  <a:srgbClr val="002060"/>
                </a:solidFill>
                <a:latin typeface="Times New Roman" panose="02020603050405020304" pitchFamily="18" charset="0"/>
                <a:cs typeface="Times New Roman" panose="02020603050405020304" pitchFamily="18" charset="0"/>
              </a:rPr>
            </a:br>
            <a:endParaRPr lang="uk-UA" sz="3200"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Місце для вмісту 3"/>
          <p:cNvGraphicFramePr>
            <a:graphicFrameLocks noGrp="1"/>
          </p:cNvGraphicFramePr>
          <p:nvPr>
            <p:ph idx="1"/>
            <p:extLst>
              <p:ext uri="{D42A27DB-BD31-4B8C-83A1-F6EECF244321}">
                <p14:modId xmlns:p14="http://schemas.microsoft.com/office/powerpoint/2010/main" val="2935256997"/>
              </p:ext>
            </p:extLst>
          </p:nvPr>
        </p:nvGraphicFramePr>
        <p:xfrm>
          <a:off x="1245326" y="1833148"/>
          <a:ext cx="9701348" cy="3814362"/>
        </p:xfrm>
        <a:graphic>
          <a:graphicData uri="http://schemas.openxmlformats.org/drawingml/2006/table">
            <a:tbl>
              <a:tblPr firstRow="1" firstCol="1" bandRow="1">
                <a:tableStyleId>{5C22544A-7EE6-4342-B048-85BDC9FD1C3A}</a:tableStyleId>
              </a:tblPr>
              <a:tblGrid>
                <a:gridCol w="4263903">
                  <a:extLst>
                    <a:ext uri="{9D8B030D-6E8A-4147-A177-3AD203B41FA5}">
                      <a16:colId xmlns:a16="http://schemas.microsoft.com/office/drawing/2014/main" xmlns="" val="2250164414"/>
                    </a:ext>
                  </a:extLst>
                </a:gridCol>
                <a:gridCol w="1678024">
                  <a:extLst>
                    <a:ext uri="{9D8B030D-6E8A-4147-A177-3AD203B41FA5}">
                      <a16:colId xmlns:a16="http://schemas.microsoft.com/office/drawing/2014/main" xmlns="" val="268831877"/>
                    </a:ext>
                  </a:extLst>
                </a:gridCol>
                <a:gridCol w="1832920">
                  <a:extLst>
                    <a:ext uri="{9D8B030D-6E8A-4147-A177-3AD203B41FA5}">
                      <a16:colId xmlns:a16="http://schemas.microsoft.com/office/drawing/2014/main" xmlns="" val="2173287129"/>
                    </a:ext>
                  </a:extLst>
                </a:gridCol>
                <a:gridCol w="1926501">
                  <a:extLst>
                    <a:ext uri="{9D8B030D-6E8A-4147-A177-3AD203B41FA5}">
                      <a16:colId xmlns:a16="http://schemas.microsoft.com/office/drawing/2014/main" xmlns="" val="2120610547"/>
                    </a:ext>
                  </a:extLst>
                </a:gridCol>
              </a:tblGrid>
              <a:tr h="635727">
                <a:tc>
                  <a:txBody>
                    <a:bodyPr/>
                    <a:lstStyle/>
                    <a:p>
                      <a:pP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 </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2000" dirty="0">
                          <a:solidFill>
                            <a:srgbClr val="002060"/>
                          </a:solidFill>
                          <a:effectLst/>
                          <a:latin typeface="Times New Roman" panose="02020603050405020304" pitchFamily="18" charset="0"/>
                          <a:cs typeface="Times New Roman" panose="02020603050405020304" pitchFamily="18" charset="0"/>
                        </a:rPr>
                        <a:t>Хлопці</a:t>
                      </a:r>
                      <a:endPar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2000" dirty="0">
                          <a:solidFill>
                            <a:srgbClr val="002060"/>
                          </a:solidFill>
                          <a:effectLst/>
                          <a:latin typeface="Times New Roman" panose="02020603050405020304" pitchFamily="18" charset="0"/>
                          <a:cs typeface="Times New Roman" panose="02020603050405020304" pitchFamily="18" charset="0"/>
                        </a:rPr>
                        <a:t>Дівчата</a:t>
                      </a:r>
                      <a:endPar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2000" dirty="0">
                          <a:solidFill>
                            <a:srgbClr val="002060"/>
                          </a:solidFill>
                          <a:effectLst/>
                          <a:latin typeface="Times New Roman" panose="02020603050405020304" pitchFamily="18" charset="0"/>
                          <a:cs typeface="Times New Roman" panose="02020603050405020304" pitchFamily="18" charset="0"/>
                        </a:rPr>
                        <a:t>Разом</a:t>
                      </a:r>
                      <a:endPar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4239099297"/>
                  </a:ext>
                </a:extLst>
              </a:tr>
              <a:tr h="635727">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Ніколи не пив/пила</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70,8</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a:solidFill>
                            <a:srgbClr val="002060"/>
                          </a:solidFill>
                          <a:effectLst/>
                          <a:latin typeface="Times New Roman" panose="02020603050405020304" pitchFamily="18" charset="0"/>
                          <a:cs typeface="Times New Roman" panose="02020603050405020304" pitchFamily="18" charset="0"/>
                        </a:rPr>
                        <a:t>58,5</a:t>
                      </a:r>
                      <a:endParaRPr lang="uk-UA"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a:solidFill>
                            <a:srgbClr val="002060"/>
                          </a:solidFill>
                          <a:effectLst/>
                          <a:latin typeface="Times New Roman" panose="02020603050405020304" pitchFamily="18" charset="0"/>
                          <a:cs typeface="Times New Roman" panose="02020603050405020304" pitchFamily="18" charset="0"/>
                        </a:rPr>
                        <a:t>64,3</a:t>
                      </a:r>
                      <a:endParaRPr lang="uk-UA"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0646331"/>
                  </a:ext>
                </a:extLst>
              </a:tr>
              <a:tr h="635727">
                <a:tc>
                  <a:txBody>
                    <a:bodyPr/>
                    <a:lstStyle/>
                    <a:p>
                      <a:pPr algn="ctr">
                        <a:lnSpc>
                          <a:spcPct val="107000"/>
                        </a:lnSpc>
                        <a:spcAft>
                          <a:spcPts val="0"/>
                        </a:spcAft>
                      </a:pPr>
                      <a:r>
                        <a:rPr lang="uk-UA" sz="2400" dirty="0">
                          <a:solidFill>
                            <a:srgbClr val="002060"/>
                          </a:solidFill>
                          <a:effectLst/>
                          <a:latin typeface="Times New Roman" panose="02020603050405020304" pitchFamily="18" charset="0"/>
                          <a:cs typeface="Times New Roman" panose="02020603050405020304" pitchFamily="18" charset="0"/>
                        </a:rPr>
                        <a:t>З батьками</a:t>
                      </a:r>
                      <a:endParaRPr lang="uk-UA"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2000" b="1" dirty="0">
                          <a:solidFill>
                            <a:srgbClr val="002060"/>
                          </a:solidFill>
                          <a:effectLst/>
                          <a:latin typeface="Times New Roman" panose="02020603050405020304" pitchFamily="18" charset="0"/>
                          <a:cs typeface="Times New Roman" panose="02020603050405020304" pitchFamily="18" charset="0"/>
                        </a:rPr>
                        <a:t>6,2</a:t>
                      </a:r>
                      <a:endParaRPr lang="uk-UA"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2000" b="1" dirty="0">
                          <a:solidFill>
                            <a:srgbClr val="002060"/>
                          </a:solidFill>
                          <a:effectLst/>
                          <a:latin typeface="Times New Roman" panose="02020603050405020304" pitchFamily="18" charset="0"/>
                          <a:cs typeface="Times New Roman" panose="02020603050405020304" pitchFamily="18" charset="0"/>
                        </a:rPr>
                        <a:t>12,3</a:t>
                      </a:r>
                      <a:endParaRPr lang="uk-UA"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2000" b="1" dirty="0">
                          <a:solidFill>
                            <a:srgbClr val="002060"/>
                          </a:solidFill>
                          <a:effectLst/>
                          <a:latin typeface="Times New Roman" panose="02020603050405020304" pitchFamily="18" charset="0"/>
                          <a:cs typeface="Times New Roman" panose="02020603050405020304" pitchFamily="18" charset="0"/>
                        </a:rPr>
                        <a:t>9,4</a:t>
                      </a:r>
                      <a:endParaRPr lang="uk-UA"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38624630"/>
                  </a:ext>
                </a:extLst>
              </a:tr>
              <a:tr h="635727">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З іншими дорослими </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1800">
                          <a:solidFill>
                            <a:srgbClr val="002060"/>
                          </a:solidFill>
                          <a:effectLst/>
                          <a:latin typeface="Times New Roman" panose="02020603050405020304" pitchFamily="18" charset="0"/>
                          <a:cs typeface="Times New Roman" panose="02020603050405020304" pitchFamily="18" charset="0"/>
                        </a:rPr>
                        <a:t>1,8</a:t>
                      </a:r>
                      <a:endParaRPr lang="uk-UA"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3,1</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2,5</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69647113"/>
                  </a:ext>
                </a:extLst>
              </a:tr>
              <a:tr h="635727">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Тільки в молодіжній компанії</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1800" b="1" dirty="0">
                          <a:solidFill>
                            <a:srgbClr val="002060"/>
                          </a:solidFill>
                          <a:effectLst/>
                          <a:latin typeface="Times New Roman" panose="02020603050405020304" pitchFamily="18" charset="0"/>
                          <a:cs typeface="Times New Roman" panose="02020603050405020304" pitchFamily="18" charset="0"/>
                        </a:rPr>
                        <a:t>19,1</a:t>
                      </a:r>
                      <a:endParaRPr lang="uk-UA"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b="1" dirty="0">
                          <a:solidFill>
                            <a:srgbClr val="002060"/>
                          </a:solidFill>
                          <a:effectLst/>
                          <a:latin typeface="Times New Roman" panose="02020603050405020304" pitchFamily="18" charset="0"/>
                          <a:cs typeface="Times New Roman" panose="02020603050405020304" pitchFamily="18" charset="0"/>
                        </a:rPr>
                        <a:t>23,8</a:t>
                      </a:r>
                      <a:endParaRPr lang="uk-UA"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b="1" dirty="0">
                          <a:solidFill>
                            <a:srgbClr val="002060"/>
                          </a:solidFill>
                          <a:effectLst/>
                          <a:latin typeface="Times New Roman" panose="02020603050405020304" pitchFamily="18" charset="0"/>
                          <a:cs typeface="Times New Roman" panose="02020603050405020304" pitchFamily="18" charset="0"/>
                        </a:rPr>
                        <a:t>21,5</a:t>
                      </a:r>
                      <a:endParaRPr lang="uk-UA"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53020008"/>
                  </a:ext>
                </a:extLst>
              </a:tr>
              <a:tr h="635727">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Сам/сама</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1800">
                          <a:solidFill>
                            <a:srgbClr val="002060"/>
                          </a:solidFill>
                          <a:effectLst/>
                          <a:latin typeface="Times New Roman" panose="02020603050405020304" pitchFamily="18" charset="0"/>
                          <a:cs typeface="Times New Roman" panose="02020603050405020304" pitchFamily="18" charset="0"/>
                        </a:rPr>
                        <a:t>2,3</a:t>
                      </a:r>
                      <a:endParaRPr lang="uk-UA"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a:solidFill>
                            <a:srgbClr val="002060"/>
                          </a:solidFill>
                          <a:effectLst/>
                          <a:latin typeface="Times New Roman" panose="02020603050405020304" pitchFamily="18" charset="0"/>
                          <a:cs typeface="Times New Roman" panose="02020603050405020304" pitchFamily="18" charset="0"/>
                        </a:rPr>
                        <a:t>2,3</a:t>
                      </a:r>
                      <a:endParaRPr lang="uk-UA"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2,3</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23491553"/>
                  </a:ext>
                </a:extLst>
              </a:tr>
            </a:tbl>
          </a:graphicData>
        </a:graphic>
      </p:graphicFrame>
      <p:graphicFrame>
        <p:nvGraphicFramePr>
          <p:cNvPr id="5" name="Таблиця 4"/>
          <p:cNvGraphicFramePr>
            <a:graphicFrameLocks noGrp="1"/>
          </p:cNvGraphicFramePr>
          <p:nvPr>
            <p:extLst>
              <p:ext uri="{D42A27DB-BD31-4B8C-83A1-F6EECF244321}">
                <p14:modId xmlns:p14="http://schemas.microsoft.com/office/powerpoint/2010/main" val="2092246129"/>
              </p:ext>
            </p:extLst>
          </p:nvPr>
        </p:nvGraphicFramePr>
        <p:xfrm>
          <a:off x="0" y="6492240"/>
          <a:ext cx="12192000" cy="361406"/>
        </p:xfrm>
        <a:graphic>
          <a:graphicData uri="http://schemas.openxmlformats.org/drawingml/2006/table">
            <a:tbl>
              <a:tblPr/>
              <a:tblGrid>
                <a:gridCol w="12192000">
                  <a:extLst>
                    <a:ext uri="{9D8B030D-6E8A-4147-A177-3AD203B41FA5}">
                      <a16:colId xmlns:a16="http://schemas.microsoft.com/office/drawing/2014/main" xmlns="" val="2754056654"/>
                    </a:ext>
                  </a:extLst>
                </a:gridCol>
              </a:tblGrid>
              <a:tr h="361406">
                <a:tc>
                  <a:txBody>
                    <a:bodyPr/>
                    <a:lstStyle/>
                    <a:p>
                      <a:pPr algn="ctr"/>
                      <a:r>
                        <a:rPr lang="uk-UA" sz="1600" dirty="0">
                          <a:solidFill>
                            <a:schemeClr val="bg1"/>
                          </a:solidFill>
                          <a:latin typeface="Times New Roman" panose="02020603050405020304" pitchFamily="18" charset="0"/>
                          <a:cs typeface="Times New Roman" panose="02020603050405020304" pitchFamily="18" charset="0"/>
                        </a:rPr>
                        <a:t>Міжнародна науково-практична конференція 8</a:t>
                      </a:r>
                      <a:r>
                        <a:rPr lang="en-US" sz="1600" dirty="0">
                          <a:solidFill>
                            <a:schemeClr val="bg1"/>
                          </a:solidFill>
                          <a:latin typeface="Times New Roman" panose="02020603050405020304" pitchFamily="18" charset="0"/>
                          <a:cs typeface="Times New Roman" panose="02020603050405020304" pitchFamily="18" charset="0"/>
                        </a:rPr>
                        <a:t>-</a:t>
                      </a:r>
                      <a:r>
                        <a:rPr lang="uk-UA" sz="1600" dirty="0">
                          <a:solidFill>
                            <a:schemeClr val="bg1"/>
                          </a:solidFill>
                          <a:latin typeface="Times New Roman" panose="02020603050405020304" pitchFamily="18" charset="0"/>
                          <a:cs typeface="Times New Roman" panose="02020603050405020304" pitchFamily="18" charset="0"/>
                        </a:rPr>
                        <a:t>9 грудня 2021 року</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3366FF"/>
                    </a:solidFill>
                  </a:tcPr>
                </a:tc>
                <a:extLst>
                  <a:ext uri="{0D108BD9-81ED-4DB2-BD59-A6C34878D82A}">
                    <a16:rowId xmlns:a16="http://schemas.microsoft.com/office/drawing/2014/main" xmlns="" val="2333481180"/>
                  </a:ext>
                </a:extLst>
              </a:tr>
            </a:tbl>
          </a:graphicData>
        </a:graphic>
      </p:graphicFrame>
    </p:spTree>
    <p:extLst>
      <p:ext uri="{BB962C8B-B14F-4D97-AF65-F5344CB8AC3E}">
        <p14:creationId xmlns:p14="http://schemas.microsoft.com/office/powerpoint/2010/main" val="42013341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177194"/>
            <a:ext cx="10515600" cy="627652"/>
          </a:xfrm>
        </p:spPr>
        <p:txBody>
          <a:bodyPr>
            <a:normAutofit fontScale="90000"/>
          </a:bodyPr>
          <a:lstStyle/>
          <a:p>
            <a:pPr algn="ctr"/>
            <a:r>
              <a:rPr lang="ru-RU" sz="27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Відповіді</a:t>
            </a:r>
            <a:r>
              <a:rPr lang="ru-RU" sz="27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7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респондентів</a:t>
            </a:r>
            <a:r>
              <a:rPr lang="ru-RU" sz="27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на </a:t>
            </a:r>
            <a:r>
              <a:rPr lang="ru-RU" sz="27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запитання</a:t>
            </a:r>
            <a:r>
              <a:rPr lang="ru-RU" sz="27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31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uk-UA" sz="3100" b="1" dirty="0">
                <a:solidFill>
                  <a:srgbClr val="002060"/>
                </a:solidFill>
                <a:latin typeface="Times New Roman" panose="02020603050405020304" pitchFamily="18" charset="0"/>
                <a:cs typeface="Times New Roman" panose="02020603050405020304" pitchFamily="18" charset="0"/>
              </a:rPr>
              <a:t>З ким останнього разу </a:t>
            </a:r>
            <a:br>
              <a:rPr lang="uk-UA" sz="3100" b="1" dirty="0">
                <a:solidFill>
                  <a:srgbClr val="002060"/>
                </a:solidFill>
                <a:latin typeface="Times New Roman" panose="02020603050405020304" pitchFamily="18" charset="0"/>
                <a:cs typeface="Times New Roman" panose="02020603050405020304" pitchFamily="18" charset="0"/>
              </a:rPr>
            </a:br>
            <a:r>
              <a:rPr lang="uk-UA" sz="3100" b="1" dirty="0">
                <a:solidFill>
                  <a:srgbClr val="002060"/>
                </a:solidFill>
                <a:latin typeface="Times New Roman" panose="02020603050405020304" pitchFamily="18" charset="0"/>
                <a:cs typeface="Times New Roman" panose="02020603050405020304" pitchFamily="18" charset="0"/>
              </a:rPr>
              <a:t>Ти пив/пила вино?», % </a:t>
            </a:r>
            <a:r>
              <a:rPr lang="uk-UA" sz="2700" b="1" i="1" dirty="0">
                <a:solidFill>
                  <a:srgbClr val="002060"/>
                </a:solidFill>
                <a:latin typeface="Times New Roman" panose="02020603050405020304" pitchFamily="18" charset="0"/>
                <a:cs typeface="Times New Roman" panose="02020603050405020304" pitchFamily="18" charset="0"/>
              </a:rPr>
              <a:t>(гендерний розріз)</a:t>
            </a:r>
            <a:r>
              <a:rPr lang="uk-UA" sz="3100" b="1" i="1" dirty="0">
                <a:solidFill>
                  <a:srgbClr val="002060"/>
                </a:solidFill>
                <a:latin typeface="Times New Roman" panose="02020603050405020304" pitchFamily="18" charset="0"/>
                <a:cs typeface="Times New Roman" panose="02020603050405020304" pitchFamily="18" charset="0"/>
              </a:rPr>
              <a:t/>
            </a:r>
            <a:br>
              <a:rPr lang="uk-UA" sz="3100" b="1" i="1" dirty="0">
                <a:solidFill>
                  <a:srgbClr val="002060"/>
                </a:solidFill>
                <a:latin typeface="Times New Roman" panose="02020603050405020304" pitchFamily="18" charset="0"/>
                <a:cs typeface="Times New Roman" panose="02020603050405020304" pitchFamily="18" charset="0"/>
              </a:rPr>
            </a:br>
            <a:r>
              <a:rPr lang="uk-UA" sz="3100" b="1" dirty="0">
                <a:solidFill>
                  <a:srgbClr val="002060"/>
                </a:solidFill>
                <a:latin typeface="Times New Roman" panose="02020603050405020304" pitchFamily="18" charset="0"/>
                <a:cs typeface="Times New Roman" panose="02020603050405020304" pitchFamily="18" charset="0"/>
              </a:rPr>
              <a:t/>
            </a:r>
            <a:br>
              <a:rPr lang="uk-UA" sz="3100" b="1" dirty="0">
                <a:solidFill>
                  <a:srgbClr val="002060"/>
                </a:solidFill>
                <a:latin typeface="Times New Roman" panose="02020603050405020304" pitchFamily="18" charset="0"/>
                <a:cs typeface="Times New Roman" panose="02020603050405020304" pitchFamily="18" charset="0"/>
              </a:rPr>
            </a:br>
            <a:endParaRPr lang="uk-UA" sz="31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Місце для вмісту 3"/>
          <p:cNvGraphicFramePr>
            <a:graphicFrameLocks noGrp="1"/>
          </p:cNvGraphicFramePr>
          <p:nvPr>
            <p:ph idx="1"/>
            <p:extLst>
              <p:ext uri="{D42A27DB-BD31-4B8C-83A1-F6EECF244321}">
                <p14:modId xmlns:p14="http://schemas.microsoft.com/office/powerpoint/2010/main" val="2737798598"/>
              </p:ext>
            </p:extLst>
          </p:nvPr>
        </p:nvGraphicFramePr>
        <p:xfrm>
          <a:off x="1132113" y="2124884"/>
          <a:ext cx="10040983" cy="3657606"/>
        </p:xfrm>
        <a:graphic>
          <a:graphicData uri="http://schemas.openxmlformats.org/drawingml/2006/table">
            <a:tbl>
              <a:tblPr firstRow="1" firstCol="1" bandRow="1">
                <a:tableStyleId>{5C22544A-7EE6-4342-B048-85BDC9FD1C3A}</a:tableStyleId>
              </a:tblPr>
              <a:tblGrid>
                <a:gridCol w="4413178">
                  <a:extLst>
                    <a:ext uri="{9D8B030D-6E8A-4147-A177-3AD203B41FA5}">
                      <a16:colId xmlns:a16="http://schemas.microsoft.com/office/drawing/2014/main" xmlns="" val="2946000251"/>
                    </a:ext>
                  </a:extLst>
                </a:gridCol>
                <a:gridCol w="1736771">
                  <a:extLst>
                    <a:ext uri="{9D8B030D-6E8A-4147-A177-3AD203B41FA5}">
                      <a16:colId xmlns:a16="http://schemas.microsoft.com/office/drawing/2014/main" xmlns="" val="3605548299"/>
                    </a:ext>
                  </a:extLst>
                </a:gridCol>
                <a:gridCol w="1897088">
                  <a:extLst>
                    <a:ext uri="{9D8B030D-6E8A-4147-A177-3AD203B41FA5}">
                      <a16:colId xmlns:a16="http://schemas.microsoft.com/office/drawing/2014/main" xmlns="" val="1592764115"/>
                    </a:ext>
                  </a:extLst>
                </a:gridCol>
                <a:gridCol w="1993946">
                  <a:extLst>
                    <a:ext uri="{9D8B030D-6E8A-4147-A177-3AD203B41FA5}">
                      <a16:colId xmlns:a16="http://schemas.microsoft.com/office/drawing/2014/main" xmlns="" val="1482001974"/>
                    </a:ext>
                  </a:extLst>
                </a:gridCol>
              </a:tblGrid>
              <a:tr h="609601">
                <a:tc>
                  <a:txBody>
                    <a:bodyPr/>
                    <a:lstStyle/>
                    <a:p>
                      <a:pP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 </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2000" dirty="0">
                          <a:solidFill>
                            <a:srgbClr val="002060"/>
                          </a:solidFill>
                          <a:effectLst/>
                          <a:latin typeface="Times New Roman" panose="02020603050405020304" pitchFamily="18" charset="0"/>
                          <a:cs typeface="Times New Roman" panose="02020603050405020304" pitchFamily="18" charset="0"/>
                        </a:rPr>
                        <a:t>Хлопці</a:t>
                      </a:r>
                      <a:endPar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2000" dirty="0">
                          <a:solidFill>
                            <a:srgbClr val="002060"/>
                          </a:solidFill>
                          <a:effectLst/>
                          <a:latin typeface="Times New Roman" panose="02020603050405020304" pitchFamily="18" charset="0"/>
                          <a:cs typeface="Times New Roman" panose="02020603050405020304" pitchFamily="18" charset="0"/>
                        </a:rPr>
                        <a:t>Дівчата</a:t>
                      </a:r>
                      <a:endPar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2000" dirty="0">
                          <a:solidFill>
                            <a:srgbClr val="002060"/>
                          </a:solidFill>
                          <a:effectLst/>
                          <a:latin typeface="Times New Roman" panose="02020603050405020304" pitchFamily="18" charset="0"/>
                          <a:cs typeface="Times New Roman" panose="02020603050405020304" pitchFamily="18" charset="0"/>
                        </a:rPr>
                        <a:t>Разом</a:t>
                      </a:r>
                      <a:endPar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1639826833"/>
                  </a:ext>
                </a:extLst>
              </a:tr>
              <a:tr h="609601">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Ніколи не пив/пила</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35,2</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a:solidFill>
                            <a:srgbClr val="002060"/>
                          </a:solidFill>
                          <a:effectLst/>
                          <a:latin typeface="Times New Roman" panose="02020603050405020304" pitchFamily="18" charset="0"/>
                          <a:cs typeface="Times New Roman" panose="02020603050405020304" pitchFamily="18" charset="0"/>
                        </a:rPr>
                        <a:t>18,9</a:t>
                      </a:r>
                      <a:endParaRPr lang="uk-UA"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a:solidFill>
                            <a:srgbClr val="002060"/>
                          </a:solidFill>
                          <a:effectLst/>
                          <a:latin typeface="Times New Roman" panose="02020603050405020304" pitchFamily="18" charset="0"/>
                          <a:cs typeface="Times New Roman" panose="02020603050405020304" pitchFamily="18" charset="0"/>
                        </a:rPr>
                        <a:t>26,7</a:t>
                      </a:r>
                      <a:endParaRPr lang="uk-UA"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98924719"/>
                  </a:ext>
                </a:extLst>
              </a:tr>
              <a:tr h="609601">
                <a:tc>
                  <a:txBody>
                    <a:bodyPr/>
                    <a:lstStyle/>
                    <a:p>
                      <a:pPr algn="ctr">
                        <a:lnSpc>
                          <a:spcPct val="107000"/>
                        </a:lnSpc>
                        <a:spcAft>
                          <a:spcPts val="0"/>
                        </a:spcAft>
                      </a:pPr>
                      <a:r>
                        <a:rPr lang="uk-UA" sz="2400" dirty="0">
                          <a:solidFill>
                            <a:srgbClr val="002060"/>
                          </a:solidFill>
                          <a:effectLst/>
                          <a:latin typeface="Times New Roman" panose="02020603050405020304" pitchFamily="18" charset="0"/>
                          <a:cs typeface="Times New Roman" panose="02020603050405020304" pitchFamily="18" charset="0"/>
                        </a:rPr>
                        <a:t>З батьками</a:t>
                      </a:r>
                      <a:endParaRPr lang="uk-UA"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2000" b="1" dirty="0">
                          <a:solidFill>
                            <a:srgbClr val="002060"/>
                          </a:solidFill>
                          <a:effectLst/>
                          <a:latin typeface="Times New Roman" panose="02020603050405020304" pitchFamily="18" charset="0"/>
                          <a:cs typeface="Times New Roman" panose="02020603050405020304" pitchFamily="18" charset="0"/>
                        </a:rPr>
                        <a:t>32,1</a:t>
                      </a:r>
                      <a:endParaRPr lang="uk-UA"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2000" b="1" dirty="0">
                          <a:solidFill>
                            <a:srgbClr val="002060"/>
                          </a:solidFill>
                          <a:effectLst/>
                          <a:latin typeface="Times New Roman" panose="02020603050405020304" pitchFamily="18" charset="0"/>
                          <a:cs typeface="Times New Roman" panose="02020603050405020304" pitchFamily="18" charset="0"/>
                        </a:rPr>
                        <a:t>40,3</a:t>
                      </a:r>
                      <a:endParaRPr lang="uk-UA"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2000" b="1" dirty="0">
                          <a:solidFill>
                            <a:srgbClr val="002060"/>
                          </a:solidFill>
                          <a:effectLst/>
                          <a:latin typeface="Times New Roman" panose="02020603050405020304" pitchFamily="18" charset="0"/>
                          <a:cs typeface="Times New Roman" panose="02020603050405020304" pitchFamily="18" charset="0"/>
                        </a:rPr>
                        <a:t>36,6</a:t>
                      </a:r>
                      <a:endParaRPr lang="uk-UA"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28591750"/>
                  </a:ext>
                </a:extLst>
              </a:tr>
              <a:tr h="609601">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З іншими дорослими </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7,46</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5,26</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6,5</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05794629"/>
                  </a:ext>
                </a:extLst>
              </a:tr>
              <a:tr h="609601">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Тільки в молодіжній компанії</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1800" b="1" dirty="0">
                          <a:solidFill>
                            <a:srgbClr val="002060"/>
                          </a:solidFill>
                          <a:effectLst/>
                          <a:latin typeface="Times New Roman" panose="02020603050405020304" pitchFamily="18" charset="0"/>
                          <a:cs typeface="Times New Roman" panose="02020603050405020304" pitchFamily="18" charset="0"/>
                        </a:rPr>
                        <a:t>23,1</a:t>
                      </a:r>
                      <a:endParaRPr lang="uk-UA"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b="1" dirty="0">
                          <a:solidFill>
                            <a:srgbClr val="002060"/>
                          </a:solidFill>
                          <a:effectLst/>
                          <a:latin typeface="Times New Roman" panose="02020603050405020304" pitchFamily="18" charset="0"/>
                          <a:cs typeface="Times New Roman" panose="02020603050405020304" pitchFamily="18" charset="0"/>
                        </a:rPr>
                        <a:t>33,2</a:t>
                      </a:r>
                      <a:endParaRPr lang="uk-UA"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b="1" dirty="0">
                          <a:solidFill>
                            <a:srgbClr val="002060"/>
                          </a:solidFill>
                          <a:effectLst/>
                          <a:latin typeface="Times New Roman" panose="02020603050405020304" pitchFamily="18" charset="0"/>
                          <a:cs typeface="Times New Roman" panose="02020603050405020304" pitchFamily="18" charset="0"/>
                        </a:rPr>
                        <a:t>27,9</a:t>
                      </a:r>
                      <a:endParaRPr lang="uk-UA"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34922770"/>
                  </a:ext>
                </a:extLst>
              </a:tr>
              <a:tr h="609601">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Сам/сама</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1800">
                          <a:solidFill>
                            <a:srgbClr val="002060"/>
                          </a:solidFill>
                          <a:effectLst/>
                          <a:latin typeface="Times New Roman" panose="02020603050405020304" pitchFamily="18" charset="0"/>
                          <a:cs typeface="Times New Roman" panose="02020603050405020304" pitchFamily="18" charset="0"/>
                        </a:rPr>
                        <a:t>2,1</a:t>
                      </a:r>
                      <a:endParaRPr lang="uk-UA"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a:solidFill>
                            <a:srgbClr val="002060"/>
                          </a:solidFill>
                          <a:effectLst/>
                          <a:latin typeface="Times New Roman" panose="02020603050405020304" pitchFamily="18" charset="0"/>
                          <a:cs typeface="Times New Roman" panose="02020603050405020304" pitchFamily="18" charset="0"/>
                        </a:rPr>
                        <a:t>2,26</a:t>
                      </a:r>
                      <a:endParaRPr lang="uk-UA"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2,1</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92880530"/>
                  </a:ext>
                </a:extLst>
              </a:tr>
            </a:tbl>
          </a:graphicData>
        </a:graphic>
      </p:graphicFrame>
      <p:graphicFrame>
        <p:nvGraphicFramePr>
          <p:cNvPr id="5" name="Таблиця 4"/>
          <p:cNvGraphicFramePr>
            <a:graphicFrameLocks noGrp="1"/>
          </p:cNvGraphicFramePr>
          <p:nvPr>
            <p:extLst>
              <p:ext uri="{D42A27DB-BD31-4B8C-83A1-F6EECF244321}">
                <p14:modId xmlns:p14="http://schemas.microsoft.com/office/powerpoint/2010/main" val="920312727"/>
              </p:ext>
            </p:extLst>
          </p:nvPr>
        </p:nvGraphicFramePr>
        <p:xfrm>
          <a:off x="0" y="6492240"/>
          <a:ext cx="12192000" cy="361406"/>
        </p:xfrm>
        <a:graphic>
          <a:graphicData uri="http://schemas.openxmlformats.org/drawingml/2006/table">
            <a:tbl>
              <a:tblPr/>
              <a:tblGrid>
                <a:gridCol w="12192000">
                  <a:extLst>
                    <a:ext uri="{9D8B030D-6E8A-4147-A177-3AD203B41FA5}">
                      <a16:colId xmlns:a16="http://schemas.microsoft.com/office/drawing/2014/main" xmlns="" val="2754056654"/>
                    </a:ext>
                  </a:extLst>
                </a:gridCol>
              </a:tblGrid>
              <a:tr h="361406">
                <a:tc>
                  <a:txBody>
                    <a:bodyPr/>
                    <a:lstStyle/>
                    <a:p>
                      <a:pPr algn="ctr"/>
                      <a:r>
                        <a:rPr lang="uk-UA" sz="1600" dirty="0">
                          <a:solidFill>
                            <a:schemeClr val="bg1"/>
                          </a:solidFill>
                          <a:latin typeface="Times New Roman" panose="02020603050405020304" pitchFamily="18" charset="0"/>
                          <a:cs typeface="Times New Roman" panose="02020603050405020304" pitchFamily="18" charset="0"/>
                        </a:rPr>
                        <a:t>Міжнародна науково-практична конференція 8</a:t>
                      </a:r>
                      <a:r>
                        <a:rPr lang="en-US" sz="1600" dirty="0">
                          <a:solidFill>
                            <a:schemeClr val="bg1"/>
                          </a:solidFill>
                          <a:latin typeface="Times New Roman" panose="02020603050405020304" pitchFamily="18" charset="0"/>
                          <a:cs typeface="Times New Roman" panose="02020603050405020304" pitchFamily="18" charset="0"/>
                        </a:rPr>
                        <a:t>-</a:t>
                      </a:r>
                      <a:r>
                        <a:rPr lang="uk-UA" sz="1600" dirty="0">
                          <a:solidFill>
                            <a:schemeClr val="bg1"/>
                          </a:solidFill>
                          <a:latin typeface="Times New Roman" panose="02020603050405020304" pitchFamily="18" charset="0"/>
                          <a:cs typeface="Times New Roman" panose="02020603050405020304" pitchFamily="18" charset="0"/>
                        </a:rPr>
                        <a:t>9 грудня 2021 року</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3366FF"/>
                    </a:solidFill>
                  </a:tcPr>
                </a:tc>
                <a:extLst>
                  <a:ext uri="{0D108BD9-81ED-4DB2-BD59-A6C34878D82A}">
                    <a16:rowId xmlns:a16="http://schemas.microsoft.com/office/drawing/2014/main" xmlns="" val="2333481180"/>
                  </a:ext>
                </a:extLst>
              </a:tr>
            </a:tbl>
          </a:graphicData>
        </a:graphic>
      </p:graphicFrame>
    </p:spTree>
    <p:extLst>
      <p:ext uri="{BB962C8B-B14F-4D97-AF65-F5344CB8AC3E}">
        <p14:creationId xmlns:p14="http://schemas.microsoft.com/office/powerpoint/2010/main" val="42785713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2703" y="1253400"/>
            <a:ext cx="10515600" cy="618944"/>
          </a:xfrm>
        </p:spPr>
        <p:txBody>
          <a:bodyPr>
            <a:normAutofit fontScale="90000"/>
          </a:bodyPr>
          <a:lstStyle/>
          <a:p>
            <a:pPr algn="ctr"/>
            <a:r>
              <a:rPr lang="ru-RU" sz="27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Відповіді</a:t>
            </a:r>
            <a:r>
              <a:rPr lang="ru-RU" sz="27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7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респондентів</a:t>
            </a:r>
            <a:r>
              <a:rPr lang="ru-RU" sz="27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на </a:t>
            </a:r>
            <a:r>
              <a:rPr lang="ru-RU" sz="27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запитання</a:t>
            </a:r>
            <a:r>
              <a:rPr lang="ru-RU" sz="27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31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uk-UA" sz="3100" b="1" dirty="0">
                <a:solidFill>
                  <a:srgbClr val="002060"/>
                </a:solidFill>
                <a:latin typeface="Times New Roman" panose="02020603050405020304" pitchFamily="18" charset="0"/>
                <a:cs typeface="Times New Roman" panose="02020603050405020304" pitchFamily="18" charset="0"/>
              </a:rPr>
              <a:t>З ким останнього разу </a:t>
            </a:r>
            <a:br>
              <a:rPr lang="uk-UA" sz="3100" b="1" dirty="0">
                <a:solidFill>
                  <a:srgbClr val="002060"/>
                </a:solidFill>
                <a:latin typeface="Times New Roman" panose="02020603050405020304" pitchFamily="18" charset="0"/>
                <a:cs typeface="Times New Roman" panose="02020603050405020304" pitchFamily="18" charset="0"/>
              </a:rPr>
            </a:br>
            <a:r>
              <a:rPr lang="uk-UA" sz="3100" b="1" dirty="0">
                <a:solidFill>
                  <a:srgbClr val="002060"/>
                </a:solidFill>
                <a:latin typeface="Times New Roman" panose="02020603050405020304" pitchFamily="18" charset="0"/>
                <a:cs typeface="Times New Roman" panose="02020603050405020304" pitchFamily="18" charset="0"/>
              </a:rPr>
              <a:t>Ти пив/пила горілку?»</a:t>
            </a:r>
            <a:r>
              <a:rPr lang="uk-UA" sz="3100" dirty="0">
                <a:solidFill>
                  <a:srgbClr val="002060"/>
                </a:solidFill>
                <a:latin typeface="Times New Roman" panose="02020603050405020304" pitchFamily="18" charset="0"/>
                <a:cs typeface="Times New Roman" panose="02020603050405020304" pitchFamily="18" charset="0"/>
              </a:rPr>
              <a:t>, </a:t>
            </a:r>
            <a:r>
              <a:rPr lang="uk-UA" sz="3100" b="1" dirty="0">
                <a:solidFill>
                  <a:srgbClr val="002060"/>
                </a:solidFill>
                <a:latin typeface="Times New Roman" panose="02020603050405020304" pitchFamily="18" charset="0"/>
                <a:cs typeface="Times New Roman" panose="02020603050405020304" pitchFamily="18" charset="0"/>
              </a:rPr>
              <a:t>% </a:t>
            </a:r>
            <a:r>
              <a:rPr lang="uk-UA" sz="2700" b="1" i="1" dirty="0">
                <a:solidFill>
                  <a:srgbClr val="002060"/>
                </a:solidFill>
                <a:latin typeface="Times New Roman" panose="02020603050405020304" pitchFamily="18" charset="0"/>
                <a:cs typeface="Times New Roman" panose="02020603050405020304" pitchFamily="18" charset="0"/>
              </a:rPr>
              <a:t>(гендерний розріз)</a:t>
            </a:r>
            <a:br>
              <a:rPr lang="uk-UA" sz="2700" b="1" i="1" dirty="0">
                <a:solidFill>
                  <a:srgbClr val="002060"/>
                </a:solidFill>
                <a:latin typeface="Times New Roman" panose="02020603050405020304" pitchFamily="18" charset="0"/>
                <a:cs typeface="Times New Roman" panose="02020603050405020304" pitchFamily="18" charset="0"/>
              </a:rPr>
            </a:br>
            <a:r>
              <a:rPr lang="uk-UA" sz="3200" dirty="0"/>
              <a:t/>
            </a:r>
            <a:br>
              <a:rPr lang="uk-UA" sz="3200" dirty="0"/>
            </a:br>
            <a:endParaRPr lang="uk-UA" sz="3200" dirty="0"/>
          </a:p>
        </p:txBody>
      </p:sp>
      <p:graphicFrame>
        <p:nvGraphicFramePr>
          <p:cNvPr id="4" name="Місце для вмісту 3"/>
          <p:cNvGraphicFramePr>
            <a:graphicFrameLocks noGrp="1"/>
          </p:cNvGraphicFramePr>
          <p:nvPr>
            <p:ph idx="1"/>
            <p:extLst>
              <p:ext uri="{D42A27DB-BD31-4B8C-83A1-F6EECF244321}">
                <p14:modId xmlns:p14="http://schemas.microsoft.com/office/powerpoint/2010/main" val="2369103087"/>
              </p:ext>
            </p:extLst>
          </p:nvPr>
        </p:nvGraphicFramePr>
        <p:xfrm>
          <a:off x="1105987" y="2255523"/>
          <a:ext cx="9980025" cy="3579222"/>
        </p:xfrm>
        <a:graphic>
          <a:graphicData uri="http://schemas.openxmlformats.org/drawingml/2006/table">
            <a:tbl>
              <a:tblPr firstRow="1" firstCol="1" bandRow="1">
                <a:tableStyleId>{5C22544A-7EE6-4342-B048-85BDC9FD1C3A}</a:tableStyleId>
              </a:tblPr>
              <a:tblGrid>
                <a:gridCol w="4386386">
                  <a:extLst>
                    <a:ext uri="{9D8B030D-6E8A-4147-A177-3AD203B41FA5}">
                      <a16:colId xmlns:a16="http://schemas.microsoft.com/office/drawing/2014/main" xmlns="" val="25432491"/>
                    </a:ext>
                  </a:extLst>
                </a:gridCol>
                <a:gridCol w="1726227">
                  <a:extLst>
                    <a:ext uri="{9D8B030D-6E8A-4147-A177-3AD203B41FA5}">
                      <a16:colId xmlns:a16="http://schemas.microsoft.com/office/drawing/2014/main" xmlns="" val="2860219378"/>
                    </a:ext>
                  </a:extLst>
                </a:gridCol>
                <a:gridCol w="1885571">
                  <a:extLst>
                    <a:ext uri="{9D8B030D-6E8A-4147-A177-3AD203B41FA5}">
                      <a16:colId xmlns:a16="http://schemas.microsoft.com/office/drawing/2014/main" xmlns="" val="2167168222"/>
                    </a:ext>
                  </a:extLst>
                </a:gridCol>
                <a:gridCol w="1981841">
                  <a:extLst>
                    <a:ext uri="{9D8B030D-6E8A-4147-A177-3AD203B41FA5}">
                      <a16:colId xmlns:a16="http://schemas.microsoft.com/office/drawing/2014/main" xmlns="" val="260745390"/>
                    </a:ext>
                  </a:extLst>
                </a:gridCol>
              </a:tblGrid>
              <a:tr h="596537">
                <a:tc>
                  <a:txBody>
                    <a:bodyPr/>
                    <a:lstStyle/>
                    <a:p>
                      <a:pP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 </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2000" dirty="0">
                          <a:solidFill>
                            <a:srgbClr val="002060"/>
                          </a:solidFill>
                          <a:effectLst/>
                          <a:latin typeface="Times New Roman" panose="02020603050405020304" pitchFamily="18" charset="0"/>
                          <a:cs typeface="Times New Roman" panose="02020603050405020304" pitchFamily="18" charset="0"/>
                        </a:rPr>
                        <a:t>Хлопці</a:t>
                      </a:r>
                      <a:endPar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2000" dirty="0">
                          <a:solidFill>
                            <a:srgbClr val="002060"/>
                          </a:solidFill>
                          <a:effectLst/>
                          <a:latin typeface="Times New Roman" panose="02020603050405020304" pitchFamily="18" charset="0"/>
                          <a:cs typeface="Times New Roman" panose="02020603050405020304" pitchFamily="18" charset="0"/>
                        </a:rPr>
                        <a:t>Дівчата</a:t>
                      </a:r>
                      <a:endPar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2000" dirty="0">
                          <a:solidFill>
                            <a:srgbClr val="002060"/>
                          </a:solidFill>
                          <a:effectLst/>
                          <a:latin typeface="Times New Roman" panose="02020603050405020304" pitchFamily="18" charset="0"/>
                          <a:cs typeface="Times New Roman" panose="02020603050405020304" pitchFamily="18" charset="0"/>
                        </a:rPr>
                        <a:t>Разом</a:t>
                      </a:r>
                      <a:endPar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3390828037"/>
                  </a:ext>
                </a:extLst>
              </a:tr>
              <a:tr h="596537">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Ніколи не пив/пила</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75,6</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76,5</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a:solidFill>
                            <a:srgbClr val="002060"/>
                          </a:solidFill>
                          <a:effectLst/>
                          <a:latin typeface="Times New Roman" panose="02020603050405020304" pitchFamily="18" charset="0"/>
                          <a:cs typeface="Times New Roman" panose="02020603050405020304" pitchFamily="18" charset="0"/>
                        </a:rPr>
                        <a:t>75,9</a:t>
                      </a:r>
                      <a:endParaRPr lang="uk-UA"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84724175"/>
                  </a:ext>
                </a:extLst>
              </a:tr>
              <a:tr h="596537">
                <a:tc>
                  <a:txBody>
                    <a:bodyPr/>
                    <a:lstStyle/>
                    <a:p>
                      <a:pPr algn="ctr">
                        <a:lnSpc>
                          <a:spcPct val="107000"/>
                        </a:lnSpc>
                        <a:spcAft>
                          <a:spcPts val="0"/>
                        </a:spcAft>
                      </a:pPr>
                      <a:r>
                        <a:rPr lang="uk-UA" sz="2400" dirty="0">
                          <a:solidFill>
                            <a:srgbClr val="002060"/>
                          </a:solidFill>
                          <a:effectLst/>
                          <a:latin typeface="Times New Roman" panose="02020603050405020304" pitchFamily="18" charset="0"/>
                          <a:cs typeface="Times New Roman" panose="02020603050405020304" pitchFamily="18" charset="0"/>
                        </a:rPr>
                        <a:t>З батьками</a:t>
                      </a:r>
                      <a:endParaRPr lang="uk-UA"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2000" b="1" dirty="0">
                          <a:solidFill>
                            <a:srgbClr val="002060"/>
                          </a:solidFill>
                          <a:effectLst/>
                          <a:latin typeface="Times New Roman" panose="02020603050405020304" pitchFamily="18" charset="0"/>
                          <a:cs typeface="Times New Roman" panose="02020603050405020304" pitchFamily="18" charset="0"/>
                        </a:rPr>
                        <a:t>2,8</a:t>
                      </a:r>
                      <a:endParaRPr lang="uk-UA"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2000" b="1" dirty="0">
                          <a:solidFill>
                            <a:srgbClr val="002060"/>
                          </a:solidFill>
                          <a:effectLst/>
                          <a:latin typeface="Times New Roman" panose="02020603050405020304" pitchFamily="18" charset="0"/>
                          <a:cs typeface="Times New Roman" panose="02020603050405020304" pitchFamily="18" charset="0"/>
                        </a:rPr>
                        <a:t>2,66</a:t>
                      </a:r>
                      <a:endParaRPr lang="uk-UA"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2000" b="1" dirty="0">
                          <a:solidFill>
                            <a:srgbClr val="002060"/>
                          </a:solidFill>
                          <a:effectLst/>
                          <a:latin typeface="Times New Roman" panose="02020603050405020304" pitchFamily="18" charset="0"/>
                          <a:cs typeface="Times New Roman" panose="02020603050405020304" pitchFamily="18" charset="0"/>
                        </a:rPr>
                        <a:t>2,8</a:t>
                      </a:r>
                      <a:endParaRPr lang="uk-UA"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97297966"/>
                  </a:ext>
                </a:extLst>
              </a:tr>
              <a:tr h="596537">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З іншими дорослими </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1800">
                          <a:solidFill>
                            <a:srgbClr val="002060"/>
                          </a:solidFill>
                          <a:effectLst/>
                          <a:latin typeface="Times New Roman" panose="02020603050405020304" pitchFamily="18" charset="0"/>
                          <a:cs typeface="Times New Roman" panose="02020603050405020304" pitchFamily="18" charset="0"/>
                        </a:rPr>
                        <a:t>2,0</a:t>
                      </a:r>
                      <a:endParaRPr lang="uk-UA"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2,06</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a:solidFill>
                            <a:srgbClr val="002060"/>
                          </a:solidFill>
                          <a:effectLst/>
                          <a:latin typeface="Times New Roman" panose="02020603050405020304" pitchFamily="18" charset="0"/>
                          <a:cs typeface="Times New Roman" panose="02020603050405020304" pitchFamily="18" charset="0"/>
                        </a:rPr>
                        <a:t>2,1</a:t>
                      </a:r>
                      <a:endParaRPr lang="uk-UA"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61206200"/>
                  </a:ext>
                </a:extLst>
              </a:tr>
              <a:tr h="596537">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Тільки в молодіжній компанії</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1800" b="1" dirty="0">
                          <a:solidFill>
                            <a:srgbClr val="002060"/>
                          </a:solidFill>
                          <a:effectLst/>
                          <a:latin typeface="Times New Roman" panose="02020603050405020304" pitchFamily="18" charset="0"/>
                          <a:cs typeface="Times New Roman" panose="02020603050405020304" pitchFamily="18" charset="0"/>
                        </a:rPr>
                        <a:t>18,6</a:t>
                      </a:r>
                      <a:endParaRPr lang="uk-UA"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b="1" dirty="0">
                          <a:solidFill>
                            <a:srgbClr val="002060"/>
                          </a:solidFill>
                          <a:effectLst/>
                          <a:latin typeface="Times New Roman" panose="02020603050405020304" pitchFamily="18" charset="0"/>
                          <a:cs typeface="Times New Roman" panose="02020603050405020304" pitchFamily="18" charset="0"/>
                        </a:rPr>
                        <a:t>17,8</a:t>
                      </a:r>
                      <a:endParaRPr lang="uk-UA"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b="1" dirty="0">
                          <a:solidFill>
                            <a:srgbClr val="002060"/>
                          </a:solidFill>
                          <a:effectLst/>
                          <a:latin typeface="Times New Roman" panose="02020603050405020304" pitchFamily="18" charset="0"/>
                          <a:cs typeface="Times New Roman" panose="02020603050405020304" pitchFamily="18" charset="0"/>
                        </a:rPr>
                        <a:t>18,3</a:t>
                      </a:r>
                      <a:endParaRPr lang="uk-UA"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75211898"/>
                  </a:ext>
                </a:extLst>
              </a:tr>
              <a:tr h="596537">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Сам/сама</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uk-UA" sz="1800">
                          <a:solidFill>
                            <a:srgbClr val="002060"/>
                          </a:solidFill>
                          <a:effectLst/>
                          <a:latin typeface="Times New Roman" panose="02020603050405020304" pitchFamily="18" charset="0"/>
                          <a:cs typeface="Times New Roman" panose="02020603050405020304" pitchFamily="18" charset="0"/>
                        </a:rPr>
                        <a:t>2,9</a:t>
                      </a:r>
                      <a:endParaRPr lang="uk-UA"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0,8</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solidFill>
                            <a:srgbClr val="002060"/>
                          </a:solidFill>
                          <a:effectLst/>
                          <a:latin typeface="Times New Roman" panose="02020603050405020304" pitchFamily="18" charset="0"/>
                          <a:cs typeface="Times New Roman" panose="02020603050405020304" pitchFamily="18" charset="0"/>
                        </a:rPr>
                        <a:t>0,9</a:t>
                      </a:r>
                      <a:endPar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71427192"/>
                  </a:ext>
                </a:extLst>
              </a:tr>
            </a:tbl>
          </a:graphicData>
        </a:graphic>
      </p:graphicFrame>
      <p:graphicFrame>
        <p:nvGraphicFramePr>
          <p:cNvPr id="5" name="Таблиця 4"/>
          <p:cNvGraphicFramePr>
            <a:graphicFrameLocks noGrp="1"/>
          </p:cNvGraphicFramePr>
          <p:nvPr>
            <p:extLst>
              <p:ext uri="{D42A27DB-BD31-4B8C-83A1-F6EECF244321}">
                <p14:modId xmlns:p14="http://schemas.microsoft.com/office/powerpoint/2010/main" val="1927224670"/>
              </p:ext>
            </p:extLst>
          </p:nvPr>
        </p:nvGraphicFramePr>
        <p:xfrm>
          <a:off x="0" y="6492240"/>
          <a:ext cx="12192000" cy="361406"/>
        </p:xfrm>
        <a:graphic>
          <a:graphicData uri="http://schemas.openxmlformats.org/drawingml/2006/table">
            <a:tbl>
              <a:tblPr/>
              <a:tblGrid>
                <a:gridCol w="12192000">
                  <a:extLst>
                    <a:ext uri="{9D8B030D-6E8A-4147-A177-3AD203B41FA5}">
                      <a16:colId xmlns:a16="http://schemas.microsoft.com/office/drawing/2014/main" xmlns="" val="2754056654"/>
                    </a:ext>
                  </a:extLst>
                </a:gridCol>
              </a:tblGrid>
              <a:tr h="361406">
                <a:tc>
                  <a:txBody>
                    <a:bodyPr/>
                    <a:lstStyle/>
                    <a:p>
                      <a:pPr algn="ctr"/>
                      <a:r>
                        <a:rPr lang="uk-UA" sz="1600" dirty="0">
                          <a:solidFill>
                            <a:schemeClr val="bg1"/>
                          </a:solidFill>
                          <a:latin typeface="Times New Roman" panose="02020603050405020304" pitchFamily="18" charset="0"/>
                          <a:cs typeface="Times New Roman" panose="02020603050405020304" pitchFamily="18" charset="0"/>
                        </a:rPr>
                        <a:t>Міжнародна науково-практична конференція 8</a:t>
                      </a:r>
                      <a:r>
                        <a:rPr lang="en-US" sz="1600" dirty="0">
                          <a:solidFill>
                            <a:schemeClr val="bg1"/>
                          </a:solidFill>
                          <a:latin typeface="Times New Roman" panose="02020603050405020304" pitchFamily="18" charset="0"/>
                          <a:cs typeface="Times New Roman" panose="02020603050405020304" pitchFamily="18" charset="0"/>
                        </a:rPr>
                        <a:t>-</a:t>
                      </a:r>
                      <a:r>
                        <a:rPr lang="uk-UA" sz="1600" dirty="0">
                          <a:solidFill>
                            <a:schemeClr val="bg1"/>
                          </a:solidFill>
                          <a:latin typeface="Times New Roman" panose="02020603050405020304" pitchFamily="18" charset="0"/>
                          <a:cs typeface="Times New Roman" panose="02020603050405020304" pitchFamily="18" charset="0"/>
                        </a:rPr>
                        <a:t>9 грудня 2021 року</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3366FF"/>
                    </a:solidFill>
                  </a:tcPr>
                </a:tc>
                <a:extLst>
                  <a:ext uri="{0D108BD9-81ED-4DB2-BD59-A6C34878D82A}">
                    <a16:rowId xmlns:a16="http://schemas.microsoft.com/office/drawing/2014/main" xmlns="" val="2333481180"/>
                  </a:ext>
                </a:extLst>
              </a:tr>
            </a:tbl>
          </a:graphicData>
        </a:graphic>
      </p:graphicFrame>
    </p:spTree>
    <p:extLst>
      <p:ext uri="{BB962C8B-B14F-4D97-AF65-F5344CB8AC3E}">
        <p14:creationId xmlns:p14="http://schemas.microsoft.com/office/powerpoint/2010/main" val="7375171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0154" y="588032"/>
            <a:ext cx="2235926" cy="535444"/>
          </a:xfrm>
        </p:spPr>
        <p:txBody>
          <a:bodyPr>
            <a:normAutofit/>
          </a:bodyPr>
          <a:lstStyle/>
          <a:p>
            <a:r>
              <a:rPr lang="uk-UA" sz="3200" b="1" dirty="0">
                <a:solidFill>
                  <a:srgbClr val="002060"/>
                </a:solidFill>
                <a:latin typeface="Times New Roman" panose="02020603050405020304" pitchFamily="18" charset="0"/>
                <a:cs typeface="Times New Roman" panose="02020603050405020304" pitchFamily="18" charset="0"/>
              </a:rPr>
              <a:t>Висновки</a:t>
            </a:r>
          </a:p>
        </p:txBody>
      </p:sp>
      <p:sp>
        <p:nvSpPr>
          <p:cNvPr id="3" name="Объект 2"/>
          <p:cNvSpPr>
            <a:spLocks noGrp="1"/>
          </p:cNvSpPr>
          <p:nvPr>
            <p:ph idx="1"/>
          </p:nvPr>
        </p:nvSpPr>
        <p:spPr>
          <a:xfrm>
            <a:off x="531223" y="1123476"/>
            <a:ext cx="11129554" cy="4885506"/>
          </a:xfrm>
        </p:spPr>
        <p:txBody>
          <a:bodyPr>
            <a:noAutofit/>
          </a:bodyPr>
          <a:lstStyle/>
          <a:p>
            <a:pPr lvl="0" algn="just">
              <a:lnSpc>
                <a:spcPct val="100000"/>
              </a:lnSpc>
              <a:buFont typeface="Wingdings" panose="05000000000000000000" pitchFamily="2" charset="2"/>
              <a:buChar char="§"/>
            </a:pPr>
            <a:r>
              <a:rPr lang="uk-UA" sz="2000" dirty="0" smtClean="0">
                <a:solidFill>
                  <a:srgbClr val="002060"/>
                </a:solidFill>
                <a:latin typeface="Times New Roman" panose="02020603050405020304" pitchFamily="18" charset="0"/>
                <a:cs typeface="Times New Roman" panose="02020603050405020304" pitchFamily="18" charset="0"/>
              </a:rPr>
              <a:t>пандемія </a:t>
            </a:r>
            <a:r>
              <a:rPr lang="uk-UA" sz="2000" dirty="0">
                <a:solidFill>
                  <a:srgbClr val="002060"/>
                </a:solidFill>
                <a:latin typeface="Times New Roman" panose="02020603050405020304" pitchFamily="18" charset="0"/>
                <a:cs typeface="Times New Roman" panose="02020603050405020304" pitchFamily="18" charset="0"/>
              </a:rPr>
              <a:t>вплинула на форми проведення вільного часу, збільшивши соціальну ізоляцію </a:t>
            </a:r>
            <a:r>
              <a:rPr lang="uk-UA" sz="2000" dirty="0" smtClean="0">
                <a:solidFill>
                  <a:srgbClr val="002060"/>
                </a:solidFill>
                <a:latin typeface="Times New Roman" panose="02020603050405020304" pitchFamily="18" charset="0"/>
                <a:cs typeface="Times New Roman" panose="02020603050405020304" pitchFamily="18" charset="0"/>
              </a:rPr>
              <a:t>підлітків; результат </a:t>
            </a:r>
            <a:r>
              <a:rPr lang="uk-UA" sz="2000" dirty="0">
                <a:solidFill>
                  <a:srgbClr val="002060"/>
                </a:solidFill>
                <a:latin typeface="Times New Roman" panose="02020603050405020304" pitchFamily="18" charset="0"/>
                <a:cs typeface="Times New Roman" panose="02020603050405020304" pitchFamily="18" charset="0"/>
              </a:rPr>
              <a:t>– ріст рівня </a:t>
            </a:r>
            <a:r>
              <a:rPr lang="uk-UA" sz="2000" dirty="0" smtClean="0">
                <a:solidFill>
                  <a:srgbClr val="002060"/>
                </a:solidFill>
                <a:latin typeface="Times New Roman" panose="02020603050405020304" pitchFamily="18" charset="0"/>
                <a:cs typeface="Times New Roman" panose="02020603050405020304" pitchFamily="18" charset="0"/>
              </a:rPr>
              <a:t>тривожності</a:t>
            </a:r>
            <a:r>
              <a:rPr lang="uk-UA" sz="2000" dirty="0">
                <a:solidFill>
                  <a:srgbClr val="002060"/>
                </a:solidFill>
                <a:latin typeface="Times New Roman" panose="02020603050405020304" pitchFamily="18" charset="0"/>
                <a:cs typeface="Times New Roman" panose="02020603050405020304" pitchFamily="18" charset="0"/>
              </a:rPr>
              <a:t> </a:t>
            </a:r>
            <a:r>
              <a:rPr lang="uk-UA" sz="2000" i="1" dirty="0" smtClean="0">
                <a:solidFill>
                  <a:srgbClr val="002060"/>
                </a:solidFill>
                <a:latin typeface="Times New Roman" panose="02020603050405020304" pitchFamily="18" charset="0"/>
                <a:cs typeface="Times New Roman" panose="02020603050405020304" pitchFamily="18" charset="0"/>
              </a:rPr>
              <a:t>(дослідження </a:t>
            </a:r>
            <a:r>
              <a:rPr lang="uk-UA" sz="2000" i="1" dirty="0">
                <a:solidFill>
                  <a:srgbClr val="002060"/>
                </a:solidFill>
                <a:latin typeface="Times New Roman" panose="02020603050405020304" pitchFamily="18" charset="0"/>
                <a:cs typeface="Times New Roman" panose="02020603050405020304" pitchFamily="18" charset="0"/>
              </a:rPr>
              <a:t>проводилося на початку пандемії, коли до обмежень ще «не звикли</a:t>
            </a:r>
            <a:r>
              <a:rPr lang="uk-UA" sz="2000" i="1" dirty="0" smtClean="0">
                <a:solidFill>
                  <a:srgbClr val="002060"/>
                </a:solidFill>
                <a:latin typeface="Times New Roman" panose="02020603050405020304" pitchFamily="18" charset="0"/>
                <a:cs typeface="Times New Roman" panose="02020603050405020304" pitchFamily="18" charset="0"/>
              </a:rPr>
              <a:t>»)</a:t>
            </a:r>
            <a:r>
              <a:rPr lang="uk-UA" sz="2000" dirty="0" smtClean="0">
                <a:solidFill>
                  <a:srgbClr val="002060"/>
                </a:solidFill>
                <a:latin typeface="Times New Roman" panose="02020603050405020304" pitchFamily="18" charset="0"/>
                <a:cs typeface="Times New Roman" panose="02020603050405020304" pitchFamily="18" charset="0"/>
              </a:rPr>
              <a:t>;</a:t>
            </a:r>
            <a:endParaRPr lang="uk-UA" sz="2000" dirty="0">
              <a:solidFill>
                <a:srgbClr val="002060"/>
              </a:solidFill>
              <a:latin typeface="Times New Roman" panose="02020603050405020304" pitchFamily="18" charset="0"/>
              <a:cs typeface="Times New Roman" panose="02020603050405020304" pitchFamily="18" charset="0"/>
            </a:endParaRPr>
          </a:p>
          <a:p>
            <a:pPr lvl="0" algn="just">
              <a:lnSpc>
                <a:spcPct val="100000"/>
              </a:lnSpc>
              <a:buFont typeface="Wingdings" panose="05000000000000000000" pitchFamily="2" charset="2"/>
              <a:buChar char="§"/>
            </a:pPr>
            <a:r>
              <a:rPr lang="uk-UA" sz="2000" dirty="0">
                <a:solidFill>
                  <a:srgbClr val="002060"/>
                </a:solidFill>
                <a:latin typeface="Times New Roman" panose="02020603050405020304" pitchFamily="18" charset="0"/>
                <a:cs typeface="Times New Roman" panose="02020603050405020304" pitchFamily="18" charset="0"/>
              </a:rPr>
              <a:t>припускаємо, що це вплинуло й на споживання </a:t>
            </a:r>
            <a:r>
              <a:rPr lang="uk-UA" sz="2000" dirty="0" err="1">
                <a:solidFill>
                  <a:srgbClr val="002060"/>
                </a:solidFill>
                <a:latin typeface="Times New Roman" panose="02020603050405020304" pitchFamily="18" charset="0"/>
                <a:cs typeface="Times New Roman" panose="02020603050405020304" pitchFamily="18" charset="0"/>
              </a:rPr>
              <a:t>психоактивних</a:t>
            </a:r>
            <a:r>
              <a:rPr lang="uk-UA" sz="2000" dirty="0">
                <a:solidFill>
                  <a:srgbClr val="002060"/>
                </a:solidFill>
                <a:latin typeface="Times New Roman" panose="02020603050405020304" pitchFamily="18" charset="0"/>
                <a:cs typeface="Times New Roman" panose="02020603050405020304" pitchFamily="18" charset="0"/>
              </a:rPr>
              <a:t> речовин (алкоголь, паління, </a:t>
            </a:r>
            <a:r>
              <a:rPr lang="uk-UA" sz="2000" dirty="0" smtClean="0">
                <a:solidFill>
                  <a:srgbClr val="002060"/>
                </a:solidFill>
                <a:latin typeface="Times New Roman" panose="02020603050405020304" pitchFamily="18" charset="0"/>
                <a:cs typeface="Times New Roman" panose="02020603050405020304" pitchFamily="18" charset="0"/>
              </a:rPr>
              <a:t>наркотики, заспокійливі ліки </a:t>
            </a:r>
            <a:r>
              <a:rPr lang="uk-UA" sz="2000" dirty="0">
                <a:solidFill>
                  <a:srgbClr val="002060"/>
                </a:solidFill>
                <a:latin typeface="Times New Roman" panose="02020603050405020304" pitchFamily="18" charset="0"/>
                <a:cs typeface="Times New Roman" panose="02020603050405020304" pitchFamily="18" charset="0"/>
              </a:rPr>
              <a:t>тощо);</a:t>
            </a:r>
          </a:p>
          <a:p>
            <a:pPr lvl="0" algn="just">
              <a:lnSpc>
                <a:spcPct val="100000"/>
              </a:lnSpc>
              <a:buFont typeface="Wingdings" panose="05000000000000000000" pitchFamily="2" charset="2"/>
              <a:buChar char="§"/>
            </a:pPr>
            <a:r>
              <a:rPr lang="uk-UA" sz="2000" dirty="0" smtClean="0">
                <a:solidFill>
                  <a:srgbClr val="002060"/>
                </a:solidFill>
                <a:latin typeface="Times New Roman" panose="02020603050405020304" pitchFamily="18" charset="0"/>
                <a:cs typeface="Times New Roman" panose="02020603050405020304" pitchFamily="18" charset="0"/>
              </a:rPr>
              <a:t>куріння </a:t>
            </a:r>
            <a:r>
              <a:rPr lang="uk-UA" sz="2000" dirty="0">
                <a:solidFill>
                  <a:srgbClr val="002060"/>
                </a:solidFill>
                <a:latin typeface="Times New Roman" panose="02020603050405020304" pitchFamily="18" charset="0"/>
                <a:cs typeface="Times New Roman" panose="02020603050405020304" pitchFamily="18" charset="0"/>
              </a:rPr>
              <a:t>більше поширене в групі підлітків, чиї батьки залежні від тютюну;</a:t>
            </a:r>
          </a:p>
          <a:p>
            <a:pPr lvl="0" algn="just">
              <a:lnSpc>
                <a:spcPct val="100000"/>
              </a:lnSpc>
              <a:buFont typeface="Wingdings" panose="05000000000000000000" pitchFamily="2" charset="2"/>
              <a:buChar char="§"/>
            </a:pPr>
            <a:r>
              <a:rPr lang="uk-UA" sz="2000" dirty="0">
                <a:solidFill>
                  <a:srgbClr val="002060"/>
                </a:solidFill>
                <a:latin typeface="Times New Roman" panose="02020603050405020304" pitchFamily="18" charset="0"/>
                <a:cs typeface="Times New Roman" panose="02020603050405020304" pitchFamily="18" charset="0"/>
              </a:rPr>
              <a:t>кількість споживачів тютюну в селах та у Львові приблизно </a:t>
            </a:r>
            <a:r>
              <a:rPr lang="uk-UA" sz="2000" dirty="0" smtClean="0">
                <a:solidFill>
                  <a:srgbClr val="002060"/>
                </a:solidFill>
                <a:latin typeface="Times New Roman" panose="02020603050405020304" pitchFamily="18" charset="0"/>
                <a:cs typeface="Times New Roman" panose="02020603050405020304" pitchFamily="18" charset="0"/>
              </a:rPr>
              <a:t>однакова</a:t>
            </a:r>
            <a:r>
              <a:rPr lang="uk-UA" sz="2000" dirty="0">
                <a:solidFill>
                  <a:srgbClr val="002060"/>
                </a:solidFill>
                <a:latin typeface="Times New Roman" panose="02020603050405020304" pitchFamily="18" charset="0"/>
                <a:cs typeface="Times New Roman" panose="02020603050405020304" pitchFamily="18" charset="0"/>
              </a:rPr>
              <a:t>, а в Дрогобичі істотно вища (соціокультурні чинники, вплив </a:t>
            </a:r>
            <a:r>
              <a:rPr lang="uk-UA" sz="2000" dirty="0" err="1">
                <a:solidFill>
                  <a:srgbClr val="002060"/>
                </a:solidFill>
                <a:latin typeface="Times New Roman" panose="02020603050405020304" pitchFamily="18" charset="0"/>
                <a:cs typeface="Times New Roman" panose="02020603050405020304" pitchFamily="18" charset="0"/>
              </a:rPr>
              <a:t>антитютюнової</a:t>
            </a:r>
            <a:r>
              <a:rPr lang="uk-UA" sz="2000" dirty="0">
                <a:solidFill>
                  <a:srgbClr val="002060"/>
                </a:solidFill>
                <a:latin typeface="Times New Roman" panose="02020603050405020304" pitchFamily="18" charset="0"/>
                <a:cs typeface="Times New Roman" panose="02020603050405020304" pitchFamily="18" charset="0"/>
              </a:rPr>
              <a:t> пропаганди</a:t>
            </a:r>
            <a:r>
              <a:rPr lang="uk-UA" sz="2000" dirty="0" smtClean="0">
                <a:solidFill>
                  <a:srgbClr val="002060"/>
                </a:solidFill>
                <a:latin typeface="Times New Roman" panose="02020603050405020304" pitchFamily="18" charset="0"/>
                <a:cs typeface="Times New Roman" panose="02020603050405020304" pitchFamily="18" charset="0"/>
              </a:rPr>
              <a:t>);</a:t>
            </a:r>
          </a:p>
          <a:p>
            <a:pPr algn="just">
              <a:lnSpc>
                <a:spcPct val="100000"/>
              </a:lnSpc>
              <a:buFont typeface="Wingdings" panose="05000000000000000000" pitchFamily="2" charset="2"/>
              <a:buChar char="§"/>
            </a:pPr>
            <a:r>
              <a:rPr lang="uk-UA" sz="2000" dirty="0">
                <a:solidFill>
                  <a:srgbClr val="002060"/>
                </a:solidFill>
                <a:latin typeface="Times New Roman" panose="02020603050405020304" pitchFamily="18" charset="0"/>
                <a:cs typeface="Times New Roman" panose="02020603050405020304" pitchFamily="18" charset="0"/>
              </a:rPr>
              <a:t>на перших місцях серед «уподобань» підлітків є марихуана та клеї; вживання </a:t>
            </a:r>
            <a:r>
              <a:rPr lang="uk-UA" sz="2000" dirty="0" err="1">
                <a:solidFill>
                  <a:srgbClr val="002060"/>
                </a:solidFill>
                <a:latin typeface="Times New Roman" panose="02020603050405020304" pitchFamily="18" charset="0"/>
                <a:cs typeface="Times New Roman" panose="02020603050405020304" pitchFamily="18" charset="0"/>
              </a:rPr>
              <a:t>Екстезі</a:t>
            </a:r>
            <a:r>
              <a:rPr lang="uk-UA" sz="2000" dirty="0">
                <a:solidFill>
                  <a:srgbClr val="002060"/>
                </a:solidFill>
                <a:latin typeface="Times New Roman" panose="02020603050405020304" pitchFamily="18" charset="0"/>
                <a:cs typeface="Times New Roman" panose="02020603050405020304" pitchFamily="18" charset="0"/>
              </a:rPr>
              <a:t> – на останньому місці, що побічно свідчить про зменшення частоти проведення вільного часу в клубах під час карантину; </a:t>
            </a:r>
            <a:endParaRPr lang="uk-UA" sz="2000" dirty="0" smtClean="0">
              <a:solidFill>
                <a:srgbClr val="002060"/>
              </a:solidFill>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
            </a:pPr>
            <a:r>
              <a:rPr lang="uk-UA" sz="2000" dirty="0">
                <a:solidFill>
                  <a:srgbClr val="002060"/>
                </a:solidFill>
                <a:latin typeface="Times New Roman" panose="02020603050405020304" pitchFamily="18" charset="0"/>
                <a:cs typeface="Times New Roman" panose="02020603050405020304" pitchFamily="18" charset="0"/>
              </a:rPr>
              <a:t>високий рівень споживання ліків у зв'язку із знервованістю відзначається у Дрогобичі та Львові, при  тому, серед дівчат він істотно вищий, ніж серед хлопців;</a:t>
            </a:r>
          </a:p>
          <a:p>
            <a:pPr>
              <a:buFont typeface="Wingdings" panose="05000000000000000000" pitchFamily="2" charset="2"/>
              <a:buChar char="§"/>
            </a:pPr>
            <a:endParaRPr lang="uk-UA" sz="1800" dirty="0"/>
          </a:p>
        </p:txBody>
      </p:sp>
      <p:graphicFrame>
        <p:nvGraphicFramePr>
          <p:cNvPr id="4" name="Таблиця 3"/>
          <p:cNvGraphicFramePr>
            <a:graphicFrameLocks noGrp="1"/>
          </p:cNvGraphicFramePr>
          <p:nvPr>
            <p:extLst>
              <p:ext uri="{D42A27DB-BD31-4B8C-83A1-F6EECF244321}">
                <p14:modId xmlns:p14="http://schemas.microsoft.com/office/powerpoint/2010/main" val="3268891671"/>
              </p:ext>
            </p:extLst>
          </p:nvPr>
        </p:nvGraphicFramePr>
        <p:xfrm>
          <a:off x="0" y="6492240"/>
          <a:ext cx="12192000" cy="361406"/>
        </p:xfrm>
        <a:graphic>
          <a:graphicData uri="http://schemas.openxmlformats.org/drawingml/2006/table">
            <a:tbl>
              <a:tblPr/>
              <a:tblGrid>
                <a:gridCol w="12192000">
                  <a:extLst>
                    <a:ext uri="{9D8B030D-6E8A-4147-A177-3AD203B41FA5}">
                      <a16:colId xmlns:a16="http://schemas.microsoft.com/office/drawing/2014/main" xmlns="" val="2754056654"/>
                    </a:ext>
                  </a:extLst>
                </a:gridCol>
              </a:tblGrid>
              <a:tr h="361406">
                <a:tc>
                  <a:txBody>
                    <a:bodyPr/>
                    <a:lstStyle/>
                    <a:p>
                      <a:pPr algn="ctr"/>
                      <a:r>
                        <a:rPr lang="uk-UA" sz="1600" dirty="0">
                          <a:solidFill>
                            <a:schemeClr val="bg1"/>
                          </a:solidFill>
                          <a:latin typeface="Times New Roman" panose="02020603050405020304" pitchFamily="18" charset="0"/>
                          <a:cs typeface="Times New Roman" panose="02020603050405020304" pitchFamily="18" charset="0"/>
                        </a:rPr>
                        <a:t>Міжнародна науково-практична конференція 8</a:t>
                      </a:r>
                      <a:r>
                        <a:rPr lang="en-US" sz="1600" dirty="0">
                          <a:solidFill>
                            <a:schemeClr val="bg1"/>
                          </a:solidFill>
                          <a:latin typeface="Times New Roman" panose="02020603050405020304" pitchFamily="18" charset="0"/>
                          <a:cs typeface="Times New Roman" panose="02020603050405020304" pitchFamily="18" charset="0"/>
                        </a:rPr>
                        <a:t>-</a:t>
                      </a:r>
                      <a:r>
                        <a:rPr lang="uk-UA" sz="1600" dirty="0">
                          <a:solidFill>
                            <a:schemeClr val="bg1"/>
                          </a:solidFill>
                          <a:latin typeface="Times New Roman" panose="02020603050405020304" pitchFamily="18" charset="0"/>
                          <a:cs typeface="Times New Roman" panose="02020603050405020304" pitchFamily="18" charset="0"/>
                        </a:rPr>
                        <a:t>9 грудня 2021 року</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3366FF"/>
                    </a:solidFill>
                  </a:tcPr>
                </a:tc>
                <a:extLst>
                  <a:ext uri="{0D108BD9-81ED-4DB2-BD59-A6C34878D82A}">
                    <a16:rowId xmlns:a16="http://schemas.microsoft.com/office/drawing/2014/main" xmlns="" val="2333481180"/>
                  </a:ext>
                </a:extLst>
              </a:tr>
            </a:tbl>
          </a:graphicData>
        </a:graphic>
      </p:graphicFrame>
    </p:spTree>
    <p:extLst>
      <p:ext uri="{BB962C8B-B14F-4D97-AF65-F5344CB8AC3E}">
        <p14:creationId xmlns:p14="http://schemas.microsoft.com/office/powerpoint/2010/main" val="168894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027" y="681754"/>
            <a:ext cx="10503946" cy="753670"/>
          </a:xfrm>
        </p:spPr>
        <p:txBody>
          <a:bodyPr>
            <a:normAutofit/>
          </a:bodyPr>
          <a:lstStyle/>
          <a:p>
            <a:pPr algn="ctr"/>
            <a:r>
              <a:rPr lang="uk-UA" sz="2000" b="1" dirty="0" smtClean="0">
                <a:solidFill>
                  <a:srgbClr val="002060"/>
                </a:solidFill>
                <a:latin typeface="Times New Roman" panose="02020603050405020304" pitchFamily="18" charset="0"/>
                <a:cs typeface="Times New Roman" panose="02020603050405020304" pitchFamily="18" charset="0"/>
              </a:rPr>
              <a:t>ВЖИВАННЯ ТЮТЮНУ, Е-ЦИГАРОК,  IQOS, GLO, PLUSCIG</a:t>
            </a:r>
            <a:endParaRPr lang="uk-UA" sz="20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Таблиця 3"/>
          <p:cNvGraphicFramePr>
            <a:graphicFrameLocks noGrp="1"/>
          </p:cNvGraphicFramePr>
          <p:nvPr>
            <p:extLst>
              <p:ext uri="{D42A27DB-BD31-4B8C-83A1-F6EECF244321}">
                <p14:modId xmlns:p14="http://schemas.microsoft.com/office/powerpoint/2010/main" val="1446181691"/>
              </p:ext>
            </p:extLst>
          </p:nvPr>
        </p:nvGraphicFramePr>
        <p:xfrm>
          <a:off x="0" y="6492240"/>
          <a:ext cx="12192000" cy="361406"/>
        </p:xfrm>
        <a:graphic>
          <a:graphicData uri="http://schemas.openxmlformats.org/drawingml/2006/table">
            <a:tbl>
              <a:tblPr/>
              <a:tblGrid>
                <a:gridCol w="12192000">
                  <a:extLst>
                    <a:ext uri="{9D8B030D-6E8A-4147-A177-3AD203B41FA5}">
                      <a16:colId xmlns:a16="http://schemas.microsoft.com/office/drawing/2014/main" xmlns="" val="2754056654"/>
                    </a:ext>
                  </a:extLst>
                </a:gridCol>
              </a:tblGrid>
              <a:tr h="361406">
                <a:tc>
                  <a:txBody>
                    <a:bodyPr/>
                    <a:lstStyle/>
                    <a:p>
                      <a:pPr algn="ctr"/>
                      <a:r>
                        <a:rPr lang="uk-UA" sz="1600" dirty="0">
                          <a:solidFill>
                            <a:schemeClr val="bg1"/>
                          </a:solidFill>
                          <a:latin typeface="Times New Roman" panose="02020603050405020304" pitchFamily="18" charset="0"/>
                          <a:cs typeface="Times New Roman" panose="02020603050405020304" pitchFamily="18" charset="0"/>
                        </a:rPr>
                        <a:t>Міжнародна науково-практична конференція 8</a:t>
                      </a:r>
                      <a:r>
                        <a:rPr lang="en-US" sz="1600" dirty="0">
                          <a:solidFill>
                            <a:schemeClr val="bg1"/>
                          </a:solidFill>
                          <a:latin typeface="Times New Roman" panose="02020603050405020304" pitchFamily="18" charset="0"/>
                          <a:cs typeface="Times New Roman" panose="02020603050405020304" pitchFamily="18" charset="0"/>
                        </a:rPr>
                        <a:t>-</a:t>
                      </a:r>
                      <a:r>
                        <a:rPr lang="uk-UA" sz="1600" dirty="0">
                          <a:solidFill>
                            <a:schemeClr val="bg1"/>
                          </a:solidFill>
                          <a:latin typeface="Times New Roman" panose="02020603050405020304" pitchFamily="18" charset="0"/>
                          <a:cs typeface="Times New Roman" panose="02020603050405020304" pitchFamily="18" charset="0"/>
                        </a:rPr>
                        <a:t>9 грудня 2021 року</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3366FF"/>
                    </a:solidFill>
                  </a:tcPr>
                </a:tc>
                <a:extLst>
                  <a:ext uri="{0D108BD9-81ED-4DB2-BD59-A6C34878D82A}">
                    <a16:rowId xmlns:a16="http://schemas.microsoft.com/office/drawing/2014/main" xmlns="" val="2333481180"/>
                  </a:ext>
                </a:extLst>
              </a:tr>
            </a:tbl>
          </a:graphicData>
        </a:graphic>
      </p:graphicFrame>
      <p:sp>
        <p:nvSpPr>
          <p:cNvPr id="6" name="Прямоугольник 5"/>
          <p:cNvSpPr/>
          <p:nvPr/>
        </p:nvSpPr>
        <p:spPr>
          <a:xfrm>
            <a:off x="365760" y="1345386"/>
            <a:ext cx="11312433" cy="1366528"/>
          </a:xfrm>
          <a:prstGeom prst="rect">
            <a:avLst/>
          </a:prstGeom>
        </p:spPr>
        <p:txBody>
          <a:bodyPr wrap="square">
            <a:spAutoFit/>
          </a:bodyPr>
          <a:lstStyle/>
          <a:p>
            <a:pPr marL="285750" indent="-285750">
              <a:lnSpc>
                <a:spcPct val="115000"/>
              </a:lnSpc>
              <a:spcAft>
                <a:spcPts val="0"/>
              </a:spcAft>
              <a:buFont typeface="Wingdings" panose="05000000000000000000" pitchFamily="2" charset="2"/>
              <a:buChar char="§"/>
            </a:pPr>
            <a:r>
              <a:rPr lang="uk-UA" dirty="0" smtClean="0">
                <a:solidFill>
                  <a:srgbClr val="002060"/>
                </a:solidFill>
                <a:latin typeface="Times New Roman" panose="02020603050405020304" pitchFamily="18" charset="0"/>
                <a:ea typeface="Calibri"/>
                <a:cs typeface="Times New Roman" panose="02020603050405020304" pitchFamily="18" charset="0"/>
              </a:rPr>
              <a:t>Не </a:t>
            </a:r>
            <a:r>
              <a:rPr lang="uk-UA" dirty="0">
                <a:solidFill>
                  <a:srgbClr val="002060"/>
                </a:solidFill>
                <a:latin typeface="Times New Roman" panose="02020603050405020304" pitchFamily="18" charset="0"/>
                <a:ea typeface="Calibri"/>
                <a:cs typeface="Times New Roman" panose="02020603050405020304" pitchFamily="18" charset="0"/>
              </a:rPr>
              <a:t>курять традиційних сигарет  </a:t>
            </a:r>
            <a:r>
              <a:rPr lang="uk-UA" dirty="0" smtClean="0">
                <a:solidFill>
                  <a:srgbClr val="002060"/>
                </a:solidFill>
                <a:latin typeface="Times New Roman" panose="02020603050405020304" pitchFamily="18" charset="0"/>
                <a:ea typeface="Calibri"/>
                <a:cs typeface="Times New Roman" panose="02020603050405020304" pitchFamily="18" charset="0"/>
              </a:rPr>
              <a:t>– </a:t>
            </a:r>
            <a:r>
              <a:rPr lang="uk-UA" b="1" dirty="0">
                <a:solidFill>
                  <a:srgbClr val="002060"/>
                </a:solidFill>
                <a:latin typeface="Times New Roman" panose="02020603050405020304" pitchFamily="18" charset="0"/>
                <a:ea typeface="Calibri"/>
                <a:cs typeface="Times New Roman" panose="02020603050405020304" pitchFamily="18" charset="0"/>
              </a:rPr>
              <a:t>92,6% </a:t>
            </a:r>
            <a:r>
              <a:rPr lang="uk-UA" dirty="0" smtClean="0">
                <a:solidFill>
                  <a:srgbClr val="002060"/>
                </a:solidFill>
                <a:latin typeface="Times New Roman" panose="02020603050405020304" pitchFamily="18" charset="0"/>
                <a:ea typeface="Calibri"/>
                <a:cs typeface="Times New Roman" panose="02020603050405020304" pitchFamily="18" charset="0"/>
              </a:rPr>
              <a:t>респондентів, курять </a:t>
            </a:r>
            <a:r>
              <a:rPr lang="uk-UA" dirty="0">
                <a:solidFill>
                  <a:srgbClr val="002060"/>
                </a:solidFill>
                <a:latin typeface="Times New Roman" panose="02020603050405020304" pitchFamily="18" charset="0"/>
                <a:ea typeface="Calibri"/>
                <a:cs typeface="Times New Roman" panose="02020603050405020304" pitchFamily="18" charset="0"/>
              </a:rPr>
              <a:t>час від часу – </a:t>
            </a:r>
            <a:r>
              <a:rPr lang="uk-UA" b="1" dirty="0">
                <a:solidFill>
                  <a:srgbClr val="002060"/>
                </a:solidFill>
                <a:latin typeface="Times New Roman" panose="02020603050405020304" pitchFamily="18" charset="0"/>
                <a:ea typeface="Calibri"/>
                <a:cs typeface="Times New Roman" panose="02020603050405020304" pitchFamily="18" charset="0"/>
              </a:rPr>
              <a:t>6,28</a:t>
            </a:r>
            <a:r>
              <a:rPr lang="uk-UA" b="1" dirty="0" smtClean="0">
                <a:solidFill>
                  <a:srgbClr val="002060"/>
                </a:solidFill>
                <a:latin typeface="Times New Roman" panose="02020603050405020304" pitchFamily="18" charset="0"/>
                <a:ea typeface="Calibri"/>
                <a:cs typeface="Times New Roman" panose="02020603050405020304" pitchFamily="18" charset="0"/>
              </a:rPr>
              <a:t>%, </a:t>
            </a:r>
            <a:r>
              <a:rPr lang="uk-UA" dirty="0" smtClean="0">
                <a:solidFill>
                  <a:srgbClr val="002060"/>
                </a:solidFill>
                <a:latin typeface="Times New Roman" panose="02020603050405020304" pitchFamily="18" charset="0"/>
                <a:ea typeface="Calibri"/>
                <a:cs typeface="Times New Roman" panose="02020603050405020304" pitchFamily="18" charset="0"/>
              </a:rPr>
              <a:t>курять </a:t>
            </a:r>
            <a:r>
              <a:rPr lang="uk-UA" dirty="0">
                <a:solidFill>
                  <a:srgbClr val="002060"/>
                </a:solidFill>
                <a:latin typeface="Times New Roman" panose="02020603050405020304" pitchFamily="18" charset="0"/>
                <a:ea typeface="Calibri"/>
                <a:cs typeface="Times New Roman" panose="02020603050405020304" pitchFamily="18" charset="0"/>
              </a:rPr>
              <a:t>щоденно – </a:t>
            </a:r>
            <a:r>
              <a:rPr lang="uk-UA" b="1" dirty="0">
                <a:solidFill>
                  <a:srgbClr val="002060"/>
                </a:solidFill>
                <a:latin typeface="Times New Roman" panose="02020603050405020304" pitchFamily="18" charset="0"/>
                <a:ea typeface="Calibri"/>
                <a:cs typeface="Times New Roman" panose="02020603050405020304" pitchFamily="18" charset="0"/>
              </a:rPr>
              <a:t>1,08</a:t>
            </a:r>
            <a:r>
              <a:rPr lang="uk-UA" b="1" dirty="0" smtClean="0">
                <a:solidFill>
                  <a:srgbClr val="002060"/>
                </a:solidFill>
                <a:latin typeface="Times New Roman" panose="02020603050405020304" pitchFamily="18" charset="0"/>
                <a:ea typeface="Calibri"/>
                <a:cs typeface="Times New Roman" panose="02020603050405020304" pitchFamily="18" charset="0"/>
              </a:rPr>
              <a:t>%.</a:t>
            </a:r>
            <a:endParaRPr lang="uk-UA" b="1" dirty="0">
              <a:solidFill>
                <a:srgbClr val="002060"/>
              </a:solidFill>
              <a:latin typeface="Times New Roman" panose="02020603050405020304" pitchFamily="18" charset="0"/>
              <a:ea typeface="Calibri"/>
              <a:cs typeface="Times New Roman" panose="02020603050405020304" pitchFamily="18" charset="0"/>
            </a:endParaRPr>
          </a:p>
          <a:p>
            <a:pPr marL="285750" indent="-285750">
              <a:lnSpc>
                <a:spcPct val="115000"/>
              </a:lnSpc>
              <a:spcAft>
                <a:spcPts val="0"/>
              </a:spcAft>
              <a:buFont typeface="Wingdings" panose="05000000000000000000" pitchFamily="2" charset="2"/>
              <a:buChar char="§"/>
            </a:pPr>
            <a:r>
              <a:rPr lang="uk-UA" dirty="0" smtClean="0">
                <a:solidFill>
                  <a:srgbClr val="002060"/>
                </a:solidFill>
                <a:latin typeface="Times New Roman" panose="02020603050405020304" pitchFamily="18" charset="0"/>
                <a:ea typeface="Calibri"/>
                <a:cs typeface="Times New Roman" panose="02020603050405020304" pitchFamily="18" charset="0"/>
              </a:rPr>
              <a:t>Не </a:t>
            </a:r>
            <a:r>
              <a:rPr lang="uk-UA" dirty="0">
                <a:solidFill>
                  <a:srgbClr val="002060"/>
                </a:solidFill>
                <a:latin typeface="Times New Roman" panose="02020603050405020304" pitchFamily="18" charset="0"/>
                <a:ea typeface="Calibri"/>
                <a:cs typeface="Times New Roman" panose="02020603050405020304" pitchFamily="18" charset="0"/>
              </a:rPr>
              <a:t>вживають нікотин в інших формах  </a:t>
            </a:r>
            <a:r>
              <a:rPr lang="uk-UA" dirty="0" smtClean="0">
                <a:solidFill>
                  <a:srgbClr val="002060"/>
                </a:solidFill>
                <a:latin typeface="Times New Roman" panose="02020603050405020304" pitchFamily="18" charset="0"/>
                <a:ea typeface="Calibri"/>
                <a:cs typeface="Times New Roman" panose="02020603050405020304" pitchFamily="18" charset="0"/>
              </a:rPr>
              <a:t>– </a:t>
            </a:r>
            <a:r>
              <a:rPr lang="uk-UA" b="1" dirty="0">
                <a:solidFill>
                  <a:srgbClr val="002060"/>
                </a:solidFill>
                <a:latin typeface="Times New Roman" panose="02020603050405020304" pitchFamily="18" charset="0"/>
                <a:ea typeface="Calibri"/>
                <a:cs typeface="Times New Roman" panose="02020603050405020304" pitchFamily="18" charset="0"/>
              </a:rPr>
              <a:t>90,14</a:t>
            </a:r>
            <a:r>
              <a:rPr lang="uk-UA" b="1" dirty="0" smtClean="0">
                <a:solidFill>
                  <a:srgbClr val="002060"/>
                </a:solidFill>
                <a:latin typeface="Times New Roman" panose="02020603050405020304" pitchFamily="18" charset="0"/>
                <a:ea typeface="Calibri"/>
                <a:cs typeface="Times New Roman" panose="02020603050405020304" pitchFamily="18" charset="0"/>
              </a:rPr>
              <a:t>%</a:t>
            </a:r>
            <a:r>
              <a:rPr lang="uk-UA" dirty="0" smtClean="0">
                <a:solidFill>
                  <a:srgbClr val="002060"/>
                </a:solidFill>
                <a:latin typeface="Times New Roman" panose="02020603050405020304" pitchFamily="18" charset="0"/>
                <a:ea typeface="Calibri"/>
                <a:cs typeface="Times New Roman" panose="02020603050405020304" pitchFamily="18" charset="0"/>
              </a:rPr>
              <a:t>, курять </a:t>
            </a:r>
            <a:r>
              <a:rPr lang="uk-UA" dirty="0">
                <a:solidFill>
                  <a:srgbClr val="002060"/>
                </a:solidFill>
                <a:latin typeface="Times New Roman" panose="02020603050405020304" pitchFamily="18" charset="0"/>
                <a:ea typeface="Calibri"/>
                <a:cs typeface="Times New Roman" panose="02020603050405020304" pitchFamily="18" charset="0"/>
              </a:rPr>
              <a:t>в інших формах час від часу – 8,96</a:t>
            </a:r>
            <a:r>
              <a:rPr lang="uk-UA" dirty="0" smtClean="0">
                <a:solidFill>
                  <a:srgbClr val="002060"/>
                </a:solidFill>
                <a:latin typeface="Times New Roman" panose="02020603050405020304" pitchFamily="18" charset="0"/>
                <a:ea typeface="Calibri"/>
                <a:cs typeface="Times New Roman" panose="02020603050405020304" pitchFamily="18" charset="0"/>
              </a:rPr>
              <a:t>%, курять </a:t>
            </a:r>
            <a:r>
              <a:rPr lang="uk-UA" dirty="0">
                <a:solidFill>
                  <a:srgbClr val="002060"/>
                </a:solidFill>
                <a:latin typeface="Times New Roman" panose="02020603050405020304" pitchFamily="18" charset="0"/>
                <a:ea typeface="Calibri"/>
                <a:cs typeface="Times New Roman" panose="02020603050405020304" pitchFamily="18" charset="0"/>
              </a:rPr>
              <a:t>щоденно в інших формах </a:t>
            </a:r>
            <a:r>
              <a:rPr lang="uk-UA" b="1" dirty="0">
                <a:solidFill>
                  <a:srgbClr val="002060"/>
                </a:solidFill>
                <a:latin typeface="Times New Roman" panose="02020603050405020304" pitchFamily="18" charset="0"/>
                <a:ea typeface="Calibri"/>
                <a:cs typeface="Times New Roman" panose="02020603050405020304" pitchFamily="18" charset="0"/>
              </a:rPr>
              <a:t>– 0,9</a:t>
            </a:r>
            <a:r>
              <a:rPr lang="uk-UA" b="1" dirty="0" smtClean="0">
                <a:solidFill>
                  <a:srgbClr val="002060"/>
                </a:solidFill>
                <a:latin typeface="Times New Roman" panose="02020603050405020304" pitchFamily="18" charset="0"/>
                <a:ea typeface="Calibri"/>
                <a:cs typeface="Times New Roman" panose="02020603050405020304" pitchFamily="18" charset="0"/>
              </a:rPr>
              <a:t>%.</a:t>
            </a:r>
          </a:p>
          <a:p>
            <a:pPr marL="285750" indent="-285750">
              <a:lnSpc>
                <a:spcPct val="115000"/>
              </a:lnSpc>
              <a:spcAft>
                <a:spcPts val="0"/>
              </a:spcAft>
              <a:buFont typeface="Wingdings" panose="05000000000000000000" pitchFamily="2" charset="2"/>
              <a:buChar char="§"/>
            </a:pPr>
            <a:r>
              <a:rPr lang="uk-UA" dirty="0" smtClean="0">
                <a:solidFill>
                  <a:srgbClr val="002060"/>
                </a:solidFill>
                <a:latin typeface="Times New Roman" panose="02020603050405020304" pitchFamily="18" charset="0"/>
                <a:ea typeface="Calibri"/>
                <a:cs typeface="Times New Roman" panose="02020603050405020304" pitchFamily="18" charset="0"/>
              </a:rPr>
              <a:t>Підсумки: </a:t>
            </a:r>
            <a:r>
              <a:rPr lang="uk-UA" b="1" dirty="0" smtClean="0">
                <a:solidFill>
                  <a:srgbClr val="002060"/>
                </a:solidFill>
                <a:latin typeface="Times New Roman" panose="02020603050405020304" pitchFamily="18" charset="0"/>
                <a:ea typeface="Calibri"/>
                <a:cs typeface="Times New Roman" panose="02020603050405020304" pitchFamily="18" charset="0"/>
              </a:rPr>
              <a:t>87,19</a:t>
            </a:r>
            <a:r>
              <a:rPr lang="uk-UA" b="1" dirty="0">
                <a:solidFill>
                  <a:srgbClr val="002060"/>
                </a:solidFill>
                <a:latin typeface="Times New Roman" panose="02020603050405020304" pitchFamily="18" charset="0"/>
                <a:ea typeface="Calibri"/>
                <a:cs typeface="Times New Roman" panose="02020603050405020304" pitchFamily="18" charset="0"/>
              </a:rPr>
              <a:t>%</a:t>
            </a:r>
            <a:r>
              <a:rPr lang="uk-UA" dirty="0">
                <a:solidFill>
                  <a:srgbClr val="002060"/>
                </a:solidFill>
                <a:latin typeface="Times New Roman" panose="02020603050405020304" pitchFamily="18" charset="0"/>
                <a:ea typeface="Calibri"/>
                <a:cs typeface="Times New Roman" panose="02020603050405020304" pitchFamily="18" charset="0"/>
              </a:rPr>
              <a:t> не вживають тютюну взагалі і </a:t>
            </a:r>
            <a:r>
              <a:rPr lang="uk-UA" b="1" dirty="0">
                <a:solidFill>
                  <a:srgbClr val="002060"/>
                </a:solidFill>
                <a:latin typeface="Times New Roman" panose="02020603050405020304" pitchFamily="18" charset="0"/>
                <a:ea typeface="Calibri"/>
                <a:cs typeface="Times New Roman" panose="02020603050405020304" pitchFamily="18" charset="0"/>
              </a:rPr>
              <a:t>12,8%</a:t>
            </a:r>
            <a:r>
              <a:rPr lang="uk-UA" dirty="0">
                <a:solidFill>
                  <a:srgbClr val="002060"/>
                </a:solidFill>
                <a:latin typeface="Times New Roman" panose="02020603050405020304" pitchFamily="18" charset="0"/>
                <a:ea typeface="Calibri"/>
                <a:cs typeface="Times New Roman" panose="02020603050405020304" pitchFamily="18" charset="0"/>
              </a:rPr>
              <a:t> </a:t>
            </a:r>
            <a:r>
              <a:rPr lang="uk-UA" dirty="0" smtClean="0">
                <a:solidFill>
                  <a:srgbClr val="002060"/>
                </a:solidFill>
                <a:latin typeface="Times New Roman" panose="02020603050405020304" pitchFamily="18" charset="0"/>
                <a:ea typeface="Calibri"/>
                <a:cs typeface="Times New Roman" panose="02020603050405020304" pitchFamily="18" charset="0"/>
              </a:rPr>
              <a:t>– </a:t>
            </a:r>
            <a:r>
              <a:rPr lang="uk-UA" dirty="0">
                <a:solidFill>
                  <a:srgbClr val="002060"/>
                </a:solidFill>
                <a:latin typeface="Times New Roman" panose="02020603050405020304" pitchFamily="18" charset="0"/>
                <a:ea typeface="Calibri"/>
                <a:cs typeface="Times New Roman" panose="02020603050405020304" pitchFamily="18" charset="0"/>
              </a:rPr>
              <a:t>вживають. </a:t>
            </a:r>
            <a:endParaRPr lang="uk-UA" dirty="0" smtClean="0">
              <a:solidFill>
                <a:srgbClr val="002060"/>
              </a:solidFill>
              <a:latin typeface="Times New Roman" panose="02020603050405020304" pitchFamily="18" charset="0"/>
              <a:ea typeface="Calibri"/>
              <a:cs typeface="Times New Roman" panose="02020603050405020304" pitchFamily="18" charset="0"/>
            </a:endParaRPr>
          </a:p>
        </p:txBody>
      </p:sp>
      <p:graphicFrame>
        <p:nvGraphicFramePr>
          <p:cNvPr id="7" name="Діаграма 6"/>
          <p:cNvGraphicFramePr/>
          <p:nvPr>
            <p:extLst>
              <p:ext uri="{D42A27DB-BD31-4B8C-83A1-F6EECF244321}">
                <p14:modId xmlns:p14="http://schemas.microsoft.com/office/powerpoint/2010/main" val="1691034556"/>
              </p:ext>
            </p:extLst>
          </p:nvPr>
        </p:nvGraphicFramePr>
        <p:xfrm>
          <a:off x="2098766" y="2711914"/>
          <a:ext cx="7776753" cy="3780326"/>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кутник 2"/>
          <p:cNvSpPr/>
          <p:nvPr/>
        </p:nvSpPr>
        <p:spPr>
          <a:xfrm>
            <a:off x="4412237" y="228740"/>
            <a:ext cx="3367525" cy="523220"/>
          </a:xfrm>
          <a:prstGeom prst="rect">
            <a:avLst/>
          </a:prstGeom>
        </p:spPr>
        <p:txBody>
          <a:bodyPr wrap="none">
            <a:spAutoFit/>
          </a:bodyPr>
          <a:lstStyle/>
          <a:p>
            <a:pPr algn="ctr"/>
            <a:r>
              <a:rPr lang="uk-UA" sz="2800" b="1" dirty="0">
                <a:solidFill>
                  <a:srgbClr val="002060"/>
                </a:solidFill>
                <a:latin typeface="Times New Roman" panose="02020603050405020304" pitchFamily="18" charset="0"/>
                <a:cs typeface="Times New Roman" panose="02020603050405020304" pitchFamily="18" charset="0"/>
              </a:rPr>
              <a:t>Основні результати</a:t>
            </a:r>
            <a:endParaRPr lang="uk-UA" sz="2800" dirty="0"/>
          </a:p>
        </p:txBody>
      </p:sp>
    </p:spTree>
    <p:extLst>
      <p:ext uri="{BB962C8B-B14F-4D97-AF65-F5344CB8AC3E}">
        <p14:creationId xmlns:p14="http://schemas.microsoft.com/office/powerpoint/2010/main" val="27647839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572" y="399652"/>
            <a:ext cx="2662646" cy="732155"/>
          </a:xfrm>
        </p:spPr>
        <p:txBody>
          <a:bodyPr>
            <a:normAutofit/>
          </a:bodyPr>
          <a:lstStyle/>
          <a:p>
            <a:r>
              <a:rPr lang="uk-UA" sz="3200" b="1" dirty="0">
                <a:solidFill>
                  <a:srgbClr val="002060"/>
                </a:solidFill>
                <a:latin typeface="Times New Roman" panose="02020603050405020304" pitchFamily="18" charset="0"/>
                <a:cs typeface="Times New Roman" panose="02020603050405020304" pitchFamily="18" charset="0"/>
              </a:rPr>
              <a:t>Висновки</a:t>
            </a:r>
            <a:endParaRPr lang="uk-UA" sz="3200" dirty="0"/>
          </a:p>
        </p:txBody>
      </p:sp>
      <p:sp>
        <p:nvSpPr>
          <p:cNvPr id="4" name="Прямокутник 3"/>
          <p:cNvSpPr/>
          <p:nvPr/>
        </p:nvSpPr>
        <p:spPr>
          <a:xfrm>
            <a:off x="627018" y="1018596"/>
            <a:ext cx="10650582" cy="4401205"/>
          </a:xfrm>
          <a:prstGeom prst="rect">
            <a:avLst/>
          </a:prstGeom>
        </p:spPr>
        <p:txBody>
          <a:bodyPr wrap="square">
            <a:spAutoFit/>
          </a:bodyPr>
          <a:lstStyle/>
          <a:p>
            <a:pPr lvl="0" algn="just"/>
            <a:endParaRPr lang="uk-UA" sz="2000"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uk-UA" sz="2000" dirty="0" smtClean="0">
                <a:solidFill>
                  <a:srgbClr val="002060"/>
                </a:solidFill>
                <a:latin typeface="Times New Roman" panose="02020603050405020304" pitchFamily="18" charset="0"/>
                <a:cs typeface="Times New Roman" panose="02020603050405020304" pitchFamily="18" charset="0"/>
              </a:rPr>
              <a:t>основними </a:t>
            </a:r>
            <a:r>
              <a:rPr lang="uk-UA" sz="2000" dirty="0">
                <a:solidFill>
                  <a:srgbClr val="002060"/>
                </a:solidFill>
                <a:latin typeface="Times New Roman" panose="02020603050405020304" pitchFamily="18" charset="0"/>
                <a:cs typeface="Times New Roman" panose="02020603050405020304" pitchFamily="18" charset="0"/>
              </a:rPr>
              <a:t>двома середовищами споживання алкоголю є група ровесників та сім’я, а інших </a:t>
            </a:r>
            <a:r>
              <a:rPr lang="uk-UA" sz="2000" dirty="0" err="1">
                <a:solidFill>
                  <a:srgbClr val="002060"/>
                </a:solidFill>
                <a:latin typeface="Times New Roman" panose="02020603050405020304" pitchFamily="18" charset="0"/>
                <a:cs typeface="Times New Roman" panose="02020603050405020304" pitchFamily="18" charset="0"/>
              </a:rPr>
              <a:t>психоактивних</a:t>
            </a:r>
            <a:r>
              <a:rPr lang="uk-UA" sz="2000" dirty="0">
                <a:solidFill>
                  <a:srgbClr val="002060"/>
                </a:solidFill>
                <a:latin typeface="Times New Roman" panose="02020603050405020304" pitchFamily="18" charset="0"/>
                <a:cs typeface="Times New Roman" panose="02020603050405020304" pitchFamily="18" charset="0"/>
              </a:rPr>
              <a:t> речовин – групи ровесників;</a:t>
            </a:r>
          </a:p>
          <a:p>
            <a:pPr lvl="0" algn="just"/>
            <a:endParaRPr lang="uk-UA" sz="2000" dirty="0" smtClean="0">
              <a:solidFill>
                <a:srgbClr val="002060"/>
              </a:solidFill>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
            </a:pPr>
            <a:r>
              <a:rPr lang="uk-UA" sz="2000" dirty="0" smtClean="0">
                <a:solidFill>
                  <a:srgbClr val="002060"/>
                </a:solidFill>
                <a:latin typeface="Times New Roman" panose="02020603050405020304" pitchFamily="18" charset="0"/>
                <a:cs typeface="Times New Roman" panose="02020603050405020304" pitchFamily="18" charset="0"/>
              </a:rPr>
              <a:t>щодо </a:t>
            </a:r>
            <a:r>
              <a:rPr lang="uk-UA" sz="2000" dirty="0">
                <a:solidFill>
                  <a:srgbClr val="002060"/>
                </a:solidFill>
                <a:latin typeface="Times New Roman" panose="02020603050405020304" pitchFamily="18" charset="0"/>
                <a:cs typeface="Times New Roman" panose="02020603050405020304" pitchFamily="18" charset="0"/>
              </a:rPr>
              <a:t>споживання алкогольних напоїв за типами населених пунктів, то найбільшу тривогу викликає сільська молодь, у Львові рівень споживання найнижчий</a:t>
            </a:r>
            <a:r>
              <a:rPr lang="uk-UA" sz="2000" dirty="0" smtClean="0">
                <a:solidFill>
                  <a:srgbClr val="002060"/>
                </a:solidFill>
                <a:latin typeface="Times New Roman" panose="02020603050405020304" pitchFamily="18" charset="0"/>
                <a:cs typeface="Times New Roman" panose="02020603050405020304" pitchFamily="18" charset="0"/>
              </a:rPr>
              <a:t>;</a:t>
            </a:r>
          </a:p>
          <a:p>
            <a:pPr lvl="0" algn="just"/>
            <a:endParaRPr lang="uk-UA" sz="2000"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uk-UA" sz="2000" dirty="0">
                <a:solidFill>
                  <a:srgbClr val="002060"/>
                </a:solidFill>
                <a:latin typeface="Times New Roman" panose="02020603050405020304" pitchFamily="18" charset="0"/>
                <a:cs typeface="Times New Roman" panose="02020603050405020304" pitchFamily="18" charset="0"/>
              </a:rPr>
              <a:t>молодь віддає перевагу вину, наперекір побутуючій думці, що у молодіжному середовищі переважають пиво та слабоалкогольні напої</a:t>
            </a:r>
            <a:r>
              <a:rPr lang="uk-UA" sz="2000" dirty="0" smtClean="0">
                <a:solidFill>
                  <a:srgbClr val="002060"/>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
            </a:pPr>
            <a:endParaRPr lang="uk-UA" sz="2000"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uk-UA" sz="2000" dirty="0">
                <a:solidFill>
                  <a:srgbClr val="002060"/>
                </a:solidFill>
                <a:latin typeface="Times New Roman" panose="02020603050405020304" pitchFamily="18" charset="0"/>
                <a:cs typeface="Times New Roman" panose="02020603050405020304" pitchFamily="18" charset="0"/>
              </a:rPr>
              <a:t>гендерний аналіз показав, що дівчата вживають алкоголь частіше ніж хлопці</a:t>
            </a:r>
            <a:r>
              <a:rPr lang="uk-UA" sz="2000" dirty="0" smtClean="0">
                <a:solidFill>
                  <a:srgbClr val="002060"/>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
            </a:pPr>
            <a:endParaRPr lang="uk-UA" sz="2000"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uk-UA" sz="2000" dirty="0">
                <a:solidFill>
                  <a:srgbClr val="002060"/>
                </a:solidFill>
                <a:latin typeface="Times New Roman" panose="02020603050405020304" pitchFamily="18" charset="0"/>
                <a:cs typeface="Times New Roman" panose="02020603050405020304" pitchFamily="18" charset="0"/>
              </a:rPr>
              <a:t>профілактична робота щодо запобігання вживання </a:t>
            </a:r>
            <a:r>
              <a:rPr lang="uk-UA" sz="2000" dirty="0" err="1">
                <a:solidFill>
                  <a:srgbClr val="002060"/>
                </a:solidFill>
                <a:latin typeface="Times New Roman" panose="02020603050405020304" pitchFamily="18" charset="0"/>
                <a:cs typeface="Times New Roman" panose="02020603050405020304" pitchFamily="18" charset="0"/>
              </a:rPr>
              <a:t>психоактивних</a:t>
            </a:r>
            <a:r>
              <a:rPr lang="uk-UA" sz="2000" dirty="0">
                <a:solidFill>
                  <a:srgbClr val="002060"/>
                </a:solidFill>
                <a:latin typeface="Times New Roman" panose="02020603050405020304" pitchFamily="18" charset="0"/>
                <a:cs typeface="Times New Roman" panose="02020603050405020304" pitchFamily="18" charset="0"/>
              </a:rPr>
              <a:t> речовин повинна бути зорієнтована на обидві гендерні групи, з особливою увагою на дівчат. </a:t>
            </a:r>
          </a:p>
        </p:txBody>
      </p:sp>
      <p:graphicFrame>
        <p:nvGraphicFramePr>
          <p:cNvPr id="5" name="Таблиця 4"/>
          <p:cNvGraphicFramePr>
            <a:graphicFrameLocks noGrp="1"/>
          </p:cNvGraphicFramePr>
          <p:nvPr>
            <p:extLst>
              <p:ext uri="{D42A27DB-BD31-4B8C-83A1-F6EECF244321}">
                <p14:modId xmlns:p14="http://schemas.microsoft.com/office/powerpoint/2010/main" val="3268891671"/>
              </p:ext>
            </p:extLst>
          </p:nvPr>
        </p:nvGraphicFramePr>
        <p:xfrm>
          <a:off x="0" y="6492240"/>
          <a:ext cx="12192000" cy="361406"/>
        </p:xfrm>
        <a:graphic>
          <a:graphicData uri="http://schemas.openxmlformats.org/drawingml/2006/table">
            <a:tbl>
              <a:tblPr/>
              <a:tblGrid>
                <a:gridCol w="12192000">
                  <a:extLst>
                    <a:ext uri="{9D8B030D-6E8A-4147-A177-3AD203B41FA5}">
                      <a16:colId xmlns:a16="http://schemas.microsoft.com/office/drawing/2014/main" xmlns="" val="2754056654"/>
                    </a:ext>
                  </a:extLst>
                </a:gridCol>
              </a:tblGrid>
              <a:tr h="361406">
                <a:tc>
                  <a:txBody>
                    <a:bodyPr/>
                    <a:lstStyle/>
                    <a:p>
                      <a:pPr algn="ctr"/>
                      <a:r>
                        <a:rPr lang="uk-UA" sz="1600" dirty="0">
                          <a:solidFill>
                            <a:schemeClr val="bg1"/>
                          </a:solidFill>
                          <a:latin typeface="Times New Roman" panose="02020603050405020304" pitchFamily="18" charset="0"/>
                          <a:cs typeface="Times New Roman" panose="02020603050405020304" pitchFamily="18" charset="0"/>
                        </a:rPr>
                        <a:t>Міжнародна науково-практична конференція 8</a:t>
                      </a:r>
                      <a:r>
                        <a:rPr lang="en-US" sz="1600" dirty="0">
                          <a:solidFill>
                            <a:schemeClr val="bg1"/>
                          </a:solidFill>
                          <a:latin typeface="Times New Roman" panose="02020603050405020304" pitchFamily="18" charset="0"/>
                          <a:cs typeface="Times New Roman" panose="02020603050405020304" pitchFamily="18" charset="0"/>
                        </a:rPr>
                        <a:t>-</a:t>
                      </a:r>
                      <a:r>
                        <a:rPr lang="uk-UA" sz="1600" dirty="0">
                          <a:solidFill>
                            <a:schemeClr val="bg1"/>
                          </a:solidFill>
                          <a:latin typeface="Times New Roman" panose="02020603050405020304" pitchFamily="18" charset="0"/>
                          <a:cs typeface="Times New Roman" panose="02020603050405020304" pitchFamily="18" charset="0"/>
                        </a:rPr>
                        <a:t>9 грудня 2021 року</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3366FF"/>
                    </a:solidFill>
                  </a:tcPr>
                </a:tc>
                <a:extLst>
                  <a:ext uri="{0D108BD9-81ED-4DB2-BD59-A6C34878D82A}">
                    <a16:rowId xmlns:a16="http://schemas.microsoft.com/office/drawing/2014/main" xmlns="" val="2333481180"/>
                  </a:ext>
                </a:extLst>
              </a:tr>
            </a:tbl>
          </a:graphicData>
        </a:graphic>
      </p:graphicFrame>
    </p:spTree>
    <p:extLst>
      <p:ext uri="{BB962C8B-B14F-4D97-AF65-F5344CB8AC3E}">
        <p14:creationId xmlns:p14="http://schemas.microsoft.com/office/powerpoint/2010/main" val="2188300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4734" y="2366473"/>
            <a:ext cx="5925095" cy="819241"/>
          </a:xfrm>
        </p:spPr>
        <p:txBody>
          <a:bodyPr>
            <a:normAutofit/>
          </a:bodyPr>
          <a:lstStyle/>
          <a:p>
            <a:pPr algn="ctr"/>
            <a:r>
              <a:rPr lang="uk-UA" sz="4000" b="1" dirty="0">
                <a:solidFill>
                  <a:srgbClr val="002060"/>
                </a:solidFill>
                <a:latin typeface="Times New Roman" panose="02020603050405020304" pitchFamily="18" charset="0"/>
                <a:cs typeface="Times New Roman" panose="02020603050405020304" pitchFamily="18" charset="0"/>
              </a:rPr>
              <a:t>Дякуємо за увагу !</a:t>
            </a:r>
          </a:p>
        </p:txBody>
      </p:sp>
      <p:sp>
        <p:nvSpPr>
          <p:cNvPr id="3" name="Місце для вмісту 2"/>
          <p:cNvSpPr>
            <a:spLocks noGrp="1"/>
          </p:cNvSpPr>
          <p:nvPr>
            <p:ph idx="1"/>
          </p:nvPr>
        </p:nvSpPr>
        <p:spPr>
          <a:xfrm>
            <a:off x="2350769" y="3221058"/>
            <a:ext cx="7313023" cy="1802674"/>
          </a:xfrm>
        </p:spPr>
        <p:txBody>
          <a:bodyPr>
            <a:normAutofit lnSpcReduction="10000"/>
          </a:bodyPr>
          <a:lstStyle/>
          <a:p>
            <a:pPr marL="0" indent="0" algn="ctr">
              <a:buNone/>
            </a:pPr>
            <a:r>
              <a:rPr lang="en-US" sz="1800" u="sng" dirty="0" smtClean="0">
                <a:solidFill>
                  <a:schemeClr val="bg2">
                    <a:lumMod val="50000"/>
                  </a:schemeClr>
                </a:solidFill>
                <a:latin typeface="Times New Roman" panose="02020603050405020304" pitchFamily="18" charset="0"/>
                <a:cs typeface="Times New Roman" panose="02020603050405020304" pitchFamily="18" charset="0"/>
                <a:hlinkClick r:id="rId2"/>
              </a:rPr>
              <a:t>svitlana.shchudlo@gmail.com</a:t>
            </a:r>
            <a:endParaRPr lang="uk-UA" sz="1800" u="sng" dirty="0" smtClean="0">
              <a:solidFill>
                <a:schemeClr val="bg2">
                  <a:lumMod val="50000"/>
                </a:schemeClr>
              </a:solidFill>
              <a:latin typeface="Times New Roman" panose="02020603050405020304" pitchFamily="18" charset="0"/>
              <a:cs typeface="Times New Roman" panose="02020603050405020304" pitchFamily="18" charset="0"/>
            </a:endParaRPr>
          </a:p>
          <a:p>
            <a:pPr marL="0" indent="0" algn="ctr">
              <a:buNone/>
            </a:pPr>
            <a:r>
              <a:rPr lang="en-US" sz="1800" u="sng" dirty="0">
                <a:solidFill>
                  <a:srgbClr val="3366FF"/>
                </a:solidFill>
                <a:latin typeface="Times New Roman" panose="02020603050405020304" pitchFamily="18" charset="0"/>
                <a:cs typeface="Times New Roman" panose="02020603050405020304" pitchFamily="18" charset="0"/>
              </a:rPr>
              <a:t>marina.klimanska@gmail.com</a:t>
            </a:r>
            <a:endParaRPr lang="uk-UA" sz="1800" u="sng" dirty="0">
              <a:solidFill>
                <a:srgbClr val="3366FF"/>
              </a:solidFill>
              <a:latin typeface="Times New Roman" panose="02020603050405020304" pitchFamily="18" charset="0"/>
              <a:cs typeface="Times New Roman" panose="02020603050405020304" pitchFamily="18" charset="0"/>
            </a:endParaRPr>
          </a:p>
          <a:p>
            <a:pPr marL="0" indent="0" algn="ctr">
              <a:buNone/>
            </a:pPr>
            <a:r>
              <a:rPr lang="en-US" sz="1800" u="sng" dirty="0">
                <a:solidFill>
                  <a:srgbClr val="3366FF"/>
                </a:solidFill>
                <a:latin typeface="Times New Roman" panose="02020603050405020304" pitchFamily="18" charset="0"/>
                <a:cs typeface="Times New Roman" panose="02020603050405020304" pitchFamily="18" charset="0"/>
                <a:hlinkClick r:id="rId3"/>
              </a:rPr>
              <a:t>iruna0405@gmail.com</a:t>
            </a:r>
            <a:endParaRPr lang="uk-UA" sz="1800" u="sng" dirty="0">
              <a:solidFill>
                <a:srgbClr val="3366FF"/>
              </a:solidFill>
              <a:latin typeface="Times New Roman" panose="02020603050405020304" pitchFamily="18" charset="0"/>
              <a:cs typeface="Times New Roman" panose="02020603050405020304" pitchFamily="18" charset="0"/>
            </a:endParaRPr>
          </a:p>
          <a:p>
            <a:pPr marL="0" indent="0" algn="ctr">
              <a:buNone/>
            </a:pPr>
            <a:r>
              <a:rPr lang="en-US" sz="1800" u="sng" dirty="0" smtClean="0">
                <a:solidFill>
                  <a:srgbClr val="3366FF"/>
                </a:solidFill>
                <a:latin typeface="Times New Roman" panose="02020603050405020304" pitchFamily="18" charset="0"/>
                <a:cs typeface="Times New Roman" panose="02020603050405020304" pitchFamily="18" charset="0"/>
                <a:hlinkClick r:id="rId4"/>
              </a:rPr>
              <a:t>oksanazel@ukr.net</a:t>
            </a:r>
            <a:endParaRPr lang="uk-UA" sz="1800" u="sng" dirty="0" smtClean="0">
              <a:solidFill>
                <a:srgbClr val="3366FF"/>
              </a:solidFill>
              <a:latin typeface="Times New Roman" panose="02020603050405020304" pitchFamily="18" charset="0"/>
              <a:cs typeface="Times New Roman" panose="02020603050405020304" pitchFamily="18" charset="0"/>
            </a:endParaRPr>
          </a:p>
          <a:p>
            <a:pPr marL="0" indent="0" algn="ctr">
              <a:buNone/>
            </a:pPr>
            <a:r>
              <a:rPr lang="en-US" sz="1800" u="sng" dirty="0">
                <a:solidFill>
                  <a:srgbClr val="3366FF"/>
                </a:solidFill>
                <a:latin typeface="Times New Roman" panose="02020603050405020304" pitchFamily="18" charset="0"/>
                <a:cs typeface="Times New Roman" panose="02020603050405020304" pitchFamily="18" charset="0"/>
              </a:rPr>
              <a:t>savka123@ukr.net</a:t>
            </a:r>
            <a:endParaRPr lang="uk-UA" sz="1800" u="sng" dirty="0" smtClean="0">
              <a:solidFill>
                <a:srgbClr val="3366FF"/>
              </a:solidFill>
              <a:latin typeface="Times New Roman" panose="02020603050405020304" pitchFamily="18" charset="0"/>
              <a:cs typeface="Times New Roman" panose="02020603050405020304" pitchFamily="18" charset="0"/>
            </a:endParaRPr>
          </a:p>
          <a:p>
            <a:pPr marL="0" indent="0" algn="ctr">
              <a:buNone/>
            </a:pPr>
            <a:endParaRPr lang="uk-UA" sz="2400" dirty="0" smtClean="0">
              <a:solidFill>
                <a:schemeClr val="bg2">
                  <a:lumMod val="50000"/>
                </a:schemeClr>
              </a:solidFill>
              <a:latin typeface="Times New Roman" panose="02020603050405020304" pitchFamily="18" charset="0"/>
              <a:cs typeface="Times New Roman" panose="02020603050405020304" pitchFamily="18" charset="0"/>
            </a:endParaRPr>
          </a:p>
          <a:p>
            <a:pPr marL="0" indent="0" algn="ctr">
              <a:buNone/>
            </a:pPr>
            <a:endParaRPr lang="uk-UA" sz="2400" dirty="0">
              <a:solidFill>
                <a:schemeClr val="bg2">
                  <a:lumMod val="50000"/>
                </a:schemeClr>
              </a:solidFill>
              <a:latin typeface="Times New Roman" panose="02020603050405020304" pitchFamily="18" charset="0"/>
              <a:cs typeface="Times New Roman" panose="02020603050405020304" pitchFamily="18" charset="0"/>
            </a:endParaRPr>
          </a:p>
          <a:p>
            <a:pPr marL="0" indent="0">
              <a:buNone/>
            </a:pPr>
            <a:endParaRPr lang="uk-UA" sz="2400" b="1" dirty="0">
              <a:latin typeface="Times New Roman" panose="02020603050405020304" pitchFamily="18" charset="0"/>
              <a:cs typeface="Times New Roman" panose="02020603050405020304" pitchFamily="18" charset="0"/>
            </a:endParaRPr>
          </a:p>
        </p:txBody>
      </p:sp>
      <p:graphicFrame>
        <p:nvGraphicFramePr>
          <p:cNvPr id="4" name="Таблиця 3"/>
          <p:cNvGraphicFramePr>
            <a:graphicFrameLocks noGrp="1"/>
          </p:cNvGraphicFramePr>
          <p:nvPr>
            <p:extLst>
              <p:ext uri="{D42A27DB-BD31-4B8C-83A1-F6EECF244321}">
                <p14:modId xmlns:p14="http://schemas.microsoft.com/office/powerpoint/2010/main" val="3869486414"/>
              </p:ext>
            </p:extLst>
          </p:nvPr>
        </p:nvGraphicFramePr>
        <p:xfrm>
          <a:off x="0" y="6492240"/>
          <a:ext cx="12192000" cy="361406"/>
        </p:xfrm>
        <a:graphic>
          <a:graphicData uri="http://schemas.openxmlformats.org/drawingml/2006/table">
            <a:tbl>
              <a:tblPr/>
              <a:tblGrid>
                <a:gridCol w="12192000">
                  <a:extLst>
                    <a:ext uri="{9D8B030D-6E8A-4147-A177-3AD203B41FA5}">
                      <a16:colId xmlns:a16="http://schemas.microsoft.com/office/drawing/2014/main" xmlns="" val="2754056654"/>
                    </a:ext>
                  </a:extLst>
                </a:gridCol>
              </a:tblGrid>
              <a:tr h="361406">
                <a:tc>
                  <a:txBody>
                    <a:bodyPr/>
                    <a:lstStyle/>
                    <a:p>
                      <a:pPr algn="ctr"/>
                      <a:r>
                        <a:rPr lang="uk-UA" sz="1600" dirty="0">
                          <a:solidFill>
                            <a:schemeClr val="bg1"/>
                          </a:solidFill>
                          <a:latin typeface="Times New Roman" panose="02020603050405020304" pitchFamily="18" charset="0"/>
                          <a:cs typeface="Times New Roman" panose="02020603050405020304" pitchFamily="18" charset="0"/>
                        </a:rPr>
                        <a:t>Міжнародна науково-практична конференція 8</a:t>
                      </a:r>
                      <a:r>
                        <a:rPr lang="en-US" sz="1600" dirty="0">
                          <a:solidFill>
                            <a:schemeClr val="bg1"/>
                          </a:solidFill>
                          <a:latin typeface="Times New Roman" panose="02020603050405020304" pitchFamily="18" charset="0"/>
                          <a:cs typeface="Times New Roman" panose="02020603050405020304" pitchFamily="18" charset="0"/>
                        </a:rPr>
                        <a:t>-</a:t>
                      </a:r>
                      <a:r>
                        <a:rPr lang="uk-UA" sz="1600" dirty="0">
                          <a:solidFill>
                            <a:schemeClr val="bg1"/>
                          </a:solidFill>
                          <a:latin typeface="Times New Roman" panose="02020603050405020304" pitchFamily="18" charset="0"/>
                          <a:cs typeface="Times New Roman" panose="02020603050405020304" pitchFamily="18" charset="0"/>
                        </a:rPr>
                        <a:t>9 грудня 2021 року</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3366FF"/>
                    </a:solidFill>
                  </a:tcPr>
                </a:tc>
                <a:extLst>
                  <a:ext uri="{0D108BD9-81ED-4DB2-BD59-A6C34878D82A}">
                    <a16:rowId xmlns:a16="http://schemas.microsoft.com/office/drawing/2014/main" xmlns="" val="2333481180"/>
                  </a:ext>
                </a:extLst>
              </a:tr>
            </a:tbl>
          </a:graphicData>
        </a:graphic>
      </p:graphicFrame>
      <p:pic>
        <p:nvPicPr>
          <p:cNvPr id="6" name="Місце для вмісту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27" y="0"/>
            <a:ext cx="12174773" cy="1648303"/>
          </a:xfrm>
          <a:prstGeom prst="rect">
            <a:avLst/>
          </a:prstGeom>
        </p:spPr>
      </p:pic>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848" y="5574983"/>
            <a:ext cx="1609920" cy="730024"/>
          </a:xfrm>
          <a:prstGeom prst="rect">
            <a:avLst/>
          </a:prstGeom>
        </p:spPr>
      </p:pic>
      <p:pic>
        <p:nvPicPr>
          <p:cNvPr id="8" name="Рисунок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02538" y="5423094"/>
            <a:ext cx="1553527" cy="1033802"/>
          </a:xfrm>
          <a:prstGeom prst="rect">
            <a:avLst/>
          </a:prstGeom>
        </p:spPr>
      </p:pic>
    </p:spTree>
    <p:extLst>
      <p:ext uri="{BB962C8B-B14F-4D97-AF65-F5344CB8AC3E}">
        <p14:creationId xmlns:p14="http://schemas.microsoft.com/office/powerpoint/2010/main" val="3005272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255" y="304760"/>
            <a:ext cx="10515600" cy="467023"/>
          </a:xfrm>
        </p:spPr>
        <p:txBody>
          <a:bodyPr>
            <a:normAutofit fontScale="90000"/>
          </a:bodyPr>
          <a:lstStyle/>
          <a:p>
            <a:pPr algn="ctr"/>
            <a:r>
              <a:rPr lang="uk-UA" b="1" dirty="0" smtClean="0"/>
              <a:t/>
            </a:r>
            <a:br>
              <a:rPr lang="uk-UA" b="1" dirty="0" smtClean="0"/>
            </a:br>
            <a:r>
              <a:rPr lang="uk-UA" sz="2400" b="1" dirty="0" smtClean="0">
                <a:solidFill>
                  <a:srgbClr val="002060"/>
                </a:solidFill>
                <a:latin typeface="Times New Roman" panose="02020603050405020304" pitchFamily="18" charset="0"/>
                <a:cs typeface="Times New Roman" panose="02020603050405020304" pitchFamily="18" charset="0"/>
              </a:rPr>
              <a:t>Відповіді респондентів на запитання </a:t>
            </a:r>
            <a:r>
              <a:rPr lang="uk-UA" sz="2700" b="1" dirty="0" smtClean="0">
                <a:solidFill>
                  <a:srgbClr val="002060"/>
                </a:solidFill>
                <a:latin typeface="Times New Roman" panose="02020603050405020304" pitchFamily="18" charset="0"/>
                <a:cs typeface="Times New Roman" panose="02020603050405020304" pitchFamily="18" charset="0"/>
              </a:rPr>
              <a:t>«Чи </a:t>
            </a:r>
            <a:r>
              <a:rPr lang="uk-UA" sz="2700" b="1" dirty="0">
                <a:solidFill>
                  <a:srgbClr val="002060"/>
                </a:solidFill>
                <a:latin typeface="Times New Roman" panose="02020603050405020304" pitchFamily="18" charset="0"/>
                <a:cs typeface="Times New Roman" panose="02020603050405020304" pitchFamily="18" charset="0"/>
              </a:rPr>
              <a:t>Твої батьки курять</a:t>
            </a:r>
            <a:r>
              <a:rPr lang="uk-UA" sz="2700" b="1" dirty="0" smtClean="0">
                <a:solidFill>
                  <a:srgbClr val="002060"/>
                </a:solidFill>
                <a:latin typeface="Times New Roman" panose="02020603050405020304" pitchFamily="18" charset="0"/>
                <a:cs typeface="Times New Roman" panose="02020603050405020304" pitchFamily="18" charset="0"/>
              </a:rPr>
              <a:t>?», %</a:t>
            </a:r>
            <a:r>
              <a:rPr lang="uk-UA" sz="2700" dirty="0">
                <a:solidFill>
                  <a:srgbClr val="002060"/>
                </a:solidFill>
                <a:latin typeface="Times New Roman" panose="02020603050405020304" pitchFamily="18" charset="0"/>
                <a:cs typeface="Times New Roman" panose="02020603050405020304" pitchFamily="18" charset="0"/>
              </a:rPr>
              <a:t/>
            </a:r>
            <a:br>
              <a:rPr lang="uk-UA" sz="2700" dirty="0">
                <a:solidFill>
                  <a:srgbClr val="002060"/>
                </a:solidFill>
                <a:latin typeface="Times New Roman" panose="02020603050405020304" pitchFamily="18" charset="0"/>
                <a:cs typeface="Times New Roman" panose="02020603050405020304" pitchFamily="18" charset="0"/>
              </a:rPr>
            </a:br>
            <a:endParaRPr lang="uk-UA" sz="2700" dirty="0">
              <a:solidFill>
                <a:srgbClr val="002060"/>
              </a:solidFill>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idx="1"/>
          </p:nvPr>
        </p:nvSpPr>
        <p:spPr>
          <a:xfrm>
            <a:off x="357051" y="960317"/>
            <a:ext cx="11286309" cy="1398494"/>
          </a:xfrm>
        </p:spPr>
        <p:txBody>
          <a:bodyPr>
            <a:normAutofit/>
          </a:bodyPr>
          <a:lstStyle/>
          <a:p>
            <a:pPr>
              <a:buFont typeface="Wingdings" panose="05000000000000000000" pitchFamily="2" charset="2"/>
              <a:buChar char="§"/>
            </a:pPr>
            <a:r>
              <a:rPr lang="uk-UA" sz="2000" b="1" dirty="0">
                <a:solidFill>
                  <a:srgbClr val="002060"/>
                </a:solidFill>
                <a:latin typeface="Times New Roman" panose="02020603050405020304" pitchFamily="18" charset="0"/>
                <a:cs typeface="Times New Roman" panose="02020603050405020304" pitchFamily="18" charset="0"/>
              </a:rPr>
              <a:t>58,83%</a:t>
            </a:r>
            <a:r>
              <a:rPr lang="uk-UA" sz="2000" dirty="0">
                <a:solidFill>
                  <a:srgbClr val="002060"/>
                </a:solidFill>
                <a:latin typeface="Times New Roman" panose="02020603050405020304" pitchFamily="18" charset="0"/>
                <a:cs typeface="Times New Roman" panose="02020603050405020304" pitchFamily="18" charset="0"/>
              </a:rPr>
              <a:t> не курять, </a:t>
            </a:r>
            <a:r>
              <a:rPr lang="uk-UA" sz="2000" b="1" dirty="0">
                <a:solidFill>
                  <a:srgbClr val="002060"/>
                </a:solidFill>
                <a:latin typeface="Times New Roman" panose="02020603050405020304" pitchFamily="18" charset="0"/>
                <a:cs typeface="Times New Roman" panose="02020603050405020304" pitchFamily="18" charset="0"/>
              </a:rPr>
              <a:t>23,55%</a:t>
            </a:r>
            <a:r>
              <a:rPr lang="uk-UA" sz="2000" dirty="0">
                <a:solidFill>
                  <a:srgbClr val="002060"/>
                </a:solidFill>
                <a:latin typeface="Times New Roman" panose="02020603050405020304" pitchFamily="18" charset="0"/>
                <a:cs typeface="Times New Roman" panose="02020603050405020304" pitchFamily="18" charset="0"/>
              </a:rPr>
              <a:t> </a:t>
            </a:r>
            <a:r>
              <a:rPr lang="uk-UA" sz="2000" dirty="0" smtClean="0">
                <a:solidFill>
                  <a:srgbClr val="002060"/>
                </a:solidFill>
                <a:latin typeface="Times New Roman" panose="02020603050405020304" pitchFamily="18" charset="0"/>
                <a:cs typeface="Times New Roman" panose="02020603050405020304" pitchFamily="18" charset="0"/>
              </a:rPr>
              <a:t>– </a:t>
            </a:r>
            <a:r>
              <a:rPr lang="uk-UA" sz="2000" dirty="0">
                <a:solidFill>
                  <a:srgbClr val="002060"/>
                </a:solidFill>
                <a:latin typeface="Times New Roman" panose="02020603050405020304" pitchFamily="18" charset="0"/>
                <a:cs typeface="Times New Roman" panose="02020603050405020304" pitchFamily="18" charset="0"/>
              </a:rPr>
              <a:t>курять час від часу </a:t>
            </a:r>
            <a:r>
              <a:rPr lang="uk-UA" sz="2000" dirty="0" smtClean="0">
                <a:solidFill>
                  <a:srgbClr val="002060"/>
                </a:solidFill>
                <a:latin typeface="Times New Roman" panose="02020603050405020304" pitchFamily="18" charset="0"/>
                <a:cs typeface="Times New Roman" panose="02020603050405020304" pitchFamily="18" charset="0"/>
              </a:rPr>
              <a:t>один, </a:t>
            </a:r>
            <a:r>
              <a:rPr lang="uk-UA" sz="2000" dirty="0">
                <a:solidFill>
                  <a:srgbClr val="002060"/>
                </a:solidFill>
                <a:latin typeface="Times New Roman" panose="02020603050405020304" pitchFamily="18" charset="0"/>
                <a:cs typeface="Times New Roman" panose="02020603050405020304" pitchFamily="18" charset="0"/>
              </a:rPr>
              <a:t>або обоє батьків, </a:t>
            </a:r>
            <a:r>
              <a:rPr lang="uk-UA" sz="2000" b="1" dirty="0" smtClean="0">
                <a:solidFill>
                  <a:srgbClr val="002060"/>
                </a:solidFill>
                <a:latin typeface="Times New Roman" panose="02020603050405020304" pitchFamily="18" charset="0"/>
                <a:cs typeface="Times New Roman" panose="02020603050405020304" pitchFamily="18" charset="0"/>
              </a:rPr>
              <a:t>17,61</a:t>
            </a:r>
            <a:r>
              <a:rPr lang="uk-UA" sz="2000" b="1" dirty="0">
                <a:solidFill>
                  <a:srgbClr val="002060"/>
                </a:solidFill>
                <a:latin typeface="Times New Roman" panose="02020603050405020304" pitchFamily="18" charset="0"/>
                <a:cs typeface="Times New Roman" panose="02020603050405020304" pitchFamily="18" charset="0"/>
              </a:rPr>
              <a:t>%</a:t>
            </a:r>
            <a:r>
              <a:rPr lang="uk-UA" sz="2000" dirty="0">
                <a:solidFill>
                  <a:srgbClr val="002060"/>
                </a:solidFill>
                <a:latin typeface="Times New Roman" panose="02020603050405020304" pitchFamily="18" charset="0"/>
                <a:cs typeface="Times New Roman" panose="02020603050405020304" pitchFamily="18" charset="0"/>
              </a:rPr>
              <a:t> </a:t>
            </a:r>
            <a:r>
              <a:rPr lang="uk-UA" sz="2000" dirty="0" smtClean="0">
                <a:solidFill>
                  <a:srgbClr val="002060"/>
                </a:solidFill>
                <a:latin typeface="Times New Roman" panose="02020603050405020304" pitchFamily="18" charset="0"/>
                <a:cs typeface="Times New Roman" panose="02020603050405020304" pitchFamily="18" charset="0"/>
              </a:rPr>
              <a:t>– </a:t>
            </a:r>
            <a:r>
              <a:rPr lang="uk-UA" sz="2000" dirty="0" err="1">
                <a:solidFill>
                  <a:srgbClr val="002060"/>
                </a:solidFill>
                <a:latin typeface="Times New Roman" panose="02020603050405020304" pitchFamily="18" charset="0"/>
                <a:ea typeface="+mj-ea"/>
                <a:cs typeface="Times New Roman" panose="02020603050405020304" pitchFamily="18" charset="0"/>
              </a:rPr>
              <a:t>узалежненими</a:t>
            </a:r>
            <a:r>
              <a:rPr lang="uk-UA" sz="2000" dirty="0">
                <a:solidFill>
                  <a:srgbClr val="002060"/>
                </a:solidFill>
                <a:latin typeface="Times New Roman" panose="02020603050405020304" pitchFamily="18" charset="0"/>
                <a:ea typeface="+mj-ea"/>
                <a:cs typeface="Times New Roman" panose="02020603050405020304" pitchFamily="18" charset="0"/>
              </a:rPr>
              <a:t> від нікотину </a:t>
            </a:r>
            <a:r>
              <a:rPr lang="uk-UA" sz="2000" dirty="0">
                <a:solidFill>
                  <a:srgbClr val="002060"/>
                </a:solidFill>
                <a:latin typeface="Times New Roman" panose="02020603050405020304" pitchFamily="18" charset="0"/>
                <a:cs typeface="Times New Roman" panose="02020603050405020304" pitchFamily="18" charset="0"/>
              </a:rPr>
              <a:t>є один або обоє батьків. </a:t>
            </a:r>
            <a:endParaRPr lang="uk-UA" sz="2000" dirty="0" smtClean="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uk-UA" sz="2000" b="1" i="1" dirty="0" smtClean="0">
                <a:solidFill>
                  <a:srgbClr val="002060"/>
                </a:solidFill>
                <a:latin typeface="Times New Roman" panose="02020603050405020304" pitchFamily="18" charset="0"/>
                <a:cs typeface="Times New Roman" panose="02020603050405020304" pitchFamily="18" charset="0"/>
              </a:rPr>
              <a:t>Вплив </a:t>
            </a:r>
            <a:r>
              <a:rPr lang="uk-UA" sz="2000" b="1" i="1" dirty="0">
                <a:solidFill>
                  <a:srgbClr val="002060"/>
                </a:solidFill>
                <a:latin typeface="Times New Roman" panose="02020603050405020304" pitchFamily="18" charset="0"/>
                <a:cs typeface="Times New Roman" panose="02020603050405020304" pitchFamily="18" charset="0"/>
              </a:rPr>
              <a:t>на паління дітей</a:t>
            </a:r>
            <a:r>
              <a:rPr lang="uk-UA" sz="2000" b="1" dirty="0">
                <a:solidFill>
                  <a:srgbClr val="002060"/>
                </a:solidFill>
                <a:latin typeface="Times New Roman" panose="02020603050405020304" pitchFamily="18" charset="0"/>
                <a:cs typeface="Times New Roman" panose="02020603050405020304" pitchFamily="18" charset="0"/>
              </a:rPr>
              <a:t>: </a:t>
            </a:r>
            <a:r>
              <a:rPr lang="uk-UA" sz="2000" dirty="0">
                <a:solidFill>
                  <a:srgbClr val="002060"/>
                </a:solidFill>
                <a:latin typeface="Times New Roman" panose="02020603050405020304" pitchFamily="18" charset="0"/>
                <a:cs typeface="Times New Roman" panose="02020603050405020304" pitchFamily="18" charset="0"/>
              </a:rPr>
              <a:t>в групі, де батьки не курять, частка дітей-курців </a:t>
            </a:r>
            <a:r>
              <a:rPr lang="uk-UA" sz="2000" b="1" dirty="0">
                <a:solidFill>
                  <a:srgbClr val="002060"/>
                </a:solidFill>
                <a:latin typeface="Times New Roman" panose="02020603050405020304" pitchFamily="18" charset="0"/>
                <a:cs typeface="Times New Roman" panose="02020603050405020304" pitchFamily="18" charset="0"/>
              </a:rPr>
              <a:t>45,98%, </a:t>
            </a:r>
            <a:r>
              <a:rPr lang="uk-UA" sz="2000" dirty="0">
                <a:solidFill>
                  <a:srgbClr val="002060"/>
                </a:solidFill>
                <a:latin typeface="Times New Roman" panose="02020603050405020304" pitchFamily="18" charset="0"/>
                <a:cs typeface="Times New Roman" panose="02020603050405020304" pitchFamily="18" charset="0"/>
              </a:rPr>
              <a:t>а в </a:t>
            </a:r>
            <a:r>
              <a:rPr lang="uk-UA" sz="2000" dirty="0" smtClean="0">
                <a:solidFill>
                  <a:srgbClr val="002060"/>
                </a:solidFill>
                <a:latin typeface="Times New Roman" panose="02020603050405020304" pitchFamily="18" charset="0"/>
                <a:cs typeface="Times New Roman" panose="02020603050405020304" pitchFamily="18" charset="0"/>
              </a:rPr>
              <a:t>групі батьків</a:t>
            </a:r>
            <a:r>
              <a:rPr lang="uk-UA" sz="2000" dirty="0">
                <a:solidFill>
                  <a:srgbClr val="002060"/>
                </a:solidFill>
                <a:latin typeface="Times New Roman" panose="02020603050405020304" pitchFamily="18" charset="0"/>
                <a:cs typeface="Times New Roman" panose="02020603050405020304" pitchFamily="18" charset="0"/>
              </a:rPr>
              <a:t>, які курять, частка дітей, які вживають нікотин в будь-який спосіб становить  </a:t>
            </a:r>
            <a:r>
              <a:rPr lang="uk-UA" sz="2000" b="1" dirty="0">
                <a:solidFill>
                  <a:srgbClr val="002060"/>
                </a:solidFill>
                <a:latin typeface="Times New Roman" panose="02020603050405020304" pitchFamily="18" charset="0"/>
                <a:cs typeface="Times New Roman" panose="02020603050405020304" pitchFamily="18" charset="0"/>
              </a:rPr>
              <a:t>54,02</a:t>
            </a:r>
            <a:r>
              <a:rPr lang="uk-UA" sz="2000" b="1" dirty="0" smtClean="0">
                <a:solidFill>
                  <a:srgbClr val="002060"/>
                </a:solidFill>
                <a:latin typeface="Times New Roman" panose="02020603050405020304" pitchFamily="18" charset="0"/>
                <a:cs typeface="Times New Roman" panose="02020603050405020304" pitchFamily="18" charset="0"/>
              </a:rPr>
              <a:t>%.</a:t>
            </a:r>
            <a:r>
              <a:rPr lang="uk-UA" sz="2000" dirty="0" smtClean="0">
                <a:solidFill>
                  <a:srgbClr val="002060"/>
                </a:solidFill>
                <a:latin typeface="Times New Roman" panose="02020603050405020304" pitchFamily="18" charset="0"/>
                <a:cs typeface="Times New Roman" panose="02020603050405020304" pitchFamily="18" charset="0"/>
              </a:rPr>
              <a:t> </a:t>
            </a:r>
            <a:endParaRPr lang="uk-UA" dirty="0">
              <a:solidFill>
                <a:srgbClr val="002060"/>
              </a:solidFill>
            </a:endParaRPr>
          </a:p>
          <a:p>
            <a:endParaRPr lang="uk-UA" dirty="0">
              <a:solidFill>
                <a:srgbClr val="002060"/>
              </a:solidFill>
            </a:endParaRPr>
          </a:p>
        </p:txBody>
      </p:sp>
      <p:graphicFrame>
        <p:nvGraphicFramePr>
          <p:cNvPr id="4" name="Таблиця 3"/>
          <p:cNvGraphicFramePr>
            <a:graphicFrameLocks noGrp="1"/>
          </p:cNvGraphicFramePr>
          <p:nvPr>
            <p:extLst>
              <p:ext uri="{D42A27DB-BD31-4B8C-83A1-F6EECF244321}">
                <p14:modId xmlns:p14="http://schemas.microsoft.com/office/powerpoint/2010/main" val="845107148"/>
              </p:ext>
            </p:extLst>
          </p:nvPr>
        </p:nvGraphicFramePr>
        <p:xfrm>
          <a:off x="0" y="6492240"/>
          <a:ext cx="12192000" cy="361406"/>
        </p:xfrm>
        <a:graphic>
          <a:graphicData uri="http://schemas.openxmlformats.org/drawingml/2006/table">
            <a:tbl>
              <a:tblPr/>
              <a:tblGrid>
                <a:gridCol w="12192000">
                  <a:extLst>
                    <a:ext uri="{9D8B030D-6E8A-4147-A177-3AD203B41FA5}">
                      <a16:colId xmlns:a16="http://schemas.microsoft.com/office/drawing/2014/main" xmlns="" val="2754056654"/>
                    </a:ext>
                  </a:extLst>
                </a:gridCol>
              </a:tblGrid>
              <a:tr h="361406">
                <a:tc>
                  <a:txBody>
                    <a:bodyPr/>
                    <a:lstStyle/>
                    <a:p>
                      <a:pPr algn="ctr"/>
                      <a:r>
                        <a:rPr lang="uk-UA" sz="1600" dirty="0">
                          <a:solidFill>
                            <a:schemeClr val="bg1"/>
                          </a:solidFill>
                          <a:latin typeface="Times New Roman" panose="02020603050405020304" pitchFamily="18" charset="0"/>
                          <a:cs typeface="Times New Roman" panose="02020603050405020304" pitchFamily="18" charset="0"/>
                        </a:rPr>
                        <a:t>Міжнародна науково-практична конференція 8</a:t>
                      </a:r>
                      <a:r>
                        <a:rPr lang="en-US" sz="1600" dirty="0">
                          <a:solidFill>
                            <a:schemeClr val="bg1"/>
                          </a:solidFill>
                          <a:latin typeface="Times New Roman" panose="02020603050405020304" pitchFamily="18" charset="0"/>
                          <a:cs typeface="Times New Roman" panose="02020603050405020304" pitchFamily="18" charset="0"/>
                        </a:rPr>
                        <a:t>-</a:t>
                      </a:r>
                      <a:r>
                        <a:rPr lang="uk-UA" sz="1600" dirty="0">
                          <a:solidFill>
                            <a:schemeClr val="bg1"/>
                          </a:solidFill>
                          <a:latin typeface="Times New Roman" panose="02020603050405020304" pitchFamily="18" charset="0"/>
                          <a:cs typeface="Times New Roman" panose="02020603050405020304" pitchFamily="18" charset="0"/>
                        </a:rPr>
                        <a:t>9 грудня 2021 року</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3366FF"/>
                    </a:solidFill>
                  </a:tcPr>
                </a:tc>
                <a:extLst>
                  <a:ext uri="{0D108BD9-81ED-4DB2-BD59-A6C34878D82A}">
                    <a16:rowId xmlns:a16="http://schemas.microsoft.com/office/drawing/2014/main" xmlns="" val="2333481180"/>
                  </a:ext>
                </a:extLst>
              </a:tr>
            </a:tbl>
          </a:graphicData>
        </a:graphic>
      </p:graphicFrame>
      <p:graphicFrame>
        <p:nvGraphicFramePr>
          <p:cNvPr id="6" name="Діаграма 5"/>
          <p:cNvGraphicFramePr/>
          <p:nvPr>
            <p:extLst>
              <p:ext uri="{D42A27DB-BD31-4B8C-83A1-F6EECF244321}">
                <p14:modId xmlns:p14="http://schemas.microsoft.com/office/powerpoint/2010/main" val="3053121797"/>
              </p:ext>
            </p:extLst>
          </p:nvPr>
        </p:nvGraphicFramePr>
        <p:xfrm>
          <a:off x="2412274" y="2455817"/>
          <a:ext cx="7193280" cy="40364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3505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2846" y="238717"/>
            <a:ext cx="11031583" cy="935915"/>
          </a:xfrm>
        </p:spPr>
        <p:txBody>
          <a:bodyPr>
            <a:normAutofit fontScale="90000"/>
          </a:bodyPr>
          <a:lstStyle/>
          <a:p>
            <a:pPr algn="ctr"/>
            <a:r>
              <a:rPr lang="uk-UA" b="1" dirty="0" smtClean="0"/>
              <a:t/>
            </a:r>
            <a:br>
              <a:rPr lang="uk-UA" b="1" dirty="0" smtClean="0"/>
            </a:br>
            <a:r>
              <a:rPr lang="uk-UA" sz="2400" b="1" dirty="0" smtClean="0">
                <a:solidFill>
                  <a:srgbClr val="002060"/>
                </a:solidFill>
                <a:latin typeface="Times New Roman" panose="02020603050405020304" pitchFamily="18" charset="0"/>
                <a:cs typeface="Times New Roman" panose="02020603050405020304" pitchFamily="18" charset="0"/>
              </a:rPr>
              <a:t>Відповіді респондентів на запитання </a:t>
            </a:r>
            <a:r>
              <a:rPr lang="uk-UA" sz="2700" b="1" dirty="0" smtClean="0">
                <a:solidFill>
                  <a:srgbClr val="002060"/>
                </a:solidFill>
                <a:latin typeface="Times New Roman" panose="02020603050405020304" pitchFamily="18" charset="0"/>
                <a:cs typeface="Times New Roman" panose="02020603050405020304" pitchFamily="18" charset="0"/>
              </a:rPr>
              <a:t>«Чи </a:t>
            </a:r>
            <a:r>
              <a:rPr lang="uk-UA" sz="2700" b="1" dirty="0">
                <a:solidFill>
                  <a:srgbClr val="002060"/>
                </a:solidFill>
                <a:latin typeface="Times New Roman" panose="02020603050405020304" pitchFamily="18" charset="0"/>
                <a:cs typeface="Times New Roman" panose="02020603050405020304" pitchFamily="18" charset="0"/>
              </a:rPr>
              <a:t>вживав/ла заспокійливі або снодійні ліки з вересня минулого року до сьогодні</a:t>
            </a:r>
            <a:r>
              <a:rPr lang="uk-UA" sz="2700" b="1" dirty="0" smtClean="0">
                <a:solidFill>
                  <a:srgbClr val="002060"/>
                </a:solidFill>
                <a:latin typeface="Times New Roman" panose="02020603050405020304" pitchFamily="18" charset="0"/>
                <a:cs typeface="Times New Roman" panose="02020603050405020304" pitchFamily="18" charset="0"/>
              </a:rPr>
              <a:t>?», %</a:t>
            </a:r>
            <a:r>
              <a:rPr lang="uk-UA" sz="2700" b="1" dirty="0">
                <a:solidFill>
                  <a:srgbClr val="002060"/>
                </a:solidFill>
                <a:latin typeface="Times New Roman" panose="02020603050405020304" pitchFamily="18" charset="0"/>
                <a:cs typeface="Times New Roman" panose="02020603050405020304" pitchFamily="18" charset="0"/>
              </a:rPr>
              <a:t/>
            </a:r>
            <a:br>
              <a:rPr lang="uk-UA" sz="2700" b="1" dirty="0">
                <a:solidFill>
                  <a:srgbClr val="002060"/>
                </a:solidFill>
                <a:latin typeface="Times New Roman" panose="02020603050405020304" pitchFamily="18" charset="0"/>
                <a:cs typeface="Times New Roman" panose="02020603050405020304" pitchFamily="18" charset="0"/>
              </a:rPr>
            </a:br>
            <a:endParaRPr lang="uk-UA" sz="27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Таблиця 3"/>
          <p:cNvGraphicFramePr>
            <a:graphicFrameLocks noGrp="1"/>
          </p:cNvGraphicFramePr>
          <p:nvPr>
            <p:extLst>
              <p:ext uri="{D42A27DB-BD31-4B8C-83A1-F6EECF244321}">
                <p14:modId xmlns:p14="http://schemas.microsoft.com/office/powerpoint/2010/main" val="1126337249"/>
              </p:ext>
            </p:extLst>
          </p:nvPr>
        </p:nvGraphicFramePr>
        <p:xfrm>
          <a:off x="0" y="6492240"/>
          <a:ext cx="12192000" cy="361406"/>
        </p:xfrm>
        <a:graphic>
          <a:graphicData uri="http://schemas.openxmlformats.org/drawingml/2006/table">
            <a:tbl>
              <a:tblPr/>
              <a:tblGrid>
                <a:gridCol w="12192000">
                  <a:extLst>
                    <a:ext uri="{9D8B030D-6E8A-4147-A177-3AD203B41FA5}">
                      <a16:colId xmlns:a16="http://schemas.microsoft.com/office/drawing/2014/main" xmlns="" val="2754056654"/>
                    </a:ext>
                  </a:extLst>
                </a:gridCol>
              </a:tblGrid>
              <a:tr h="361406">
                <a:tc>
                  <a:txBody>
                    <a:bodyPr/>
                    <a:lstStyle/>
                    <a:p>
                      <a:pPr algn="ctr"/>
                      <a:r>
                        <a:rPr lang="uk-UA" sz="1600" dirty="0">
                          <a:solidFill>
                            <a:schemeClr val="bg1"/>
                          </a:solidFill>
                          <a:latin typeface="Times New Roman" panose="02020603050405020304" pitchFamily="18" charset="0"/>
                          <a:cs typeface="Times New Roman" panose="02020603050405020304" pitchFamily="18" charset="0"/>
                        </a:rPr>
                        <a:t>Міжнародна науково-практична конференція 8</a:t>
                      </a:r>
                      <a:r>
                        <a:rPr lang="en-US" sz="1600" dirty="0">
                          <a:solidFill>
                            <a:schemeClr val="bg1"/>
                          </a:solidFill>
                          <a:latin typeface="Times New Roman" panose="02020603050405020304" pitchFamily="18" charset="0"/>
                          <a:cs typeface="Times New Roman" panose="02020603050405020304" pitchFamily="18" charset="0"/>
                        </a:rPr>
                        <a:t>-</a:t>
                      </a:r>
                      <a:r>
                        <a:rPr lang="uk-UA" sz="1600" dirty="0">
                          <a:solidFill>
                            <a:schemeClr val="bg1"/>
                          </a:solidFill>
                          <a:latin typeface="Times New Roman" panose="02020603050405020304" pitchFamily="18" charset="0"/>
                          <a:cs typeface="Times New Roman" panose="02020603050405020304" pitchFamily="18" charset="0"/>
                        </a:rPr>
                        <a:t>9 грудня 2021 року</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3366FF"/>
                    </a:solidFill>
                  </a:tcPr>
                </a:tc>
                <a:extLst>
                  <a:ext uri="{0D108BD9-81ED-4DB2-BD59-A6C34878D82A}">
                    <a16:rowId xmlns:a16="http://schemas.microsoft.com/office/drawing/2014/main" xmlns="" val="2333481180"/>
                  </a:ext>
                </a:extLst>
              </a:tr>
            </a:tbl>
          </a:graphicData>
        </a:graphic>
      </p:graphicFrame>
      <p:graphicFrame>
        <p:nvGraphicFramePr>
          <p:cNvPr id="7" name="Діаграма 6"/>
          <p:cNvGraphicFramePr/>
          <p:nvPr>
            <p:extLst>
              <p:ext uri="{D42A27DB-BD31-4B8C-83A1-F6EECF244321}">
                <p14:modId xmlns:p14="http://schemas.microsoft.com/office/powerpoint/2010/main" val="2949344743"/>
              </p:ext>
            </p:extLst>
          </p:nvPr>
        </p:nvGraphicFramePr>
        <p:xfrm>
          <a:off x="2046515" y="1419496"/>
          <a:ext cx="8255726" cy="51903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0199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47426"/>
            <a:ext cx="10515600" cy="935915"/>
          </a:xfrm>
        </p:spPr>
        <p:txBody>
          <a:bodyPr>
            <a:normAutofit fontScale="90000"/>
          </a:bodyPr>
          <a:lstStyle/>
          <a:p>
            <a:pPr algn="ctr"/>
            <a:r>
              <a:rPr lang="uk-UA" b="1" dirty="0" smtClean="0"/>
              <a:t/>
            </a:r>
            <a:br>
              <a:rPr lang="uk-UA" b="1" dirty="0" smtClean="0"/>
            </a:br>
            <a:r>
              <a:rPr lang="uk-UA" sz="2400" b="1" dirty="0" smtClean="0">
                <a:solidFill>
                  <a:srgbClr val="002060"/>
                </a:solidFill>
                <a:latin typeface="Times New Roman" panose="02020603050405020304" pitchFamily="18" charset="0"/>
                <a:cs typeface="Times New Roman" panose="02020603050405020304" pitchFamily="18" charset="0"/>
              </a:rPr>
              <a:t>Відповіді респондентів на запитання </a:t>
            </a:r>
            <a:r>
              <a:rPr lang="uk-UA" sz="2700" b="1" dirty="0" smtClean="0">
                <a:solidFill>
                  <a:srgbClr val="002060"/>
                </a:solidFill>
                <a:latin typeface="Times New Roman" panose="02020603050405020304" pitchFamily="18" charset="0"/>
                <a:cs typeface="Times New Roman" panose="02020603050405020304" pitchFamily="18" charset="0"/>
              </a:rPr>
              <a:t>«Чи </a:t>
            </a:r>
            <a:r>
              <a:rPr lang="uk-UA" sz="2700" b="1" dirty="0">
                <a:solidFill>
                  <a:srgbClr val="002060"/>
                </a:solidFill>
                <a:latin typeface="Times New Roman" panose="02020603050405020304" pitchFamily="18" charset="0"/>
                <a:cs typeface="Times New Roman" panose="02020603050405020304" pitchFamily="18" charset="0"/>
              </a:rPr>
              <a:t>вживав/ла заспокійливі або снодійні ліки з вересня минулого року до сьогодні</a:t>
            </a:r>
            <a:r>
              <a:rPr lang="uk-UA" sz="2700" b="1" dirty="0" smtClean="0">
                <a:solidFill>
                  <a:srgbClr val="002060"/>
                </a:solidFill>
                <a:latin typeface="Times New Roman" panose="02020603050405020304" pitchFamily="18" charset="0"/>
                <a:cs typeface="Times New Roman" panose="02020603050405020304" pitchFamily="18" charset="0"/>
              </a:rPr>
              <a:t>?», %</a:t>
            </a:r>
            <a:r>
              <a:rPr lang="uk-UA" sz="2700" b="1" dirty="0">
                <a:solidFill>
                  <a:srgbClr val="002060"/>
                </a:solidFill>
                <a:latin typeface="Times New Roman" panose="02020603050405020304" pitchFamily="18" charset="0"/>
                <a:cs typeface="Times New Roman" panose="02020603050405020304" pitchFamily="18" charset="0"/>
              </a:rPr>
              <a:t/>
            </a:r>
            <a:br>
              <a:rPr lang="uk-UA" sz="2700" b="1" dirty="0">
                <a:solidFill>
                  <a:srgbClr val="002060"/>
                </a:solidFill>
                <a:latin typeface="Times New Roman" panose="02020603050405020304" pitchFamily="18" charset="0"/>
                <a:cs typeface="Times New Roman" panose="02020603050405020304" pitchFamily="18" charset="0"/>
              </a:rPr>
            </a:br>
            <a:endParaRPr lang="uk-UA" sz="27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Таблиця 3"/>
          <p:cNvGraphicFramePr>
            <a:graphicFrameLocks noGrp="1"/>
          </p:cNvGraphicFramePr>
          <p:nvPr>
            <p:extLst>
              <p:ext uri="{D42A27DB-BD31-4B8C-83A1-F6EECF244321}">
                <p14:modId xmlns:p14="http://schemas.microsoft.com/office/powerpoint/2010/main" val="845107148"/>
              </p:ext>
            </p:extLst>
          </p:nvPr>
        </p:nvGraphicFramePr>
        <p:xfrm>
          <a:off x="0" y="6492240"/>
          <a:ext cx="12192000" cy="361406"/>
        </p:xfrm>
        <a:graphic>
          <a:graphicData uri="http://schemas.openxmlformats.org/drawingml/2006/table">
            <a:tbl>
              <a:tblPr/>
              <a:tblGrid>
                <a:gridCol w="12192000">
                  <a:extLst>
                    <a:ext uri="{9D8B030D-6E8A-4147-A177-3AD203B41FA5}">
                      <a16:colId xmlns:a16="http://schemas.microsoft.com/office/drawing/2014/main" xmlns="" val="2754056654"/>
                    </a:ext>
                  </a:extLst>
                </a:gridCol>
              </a:tblGrid>
              <a:tr h="361406">
                <a:tc>
                  <a:txBody>
                    <a:bodyPr/>
                    <a:lstStyle/>
                    <a:p>
                      <a:pPr algn="ctr"/>
                      <a:r>
                        <a:rPr lang="uk-UA" sz="1600" dirty="0">
                          <a:solidFill>
                            <a:schemeClr val="bg1"/>
                          </a:solidFill>
                          <a:latin typeface="Times New Roman" panose="02020603050405020304" pitchFamily="18" charset="0"/>
                          <a:cs typeface="Times New Roman" panose="02020603050405020304" pitchFamily="18" charset="0"/>
                        </a:rPr>
                        <a:t>Міжнародна науково-практична конференція 8</a:t>
                      </a:r>
                      <a:r>
                        <a:rPr lang="en-US" sz="1600" dirty="0">
                          <a:solidFill>
                            <a:schemeClr val="bg1"/>
                          </a:solidFill>
                          <a:latin typeface="Times New Roman" panose="02020603050405020304" pitchFamily="18" charset="0"/>
                          <a:cs typeface="Times New Roman" panose="02020603050405020304" pitchFamily="18" charset="0"/>
                        </a:rPr>
                        <a:t>-</a:t>
                      </a:r>
                      <a:r>
                        <a:rPr lang="uk-UA" sz="1600" dirty="0">
                          <a:solidFill>
                            <a:schemeClr val="bg1"/>
                          </a:solidFill>
                          <a:latin typeface="Times New Roman" panose="02020603050405020304" pitchFamily="18" charset="0"/>
                          <a:cs typeface="Times New Roman" panose="02020603050405020304" pitchFamily="18" charset="0"/>
                        </a:rPr>
                        <a:t>9 грудня 2021 року</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3366FF"/>
                    </a:solidFill>
                  </a:tcPr>
                </a:tc>
                <a:extLst>
                  <a:ext uri="{0D108BD9-81ED-4DB2-BD59-A6C34878D82A}">
                    <a16:rowId xmlns:a16="http://schemas.microsoft.com/office/drawing/2014/main" xmlns="" val="2333481180"/>
                  </a:ext>
                </a:extLst>
              </a:tr>
            </a:tbl>
          </a:graphicData>
        </a:graphic>
      </p:graphicFrame>
      <p:graphicFrame>
        <p:nvGraphicFramePr>
          <p:cNvPr id="6" name="Діаграма 5"/>
          <p:cNvGraphicFramePr/>
          <p:nvPr>
            <p:extLst>
              <p:ext uri="{D42A27DB-BD31-4B8C-83A1-F6EECF244321}">
                <p14:modId xmlns:p14="http://schemas.microsoft.com/office/powerpoint/2010/main" val="1588317812"/>
              </p:ext>
            </p:extLst>
          </p:nvPr>
        </p:nvGraphicFramePr>
        <p:xfrm>
          <a:off x="2336799" y="1394689"/>
          <a:ext cx="7693892" cy="53283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0667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0962" y="78960"/>
            <a:ext cx="10515600" cy="1325563"/>
          </a:xfrm>
        </p:spPr>
        <p:txBody>
          <a:bodyPr>
            <a:normAutofit/>
          </a:bodyPr>
          <a:lstStyle/>
          <a:p>
            <a:pPr algn="ctr"/>
            <a:r>
              <a:rPr lang="uk-UA" sz="2000" b="1" dirty="0" smtClean="0">
                <a:solidFill>
                  <a:srgbClr val="002060"/>
                </a:solidFill>
                <a:latin typeface="Times New Roman" panose="02020603050405020304" pitchFamily="18" charset="0"/>
                <a:cs typeface="Times New Roman" panose="02020603050405020304" pitchFamily="18" charset="0"/>
              </a:rPr>
              <a:t>Відповіді респондентів на запитання</a:t>
            </a:r>
            <a:r>
              <a:rPr lang="uk-UA" sz="2400" b="1" dirty="0" smtClean="0">
                <a:solidFill>
                  <a:srgbClr val="002060"/>
                </a:solidFill>
                <a:latin typeface="Times New Roman" panose="02020603050405020304" pitchFamily="18" charset="0"/>
                <a:cs typeface="Times New Roman" panose="02020603050405020304" pitchFamily="18" charset="0"/>
              </a:rPr>
              <a:t> «Чи </a:t>
            </a:r>
            <a:r>
              <a:rPr lang="uk-UA" sz="2400" b="1" dirty="0">
                <a:solidFill>
                  <a:srgbClr val="002060"/>
                </a:solidFill>
                <a:latin typeface="Times New Roman" panose="02020603050405020304" pitchFamily="18" charset="0"/>
                <a:cs typeface="Times New Roman" panose="02020603050405020304" pitchFamily="18" charset="0"/>
              </a:rPr>
              <a:t>Ти вживав/ла ліки протягом останніх 30 днів  через наведені нижче проблеми</a:t>
            </a:r>
            <a:r>
              <a:rPr lang="uk-UA" sz="2400" b="1" dirty="0" smtClean="0">
                <a:solidFill>
                  <a:srgbClr val="002060"/>
                </a:solidFill>
                <a:latin typeface="Times New Roman" panose="02020603050405020304" pitchFamily="18" charset="0"/>
                <a:cs typeface="Times New Roman" panose="02020603050405020304" pitchFamily="18" charset="0"/>
              </a:rPr>
              <a:t>?, %</a:t>
            </a:r>
            <a:endParaRPr lang="uk-UA" sz="24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Таблиця 3"/>
          <p:cNvGraphicFramePr>
            <a:graphicFrameLocks noGrp="1"/>
          </p:cNvGraphicFramePr>
          <p:nvPr>
            <p:extLst>
              <p:ext uri="{D42A27DB-BD31-4B8C-83A1-F6EECF244321}">
                <p14:modId xmlns:p14="http://schemas.microsoft.com/office/powerpoint/2010/main" val="926530987"/>
              </p:ext>
            </p:extLst>
          </p:nvPr>
        </p:nvGraphicFramePr>
        <p:xfrm>
          <a:off x="0" y="6492240"/>
          <a:ext cx="12192000" cy="361406"/>
        </p:xfrm>
        <a:graphic>
          <a:graphicData uri="http://schemas.openxmlformats.org/drawingml/2006/table">
            <a:tbl>
              <a:tblPr/>
              <a:tblGrid>
                <a:gridCol w="12192000">
                  <a:extLst>
                    <a:ext uri="{9D8B030D-6E8A-4147-A177-3AD203B41FA5}">
                      <a16:colId xmlns:a16="http://schemas.microsoft.com/office/drawing/2014/main" xmlns="" val="2754056654"/>
                    </a:ext>
                  </a:extLst>
                </a:gridCol>
              </a:tblGrid>
              <a:tr h="361406">
                <a:tc>
                  <a:txBody>
                    <a:bodyPr/>
                    <a:lstStyle/>
                    <a:p>
                      <a:pPr algn="ctr"/>
                      <a:r>
                        <a:rPr lang="uk-UA" sz="1600" dirty="0">
                          <a:solidFill>
                            <a:schemeClr val="bg1"/>
                          </a:solidFill>
                          <a:latin typeface="Times New Roman" panose="02020603050405020304" pitchFamily="18" charset="0"/>
                          <a:cs typeface="Times New Roman" panose="02020603050405020304" pitchFamily="18" charset="0"/>
                        </a:rPr>
                        <a:t>Міжнародна науково-практична конференція 8</a:t>
                      </a:r>
                      <a:r>
                        <a:rPr lang="en-US" sz="1600" dirty="0">
                          <a:solidFill>
                            <a:schemeClr val="bg1"/>
                          </a:solidFill>
                          <a:latin typeface="Times New Roman" panose="02020603050405020304" pitchFamily="18" charset="0"/>
                          <a:cs typeface="Times New Roman" panose="02020603050405020304" pitchFamily="18" charset="0"/>
                        </a:rPr>
                        <a:t>-</a:t>
                      </a:r>
                      <a:r>
                        <a:rPr lang="uk-UA" sz="1600" dirty="0">
                          <a:solidFill>
                            <a:schemeClr val="bg1"/>
                          </a:solidFill>
                          <a:latin typeface="Times New Roman" panose="02020603050405020304" pitchFamily="18" charset="0"/>
                          <a:cs typeface="Times New Roman" panose="02020603050405020304" pitchFamily="18" charset="0"/>
                        </a:rPr>
                        <a:t>9 грудня 2021 року</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3366FF"/>
                    </a:solidFill>
                  </a:tcPr>
                </a:tc>
                <a:extLst>
                  <a:ext uri="{0D108BD9-81ED-4DB2-BD59-A6C34878D82A}">
                    <a16:rowId xmlns:a16="http://schemas.microsoft.com/office/drawing/2014/main" xmlns="" val="2333481180"/>
                  </a:ext>
                </a:extLst>
              </a:tr>
            </a:tbl>
          </a:graphicData>
        </a:graphic>
      </p:graphicFrame>
      <p:sp>
        <p:nvSpPr>
          <p:cNvPr id="6" name="Rectangle 1"/>
          <p:cNvSpPr>
            <a:spLocks noChangeArrowheads="1"/>
          </p:cNvSpPr>
          <p:nvPr/>
        </p:nvSpPr>
        <p:spPr bwMode="auto">
          <a:xfrm>
            <a:off x="3695700" y="3328358"/>
            <a:ext cx="21993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uk-UA"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ru-RU" altLang="uk-UA"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Діаграма 6"/>
          <p:cNvGraphicFramePr/>
          <p:nvPr>
            <p:extLst>
              <p:ext uri="{D42A27DB-BD31-4B8C-83A1-F6EECF244321}">
                <p14:modId xmlns:p14="http://schemas.microsoft.com/office/powerpoint/2010/main" val="792159447"/>
              </p:ext>
            </p:extLst>
          </p:nvPr>
        </p:nvGraphicFramePr>
        <p:xfrm>
          <a:off x="687977" y="1219201"/>
          <a:ext cx="10702834" cy="51908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1610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я 3"/>
          <p:cNvGraphicFramePr>
            <a:graphicFrameLocks noGrp="1"/>
          </p:cNvGraphicFramePr>
          <p:nvPr>
            <p:extLst>
              <p:ext uri="{D42A27DB-BD31-4B8C-83A1-F6EECF244321}">
                <p14:modId xmlns:p14="http://schemas.microsoft.com/office/powerpoint/2010/main" val="2839779510"/>
              </p:ext>
            </p:extLst>
          </p:nvPr>
        </p:nvGraphicFramePr>
        <p:xfrm>
          <a:off x="0" y="6492240"/>
          <a:ext cx="12192000" cy="361406"/>
        </p:xfrm>
        <a:graphic>
          <a:graphicData uri="http://schemas.openxmlformats.org/drawingml/2006/table">
            <a:tbl>
              <a:tblPr/>
              <a:tblGrid>
                <a:gridCol w="12192000">
                  <a:extLst>
                    <a:ext uri="{9D8B030D-6E8A-4147-A177-3AD203B41FA5}">
                      <a16:colId xmlns:a16="http://schemas.microsoft.com/office/drawing/2014/main" xmlns="" val="2754056654"/>
                    </a:ext>
                  </a:extLst>
                </a:gridCol>
              </a:tblGrid>
              <a:tr h="361406">
                <a:tc>
                  <a:txBody>
                    <a:bodyPr/>
                    <a:lstStyle/>
                    <a:p>
                      <a:pPr algn="ctr"/>
                      <a:r>
                        <a:rPr lang="uk-UA" sz="1600" dirty="0">
                          <a:solidFill>
                            <a:schemeClr val="bg1"/>
                          </a:solidFill>
                          <a:latin typeface="Times New Roman" panose="02020603050405020304" pitchFamily="18" charset="0"/>
                          <a:cs typeface="Times New Roman" panose="02020603050405020304" pitchFamily="18" charset="0"/>
                        </a:rPr>
                        <a:t>Міжнародна науково-практична конференція 8</a:t>
                      </a:r>
                      <a:r>
                        <a:rPr lang="en-US" sz="1600" dirty="0">
                          <a:solidFill>
                            <a:schemeClr val="bg1"/>
                          </a:solidFill>
                          <a:latin typeface="Times New Roman" panose="02020603050405020304" pitchFamily="18" charset="0"/>
                          <a:cs typeface="Times New Roman" panose="02020603050405020304" pitchFamily="18" charset="0"/>
                        </a:rPr>
                        <a:t>-</a:t>
                      </a:r>
                      <a:r>
                        <a:rPr lang="uk-UA" sz="1600" dirty="0">
                          <a:solidFill>
                            <a:schemeClr val="bg1"/>
                          </a:solidFill>
                          <a:latin typeface="Times New Roman" panose="02020603050405020304" pitchFamily="18" charset="0"/>
                          <a:cs typeface="Times New Roman" panose="02020603050405020304" pitchFamily="18" charset="0"/>
                        </a:rPr>
                        <a:t>9 грудня 2021 року</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3366FF"/>
                    </a:solidFill>
                  </a:tcPr>
                </a:tc>
                <a:extLst>
                  <a:ext uri="{0D108BD9-81ED-4DB2-BD59-A6C34878D82A}">
                    <a16:rowId xmlns:a16="http://schemas.microsoft.com/office/drawing/2014/main" xmlns="" val="2333481180"/>
                  </a:ext>
                </a:extLst>
              </a:tr>
            </a:tbl>
          </a:graphicData>
        </a:graphic>
      </p:graphicFrame>
      <p:sp>
        <p:nvSpPr>
          <p:cNvPr id="6" name="Rectangle 1"/>
          <p:cNvSpPr>
            <a:spLocks noChangeArrowheads="1"/>
          </p:cNvSpPr>
          <p:nvPr/>
        </p:nvSpPr>
        <p:spPr bwMode="auto">
          <a:xfrm>
            <a:off x="3695700" y="3328358"/>
            <a:ext cx="21993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uk-UA"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ru-RU" alt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7"/>
          <p:cNvSpPr>
            <a:spLocks noGrp="1" noChangeArrowheads="1"/>
          </p:cNvSpPr>
          <p:nvPr>
            <p:ph type="title"/>
          </p:nvPr>
        </p:nvSpPr>
        <p:spPr bwMode="auto">
          <a:xfrm>
            <a:off x="165847" y="319208"/>
            <a:ext cx="9345706"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spcBef>
                <a:spcPct val="0"/>
              </a:spcBef>
              <a:buClrTx/>
              <a:buSzTx/>
              <a:buFontTx/>
              <a:buNone/>
            </a:pPr>
            <a:r>
              <a:rPr lang="ru-RU" altLang="uk-UA" sz="1800" dirty="0" smtClean="0">
                <a:latin typeface="Times New Roman" pitchFamily="18" charset="0"/>
                <a:ea typeface="Calibri" pitchFamily="34" charset="0"/>
                <a:cs typeface="Times New Roman" pitchFamily="18" charset="0"/>
              </a:rPr>
              <a:t>      </a:t>
            </a:r>
            <a:r>
              <a:rPr lang="ru-RU" altLang="uk-UA" sz="1800" b="1" dirty="0">
                <a:solidFill>
                  <a:srgbClr val="002060"/>
                </a:solidFill>
                <a:latin typeface="Times New Roman" pitchFamily="18" charset="0"/>
                <a:ea typeface="Calibri" pitchFamily="34" charset="0"/>
                <a:cs typeface="Times New Roman" pitchFamily="18" charset="0"/>
              </a:rPr>
              <a:t>В</a:t>
            </a:r>
            <a:r>
              <a:rPr lang="uk-UA" altLang="uk-UA" sz="1800" b="1" dirty="0" err="1">
                <a:solidFill>
                  <a:srgbClr val="002060"/>
                </a:solidFill>
                <a:latin typeface="Times New Roman" pitchFamily="18" charset="0"/>
                <a:ea typeface="Calibri" pitchFamily="34" charset="0"/>
                <a:cs typeface="Times New Roman" pitchFamily="18" charset="0"/>
              </a:rPr>
              <a:t>ідмінності</a:t>
            </a:r>
            <a:r>
              <a:rPr lang="uk-UA" altLang="uk-UA" sz="1800" b="1" dirty="0">
                <a:solidFill>
                  <a:srgbClr val="002060"/>
                </a:solidFill>
                <a:latin typeface="Times New Roman" pitchFamily="18" charset="0"/>
                <a:ea typeface="Calibri" pitchFamily="34" charset="0"/>
                <a:cs typeface="Times New Roman" pitchFamily="18" charset="0"/>
              </a:rPr>
              <a:t> </a:t>
            </a:r>
            <a:r>
              <a:rPr lang="uk-UA" altLang="uk-UA" sz="1800" b="1" dirty="0" smtClean="0">
                <a:solidFill>
                  <a:srgbClr val="002060"/>
                </a:solidFill>
                <a:latin typeface="Times New Roman" pitchFamily="18" charset="0"/>
                <a:ea typeface="Calibri" pitchFamily="34" charset="0"/>
                <a:cs typeface="Times New Roman" pitchFamily="18" charset="0"/>
              </a:rPr>
              <a:t>вживання ліків за статтю: </a:t>
            </a:r>
            <a:r>
              <a:rPr lang="uk-UA" altLang="uk-UA" sz="1800" b="1" dirty="0" smtClean="0">
                <a:solidFill>
                  <a:srgbClr val="0070C0"/>
                </a:solidFill>
                <a:latin typeface="Times New Roman" pitchFamily="18" charset="0"/>
                <a:ea typeface="Calibri" pitchFamily="34" charset="0"/>
                <a:cs typeface="Times New Roman" pitchFamily="18" charset="0"/>
              </a:rPr>
              <a:t>головний біль</a:t>
            </a:r>
            <a:endParaRPr lang="uk-UA" altLang="uk-UA" sz="1800" b="1" dirty="0">
              <a:solidFill>
                <a:srgbClr val="0070C0"/>
              </a:solidFill>
              <a:latin typeface="Times New Roman" pitchFamily="18" charset="0"/>
              <a:cs typeface="Times New Roman" pitchFamily="18" charset="0"/>
            </a:endParaRPr>
          </a:p>
        </p:txBody>
      </p:sp>
      <p:graphicFrame>
        <p:nvGraphicFramePr>
          <p:cNvPr id="10" name="Діаграма 9"/>
          <p:cNvGraphicFramePr/>
          <p:nvPr>
            <p:extLst>
              <p:ext uri="{D42A27DB-BD31-4B8C-83A1-F6EECF244321}">
                <p14:modId xmlns:p14="http://schemas.microsoft.com/office/powerpoint/2010/main" val="131535316"/>
              </p:ext>
            </p:extLst>
          </p:nvPr>
        </p:nvGraphicFramePr>
        <p:xfrm>
          <a:off x="5869577" y="2701585"/>
          <a:ext cx="5974080" cy="39931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Діаграма 10"/>
          <p:cNvGraphicFramePr/>
          <p:nvPr>
            <p:extLst>
              <p:ext uri="{D42A27DB-BD31-4B8C-83A1-F6EECF244321}">
                <p14:modId xmlns:p14="http://schemas.microsoft.com/office/powerpoint/2010/main" val="2186371276"/>
              </p:ext>
            </p:extLst>
          </p:nvPr>
        </p:nvGraphicFramePr>
        <p:xfrm>
          <a:off x="165847" y="660840"/>
          <a:ext cx="5703730" cy="3790655"/>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7"/>
          <p:cNvSpPr txBox="1">
            <a:spLocks noChangeArrowheads="1"/>
          </p:cNvSpPr>
          <p:nvPr/>
        </p:nvSpPr>
        <p:spPr bwMode="auto">
          <a:xfrm>
            <a:off x="5869577" y="2359953"/>
            <a:ext cx="6387353"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gn="l" defTabSz="914400" rtl="0" eaLnBrk="0" latinLnBrk="0" hangingPunct="0">
              <a:lnSpc>
                <a:spcPct val="90000"/>
              </a:lnSpc>
              <a:spcBef>
                <a:spcPct val="20000"/>
              </a:spcBef>
              <a:buClr>
                <a:schemeClr val="accent1"/>
              </a:buClr>
              <a:buSzPct val="65000"/>
              <a:buFont typeface="Wingdings" pitchFamily="2" charset="2"/>
              <a:buChar char="n"/>
              <a:defRPr sz="3000" kern="1200">
                <a:solidFill>
                  <a:schemeClr val="tx1"/>
                </a:solidFill>
                <a:latin typeface="Arial" charset="0"/>
                <a:ea typeface="+mj-ea"/>
                <a:cs typeface="+mj-cs"/>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spcBef>
                <a:spcPct val="0"/>
              </a:spcBef>
              <a:buClrTx/>
              <a:buSzTx/>
              <a:buFontTx/>
              <a:buNone/>
            </a:pPr>
            <a:r>
              <a:rPr lang="ru-RU" altLang="uk-UA" sz="1800" dirty="0" smtClean="0">
                <a:latin typeface="Times New Roman" pitchFamily="18" charset="0"/>
                <a:ea typeface="Calibri" pitchFamily="34" charset="0"/>
                <a:cs typeface="Times New Roman" pitchFamily="18" charset="0"/>
              </a:rPr>
              <a:t>      </a:t>
            </a:r>
            <a:r>
              <a:rPr lang="ru-RU" altLang="uk-UA" sz="1800" b="1" dirty="0" smtClean="0">
                <a:solidFill>
                  <a:srgbClr val="002060"/>
                </a:solidFill>
                <a:latin typeface="Times New Roman" pitchFamily="18" charset="0"/>
                <a:ea typeface="Calibri" pitchFamily="34" charset="0"/>
                <a:cs typeface="Times New Roman" pitchFamily="18" charset="0"/>
              </a:rPr>
              <a:t>В</a:t>
            </a:r>
            <a:r>
              <a:rPr lang="uk-UA" altLang="uk-UA" sz="1800" b="1" dirty="0" err="1" smtClean="0">
                <a:solidFill>
                  <a:srgbClr val="002060"/>
                </a:solidFill>
                <a:latin typeface="Times New Roman" pitchFamily="18" charset="0"/>
                <a:ea typeface="Calibri" pitchFamily="34" charset="0"/>
                <a:cs typeface="Times New Roman" pitchFamily="18" charset="0"/>
              </a:rPr>
              <a:t>ідмінності</a:t>
            </a:r>
            <a:r>
              <a:rPr lang="uk-UA" altLang="uk-UA" sz="1800" b="1" dirty="0" smtClean="0">
                <a:solidFill>
                  <a:srgbClr val="002060"/>
                </a:solidFill>
                <a:latin typeface="Times New Roman" pitchFamily="18" charset="0"/>
                <a:ea typeface="Calibri" pitchFamily="34" charset="0"/>
                <a:cs typeface="Times New Roman" pitchFamily="18" charset="0"/>
              </a:rPr>
              <a:t> вживання ліків за статтю: </a:t>
            </a:r>
            <a:r>
              <a:rPr lang="uk-UA" altLang="uk-UA" sz="1800" b="1" dirty="0" smtClean="0">
                <a:solidFill>
                  <a:schemeClr val="accent1">
                    <a:lumMod val="75000"/>
                  </a:schemeClr>
                </a:solidFill>
                <a:latin typeface="Times New Roman" pitchFamily="18" charset="0"/>
                <a:ea typeface="Calibri" pitchFamily="34" charset="0"/>
                <a:cs typeface="Times New Roman" pitchFamily="18" charset="0"/>
              </a:rPr>
              <a:t>біль в животі</a:t>
            </a:r>
            <a:endParaRPr lang="uk-UA" altLang="uk-UA" sz="1800" b="1"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649527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я 3"/>
          <p:cNvGraphicFramePr>
            <a:graphicFrameLocks noGrp="1"/>
          </p:cNvGraphicFramePr>
          <p:nvPr>
            <p:extLst>
              <p:ext uri="{D42A27DB-BD31-4B8C-83A1-F6EECF244321}">
                <p14:modId xmlns:p14="http://schemas.microsoft.com/office/powerpoint/2010/main" val="2037498950"/>
              </p:ext>
            </p:extLst>
          </p:nvPr>
        </p:nvGraphicFramePr>
        <p:xfrm>
          <a:off x="0" y="6492240"/>
          <a:ext cx="12192000" cy="361406"/>
        </p:xfrm>
        <a:graphic>
          <a:graphicData uri="http://schemas.openxmlformats.org/drawingml/2006/table">
            <a:tbl>
              <a:tblPr/>
              <a:tblGrid>
                <a:gridCol w="12192000">
                  <a:extLst>
                    <a:ext uri="{9D8B030D-6E8A-4147-A177-3AD203B41FA5}">
                      <a16:colId xmlns:a16="http://schemas.microsoft.com/office/drawing/2014/main" xmlns="" val="2754056654"/>
                    </a:ext>
                  </a:extLst>
                </a:gridCol>
              </a:tblGrid>
              <a:tr h="361406">
                <a:tc>
                  <a:txBody>
                    <a:bodyPr/>
                    <a:lstStyle/>
                    <a:p>
                      <a:pPr algn="ctr"/>
                      <a:r>
                        <a:rPr lang="uk-UA" sz="1600" dirty="0">
                          <a:solidFill>
                            <a:schemeClr val="bg1"/>
                          </a:solidFill>
                          <a:latin typeface="Times New Roman" panose="02020603050405020304" pitchFamily="18" charset="0"/>
                          <a:cs typeface="Times New Roman" panose="02020603050405020304" pitchFamily="18" charset="0"/>
                        </a:rPr>
                        <a:t>Міжнародна науково-практична конференція 8</a:t>
                      </a:r>
                      <a:r>
                        <a:rPr lang="en-US" sz="1600" dirty="0">
                          <a:solidFill>
                            <a:schemeClr val="bg1"/>
                          </a:solidFill>
                          <a:latin typeface="Times New Roman" panose="02020603050405020304" pitchFamily="18" charset="0"/>
                          <a:cs typeface="Times New Roman" panose="02020603050405020304" pitchFamily="18" charset="0"/>
                        </a:rPr>
                        <a:t>-</a:t>
                      </a:r>
                      <a:r>
                        <a:rPr lang="uk-UA" sz="1600" dirty="0">
                          <a:solidFill>
                            <a:schemeClr val="bg1"/>
                          </a:solidFill>
                          <a:latin typeface="Times New Roman" panose="02020603050405020304" pitchFamily="18" charset="0"/>
                          <a:cs typeface="Times New Roman" panose="02020603050405020304" pitchFamily="18" charset="0"/>
                        </a:rPr>
                        <a:t>9 грудня 2021 року</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3366FF"/>
                    </a:solidFill>
                  </a:tcPr>
                </a:tc>
                <a:extLst>
                  <a:ext uri="{0D108BD9-81ED-4DB2-BD59-A6C34878D82A}">
                    <a16:rowId xmlns:a16="http://schemas.microsoft.com/office/drawing/2014/main" xmlns="" val="2333481180"/>
                  </a:ext>
                </a:extLst>
              </a:tr>
            </a:tbl>
          </a:graphicData>
        </a:graphic>
      </p:graphicFrame>
      <p:sp>
        <p:nvSpPr>
          <p:cNvPr id="6" name="Rectangle 1"/>
          <p:cNvSpPr>
            <a:spLocks noChangeArrowheads="1"/>
          </p:cNvSpPr>
          <p:nvPr/>
        </p:nvSpPr>
        <p:spPr bwMode="auto">
          <a:xfrm>
            <a:off x="3695700" y="3328358"/>
            <a:ext cx="21993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uk-UA"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ru-RU" alt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7"/>
          <p:cNvSpPr>
            <a:spLocks noGrp="1" noChangeArrowheads="1"/>
          </p:cNvSpPr>
          <p:nvPr>
            <p:ph type="title"/>
          </p:nvPr>
        </p:nvSpPr>
        <p:spPr bwMode="auto">
          <a:xfrm>
            <a:off x="5848191" y="2005844"/>
            <a:ext cx="6181164"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spcBef>
                <a:spcPct val="0"/>
              </a:spcBef>
              <a:buClrTx/>
              <a:buSzTx/>
              <a:buFontTx/>
              <a:buNone/>
            </a:pPr>
            <a:r>
              <a:rPr lang="ru-RU" altLang="uk-UA" sz="1800" dirty="0" smtClean="0">
                <a:latin typeface="Times New Roman" pitchFamily="18" charset="0"/>
                <a:ea typeface="Calibri" pitchFamily="34" charset="0"/>
                <a:cs typeface="Times New Roman" pitchFamily="18" charset="0"/>
              </a:rPr>
              <a:t>      </a:t>
            </a:r>
            <a:r>
              <a:rPr lang="ru-RU" altLang="uk-UA" sz="1800" b="1" dirty="0">
                <a:solidFill>
                  <a:srgbClr val="002060"/>
                </a:solidFill>
                <a:latin typeface="Times New Roman" pitchFamily="18" charset="0"/>
                <a:ea typeface="Calibri" pitchFamily="34" charset="0"/>
                <a:cs typeface="Times New Roman" pitchFamily="18" charset="0"/>
              </a:rPr>
              <a:t>В</a:t>
            </a:r>
            <a:r>
              <a:rPr lang="uk-UA" altLang="uk-UA" sz="1800" b="1" dirty="0" err="1">
                <a:solidFill>
                  <a:srgbClr val="002060"/>
                </a:solidFill>
                <a:latin typeface="Times New Roman" pitchFamily="18" charset="0"/>
                <a:ea typeface="Calibri" pitchFamily="34" charset="0"/>
                <a:cs typeface="Times New Roman" pitchFamily="18" charset="0"/>
              </a:rPr>
              <a:t>ідмінності</a:t>
            </a:r>
            <a:r>
              <a:rPr lang="uk-UA" altLang="uk-UA" sz="1800" b="1" dirty="0">
                <a:solidFill>
                  <a:srgbClr val="002060"/>
                </a:solidFill>
                <a:latin typeface="Times New Roman" pitchFamily="18" charset="0"/>
                <a:ea typeface="Calibri" pitchFamily="34" charset="0"/>
                <a:cs typeface="Times New Roman" pitchFamily="18" charset="0"/>
              </a:rPr>
              <a:t> </a:t>
            </a:r>
            <a:r>
              <a:rPr lang="uk-UA" altLang="uk-UA" sz="1800" b="1" dirty="0" smtClean="0">
                <a:solidFill>
                  <a:srgbClr val="002060"/>
                </a:solidFill>
                <a:latin typeface="Times New Roman" pitchFamily="18" charset="0"/>
                <a:ea typeface="Calibri" pitchFamily="34" charset="0"/>
                <a:cs typeface="Times New Roman" pitchFamily="18" charset="0"/>
              </a:rPr>
              <a:t>вживання ліків за статтю: </a:t>
            </a:r>
            <a:r>
              <a:rPr lang="uk-UA" altLang="uk-UA" sz="1800" b="1" dirty="0" smtClean="0">
                <a:solidFill>
                  <a:schemeClr val="accent1">
                    <a:lumMod val="75000"/>
                  </a:schemeClr>
                </a:solidFill>
                <a:latin typeface="Times New Roman" pitchFamily="18" charset="0"/>
                <a:ea typeface="Calibri" pitchFamily="34" charset="0"/>
                <a:cs typeface="Times New Roman" pitchFamily="18" charset="0"/>
              </a:rPr>
              <a:t>знервованість</a:t>
            </a:r>
            <a:endParaRPr lang="uk-UA" altLang="uk-UA" sz="1800" b="1" dirty="0">
              <a:solidFill>
                <a:schemeClr val="accent1">
                  <a:lumMod val="75000"/>
                </a:schemeClr>
              </a:solidFill>
              <a:latin typeface="Times New Roman" pitchFamily="18" charset="0"/>
              <a:cs typeface="Times New Roman" pitchFamily="18" charset="0"/>
            </a:endParaRPr>
          </a:p>
        </p:txBody>
      </p:sp>
      <p:sp>
        <p:nvSpPr>
          <p:cNvPr id="12" name="Rectangle 7"/>
          <p:cNvSpPr txBox="1">
            <a:spLocks noChangeArrowheads="1"/>
          </p:cNvSpPr>
          <p:nvPr/>
        </p:nvSpPr>
        <p:spPr bwMode="auto">
          <a:xfrm>
            <a:off x="29431" y="335202"/>
            <a:ext cx="7772401"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gn="l" defTabSz="914400" rtl="0" eaLnBrk="0" latinLnBrk="0" hangingPunct="0">
              <a:lnSpc>
                <a:spcPct val="90000"/>
              </a:lnSpc>
              <a:spcBef>
                <a:spcPct val="20000"/>
              </a:spcBef>
              <a:buClr>
                <a:schemeClr val="accent1"/>
              </a:buClr>
              <a:buSzPct val="65000"/>
              <a:buFont typeface="Wingdings" pitchFamily="2" charset="2"/>
              <a:buChar char="n"/>
              <a:defRPr sz="3000" kern="1200">
                <a:solidFill>
                  <a:schemeClr val="tx1"/>
                </a:solidFill>
                <a:latin typeface="Arial" charset="0"/>
                <a:ea typeface="+mj-ea"/>
                <a:cs typeface="+mj-cs"/>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spcBef>
                <a:spcPct val="0"/>
              </a:spcBef>
              <a:buClrTx/>
              <a:buSzTx/>
              <a:buFontTx/>
              <a:buNone/>
            </a:pPr>
            <a:r>
              <a:rPr lang="ru-RU" altLang="uk-UA" sz="1800" dirty="0" smtClean="0">
                <a:latin typeface="Times New Roman" pitchFamily="18" charset="0"/>
                <a:ea typeface="Calibri" pitchFamily="34" charset="0"/>
                <a:cs typeface="Times New Roman" pitchFamily="18" charset="0"/>
              </a:rPr>
              <a:t>      </a:t>
            </a:r>
            <a:r>
              <a:rPr lang="ru-RU" altLang="uk-UA" sz="1800" b="1" dirty="0" smtClean="0">
                <a:solidFill>
                  <a:srgbClr val="002060"/>
                </a:solidFill>
                <a:latin typeface="Times New Roman" pitchFamily="18" charset="0"/>
                <a:ea typeface="Calibri" pitchFamily="34" charset="0"/>
                <a:cs typeface="Times New Roman" pitchFamily="18" charset="0"/>
              </a:rPr>
              <a:t>В</a:t>
            </a:r>
            <a:r>
              <a:rPr lang="uk-UA" altLang="uk-UA" sz="1800" b="1" dirty="0" err="1" smtClean="0">
                <a:solidFill>
                  <a:srgbClr val="002060"/>
                </a:solidFill>
                <a:latin typeface="Times New Roman" pitchFamily="18" charset="0"/>
                <a:ea typeface="Calibri" pitchFamily="34" charset="0"/>
                <a:cs typeface="Times New Roman" pitchFamily="18" charset="0"/>
              </a:rPr>
              <a:t>ідмінності</a:t>
            </a:r>
            <a:r>
              <a:rPr lang="uk-UA" altLang="uk-UA" sz="1800" b="1" dirty="0" smtClean="0">
                <a:solidFill>
                  <a:srgbClr val="002060"/>
                </a:solidFill>
                <a:latin typeface="Times New Roman" pitchFamily="18" charset="0"/>
                <a:ea typeface="Calibri" pitchFamily="34" charset="0"/>
                <a:cs typeface="Times New Roman" pitchFamily="18" charset="0"/>
              </a:rPr>
              <a:t> вживання ліків за статтю: </a:t>
            </a:r>
            <a:r>
              <a:rPr lang="uk-UA" altLang="uk-UA" sz="1800" b="1" dirty="0" smtClean="0">
                <a:solidFill>
                  <a:schemeClr val="accent1">
                    <a:lumMod val="75000"/>
                  </a:schemeClr>
                </a:solidFill>
                <a:latin typeface="Times New Roman" pitchFamily="18" charset="0"/>
                <a:ea typeface="Calibri" pitchFamily="34" charset="0"/>
                <a:cs typeface="Times New Roman" pitchFamily="18" charset="0"/>
              </a:rPr>
              <a:t>пригнічення, поганий настрій</a:t>
            </a:r>
            <a:endParaRPr lang="uk-UA" altLang="uk-UA" sz="1800" b="1" dirty="0">
              <a:solidFill>
                <a:schemeClr val="accent1">
                  <a:lumMod val="75000"/>
                </a:schemeClr>
              </a:solidFill>
              <a:latin typeface="Times New Roman" pitchFamily="18" charset="0"/>
              <a:cs typeface="Times New Roman" pitchFamily="18" charset="0"/>
            </a:endParaRPr>
          </a:p>
        </p:txBody>
      </p:sp>
      <p:graphicFrame>
        <p:nvGraphicFramePr>
          <p:cNvPr id="13" name="Діаграма 12"/>
          <p:cNvGraphicFramePr/>
          <p:nvPr>
            <p:extLst>
              <p:ext uri="{D42A27DB-BD31-4B8C-83A1-F6EECF244321}">
                <p14:modId xmlns:p14="http://schemas.microsoft.com/office/powerpoint/2010/main" val="3497606400"/>
              </p:ext>
            </p:extLst>
          </p:nvPr>
        </p:nvGraphicFramePr>
        <p:xfrm>
          <a:off x="217714" y="676835"/>
          <a:ext cx="5791201" cy="43155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Діаграма 13"/>
          <p:cNvGraphicFramePr/>
          <p:nvPr>
            <p:extLst>
              <p:ext uri="{D42A27DB-BD31-4B8C-83A1-F6EECF244321}">
                <p14:modId xmlns:p14="http://schemas.microsoft.com/office/powerpoint/2010/main" val="3184671548"/>
              </p:ext>
            </p:extLst>
          </p:nvPr>
        </p:nvGraphicFramePr>
        <p:xfrm>
          <a:off x="6008915" y="2460322"/>
          <a:ext cx="6020440" cy="43933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4098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742</TotalTime>
  <Words>1599</Words>
  <Application>Microsoft Office PowerPoint</Application>
  <PresentationFormat>Широкоэкранный</PresentationFormat>
  <Paragraphs>427</Paragraphs>
  <Slides>31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31</vt:i4>
      </vt:variant>
    </vt:vector>
  </HeadingPairs>
  <TitlesOfParts>
    <vt:vector size="38" baseType="lpstr">
      <vt:lpstr>SimSun</vt:lpstr>
      <vt:lpstr>Arial</vt:lpstr>
      <vt:lpstr>Calibri</vt:lpstr>
      <vt:lpstr>Calibri Light</vt:lpstr>
      <vt:lpstr>Times New Roman</vt:lpstr>
      <vt:lpstr>Wingdings</vt:lpstr>
      <vt:lpstr>Тема Office</vt:lpstr>
      <vt:lpstr>Презентация PowerPoint</vt:lpstr>
      <vt:lpstr>Презентация PowerPoint</vt:lpstr>
      <vt:lpstr>ВЖИВАННЯ ТЮТЮНУ, Е-ЦИГАРОК,  IQOS, GLO, PLUSCIG</vt:lpstr>
      <vt:lpstr> Відповіді респондентів на запитання «Чи Твої батьки курять?», % </vt:lpstr>
      <vt:lpstr> Відповіді респондентів на запитання «Чи вживав/ла заспокійливі або снодійні ліки з вересня минулого року до сьогодні?», % </vt:lpstr>
      <vt:lpstr> Відповіді респондентів на запитання «Чи вживав/ла заспокійливі або снодійні ліки з вересня минулого року до сьогодні?», % </vt:lpstr>
      <vt:lpstr>Відповіді респондентів на запитання «Чи Ти вживав/ла ліки протягом останніх 30 днів  через наведені нижче проблеми?, %</vt:lpstr>
      <vt:lpstr>      Відмінності вживання ліків за статтю: головний біль</vt:lpstr>
      <vt:lpstr>      Відмінності вживання ліків за статтю: знервованість</vt:lpstr>
      <vt:lpstr>      Відмінності за місцем проживання  були виявлені тільки для вживання ліків у зв’язку  зі знервованістю. </vt:lpstr>
      <vt:lpstr> Відповіді респондентів на запитання «Чи Ти був/ла в молодіжній компанії, де вживали наркотичні речовини в період з вересня минулого року до сьогодні? Якщо Ти був/ла в такій компанії, познач які речовини вживали в цій компанії», % </vt:lpstr>
      <vt:lpstr>Відповіді респондентів на запитання «Чи вживав/ла ти наркотичні речовини з вересня минулого року до сьогодні?» ,% </vt:lpstr>
      <vt:lpstr>Презентация PowerPoint</vt:lpstr>
      <vt:lpstr>Пили алкоголь і напилися протягом останніх 30 днів перед дослідженням, % </vt:lpstr>
      <vt:lpstr>Пиво </vt:lpstr>
      <vt:lpstr>З ким тоді пили пиво?, % </vt:lpstr>
      <vt:lpstr>Слабоалкогольні напої: джин-тонік, ром-кола, тощо </vt:lpstr>
      <vt:lpstr>З ким тоді пили слабоалкогольні напої?, % </vt:lpstr>
      <vt:lpstr>Вино</vt:lpstr>
      <vt:lpstr>З ким тоді пили вино?, % </vt:lpstr>
      <vt:lpstr>Горілка </vt:lpstr>
      <vt:lpstr>З ким тоді пили горілку?, % </vt:lpstr>
      <vt:lpstr>Алкогольні напої</vt:lpstr>
      <vt:lpstr>Відповіді респондентів на запитання «Чи Ти був/ла в молодіжній компанії, в якій пили пиво, вино чи горілку в період з вересня минулого року до сьогодні?», % (гендерний розріз)</vt:lpstr>
      <vt:lpstr>Відповіді респондентів на запитання «З ким останнього разу Ти пив/пила пиво?», % (гендерний розріз) </vt:lpstr>
      <vt:lpstr>Відповіді респондентів на запитання «З ким останнього разу  Ти пив/пила слабоалкогольні напої?», % (гендерний розріз)  </vt:lpstr>
      <vt:lpstr>Відповіді респондентів на запитання «З ким останнього разу  Ти пив/пила вино?», % (гендерний розріз)  </vt:lpstr>
      <vt:lpstr>Відповіді респондентів на запитання «З ким останнього разу  Ти пив/пила горілку?», % (гендерний розріз)  </vt:lpstr>
      <vt:lpstr>Висновки</vt:lpstr>
      <vt:lpstr>Висновки</vt:lpstr>
      <vt:lpstr>Дякуємо за увагу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User</dc:creator>
  <cp:lastModifiedBy>Пользователь Windows</cp:lastModifiedBy>
  <cp:revision>88</cp:revision>
  <dcterms:created xsi:type="dcterms:W3CDTF">2021-11-30T12:17:18Z</dcterms:created>
  <dcterms:modified xsi:type="dcterms:W3CDTF">2021-12-06T21:03:59Z</dcterms:modified>
</cp:coreProperties>
</file>