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8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9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0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1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8" r:id="rId4"/>
    <p:sldId id="257" r:id="rId5"/>
    <p:sldId id="270" r:id="rId6"/>
    <p:sldId id="259" r:id="rId7"/>
    <p:sldId id="262" r:id="rId8"/>
    <p:sldId id="261" r:id="rId9"/>
    <p:sldId id="260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5" r:id="rId18"/>
    <p:sldId id="276" r:id="rId19"/>
    <p:sldId id="277" r:id="rId20"/>
    <p:sldId id="278" r:id="rId21"/>
    <p:sldId id="280" r:id="rId22"/>
    <p:sldId id="271" r:id="rId23"/>
    <p:sldId id="272" r:id="rId24"/>
    <p:sldId id="273" r:id="rId25"/>
    <p:sldId id="274" r:id="rId26"/>
    <p:sldId id="281" r:id="rId27"/>
    <p:sldId id="282" r:id="rId2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000" autoAdjust="0"/>
  </p:normalViewPr>
  <p:slideViewPr>
    <p:cSldViewPr snapToGrid="0">
      <p:cViewPr varScale="1">
        <p:scale>
          <a:sx n="78" d="100"/>
          <a:sy n="78" d="100"/>
        </p:scale>
        <p:origin x="12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9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7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2.7</c:v>
                </c:pt>
                <c:pt idx="1">
                  <c:v>0.8</c:v>
                </c:pt>
                <c:pt idx="2">
                  <c:v>0.6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0D-4D3F-81F8-77838D8386B1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31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0</c:v>
                </c:pt>
                <c:pt idx="1">
                  <c:v>3.6</c:v>
                </c:pt>
                <c:pt idx="2">
                  <c:v>1</c:v>
                </c:pt>
                <c:pt idx="3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0D-4D3F-81F8-77838D8386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9326815"/>
        <c:axId val="1029326399"/>
      </c:barChart>
      <c:catAx>
        <c:axId val="10293268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8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29326399"/>
        <c:crosses val="autoZero"/>
        <c:auto val="1"/>
        <c:lblAlgn val="ctr"/>
        <c:lblOffset val="100"/>
        <c:noMultiLvlLbl val="0"/>
      </c:catAx>
      <c:valAx>
        <c:axId val="1029326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0293268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14.8</c:v>
                </c:pt>
                <c:pt idx="1">
                  <c:v>7.3</c:v>
                </c:pt>
                <c:pt idx="2">
                  <c:v>2.2999999999999998</c:v>
                </c:pt>
                <c:pt idx="3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8.6</c:v>
                </c:pt>
                <c:pt idx="1">
                  <c:v>9.9</c:v>
                </c:pt>
                <c:pt idx="2">
                  <c:v>3.2</c:v>
                </c:pt>
                <c:pt idx="3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5005515614898E-2"/>
          <c:y val="0.1172951859864713"/>
          <c:w val="0.95080499448438516"/>
          <c:h val="0.69256467780714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0</c:v>
                </c:pt>
                <c:pt idx="1">
                  <c:v>2.8</c:v>
                </c:pt>
                <c:pt idx="2">
                  <c:v>4.5</c:v>
                </c:pt>
                <c:pt idx="3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8.6</c:v>
                </c:pt>
                <c:pt idx="1">
                  <c:v>19</c:v>
                </c:pt>
                <c:pt idx="2">
                  <c:v>13</c:v>
                </c:pt>
                <c:pt idx="3">
                  <c:v>30.8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5027477615172E-2"/>
          <c:y val="0.12313247097789232"/>
          <c:w val="0.95080499448438516"/>
          <c:h val="0.69256467780714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4.3</c:v>
                </c:pt>
                <c:pt idx="1">
                  <c:v>7.7</c:v>
                </c:pt>
                <c:pt idx="2">
                  <c:v>8.3000000000000007</c:v>
                </c:pt>
                <c:pt idx="3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14.6</c:v>
                </c:pt>
                <c:pt idx="1">
                  <c:v>26.9</c:v>
                </c:pt>
                <c:pt idx="2">
                  <c:v>22.4</c:v>
                </c:pt>
                <c:pt idx="3">
                  <c:v>34.1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Marihuana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2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1.1000000000000001</c:v>
                </c:pt>
                <c:pt idx="1">
                  <c:v>1</c:v>
                </c:pt>
                <c:pt idx="2">
                  <c:v>0.3</c:v>
                </c:pt>
                <c:pt idx="3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CA-4C1A-B3B7-D0F5AC5FB7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21111503"/>
        <c:axId val="921111919"/>
      </c:barChart>
      <c:catAx>
        <c:axId val="921111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21111919"/>
        <c:crosses val="autoZero"/>
        <c:auto val="1"/>
        <c:lblAlgn val="ctr"/>
        <c:lblOffset val="100"/>
        <c:noMultiLvlLbl val="0"/>
      </c:catAx>
      <c:valAx>
        <c:axId val="921111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211115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8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871334018030354E-2"/>
          <c:y val="0.13772568345644493"/>
          <c:w val="0.95080499448438516"/>
          <c:h val="0.69256467780714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11.3</c:v>
                </c:pt>
                <c:pt idx="1">
                  <c:v>6.5</c:v>
                </c:pt>
                <c:pt idx="2">
                  <c:v>6.2</c:v>
                </c:pt>
                <c:pt idx="3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4</c:v>
                </c:pt>
                <c:pt idx="1">
                  <c:v>11.9</c:v>
                </c:pt>
                <c:pt idx="2">
                  <c:v>6.2</c:v>
                </c:pt>
                <c:pt idx="3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948628704020691E-2"/>
          <c:y val="0.14648161094357642"/>
          <c:w val="0.95080499448438516"/>
          <c:h val="0.69256467780714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7.4</c:v>
                </c:pt>
                <c:pt idx="1">
                  <c:v>11.8</c:v>
                </c:pt>
                <c:pt idx="2">
                  <c:v>7</c:v>
                </c:pt>
                <c:pt idx="3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4.5</c:v>
                </c:pt>
                <c:pt idx="1">
                  <c:v>16.600000000000001</c:v>
                </c:pt>
                <c:pt idx="2">
                  <c:v>11.2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117710829624562E-2"/>
          <c:y val="0.15523753843070798"/>
          <c:w val="0.95080499448438516"/>
          <c:h val="0.69256467780714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7</c:v>
                </c:pt>
                <c:pt idx="1">
                  <c:v>11</c:v>
                </c:pt>
                <c:pt idx="2">
                  <c:v>9.4</c:v>
                </c:pt>
                <c:pt idx="3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17.7</c:v>
                </c:pt>
                <c:pt idx="1">
                  <c:v>36.4</c:v>
                </c:pt>
                <c:pt idx="2">
                  <c:v>35.1</c:v>
                </c:pt>
                <c:pt idx="3">
                  <c:v>20.100000000000001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079063486629383E-2"/>
          <c:y val="0.1581561809264185"/>
          <c:w val="0.95080499448438516"/>
          <c:h val="0.69256467780714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61.7</c:v>
                </c:pt>
                <c:pt idx="1">
                  <c:v>44.7</c:v>
                </c:pt>
                <c:pt idx="2">
                  <c:v>23.9</c:v>
                </c:pt>
                <c:pt idx="3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70.2</c:v>
                </c:pt>
                <c:pt idx="1">
                  <c:v>61.7</c:v>
                </c:pt>
                <c:pt idx="2">
                  <c:v>35.200000000000003</c:v>
                </c:pt>
                <c:pt idx="3">
                  <c:v>23.5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21.1</c:v>
                </c:pt>
                <c:pt idx="1">
                  <c:v>14.2</c:v>
                </c:pt>
                <c:pt idx="2">
                  <c:v>6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22.2</c:v>
                </c:pt>
                <c:pt idx="1">
                  <c:v>20.2</c:v>
                </c:pt>
                <c:pt idx="2">
                  <c:v>7</c:v>
                </c:pt>
                <c:pt idx="3">
                  <c:v>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28.5</c:v>
                </c:pt>
                <c:pt idx="1">
                  <c:v>15.4</c:v>
                </c:pt>
                <c:pt idx="2">
                  <c:v>8.3000000000000007</c:v>
                </c:pt>
                <c:pt idx="3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22.7</c:v>
                </c:pt>
                <c:pt idx="1">
                  <c:v>22.5</c:v>
                </c:pt>
                <c:pt idx="2">
                  <c:v>11.4</c:v>
                </c:pt>
                <c:pt idx="3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Chłopcy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32.799999999999997</c:v>
                </c:pt>
                <c:pt idx="1">
                  <c:v>16.3</c:v>
                </c:pt>
                <c:pt idx="2">
                  <c:v>10.199999999999999</c:v>
                </c:pt>
                <c:pt idx="3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3-4ACF-BEEA-906ABB7CBD9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Dziewczęta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Wieś</c:v>
                </c:pt>
                <c:pt idx="1">
                  <c:v>Drohobycz</c:v>
                </c:pt>
                <c:pt idx="2">
                  <c:v>Lwów</c:v>
                </c:pt>
                <c:pt idx="3">
                  <c:v>Warszawa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47</c:v>
                </c:pt>
                <c:pt idx="1">
                  <c:v>38.299999999999997</c:v>
                </c:pt>
                <c:pt idx="2">
                  <c:v>21.3</c:v>
                </c:pt>
                <c:pt idx="3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93-4ACF-BEEA-906ABB7CB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518287"/>
        <c:axId val="842519119"/>
      </c:barChart>
      <c:catAx>
        <c:axId val="84251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6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9119"/>
        <c:crosses val="autoZero"/>
        <c:auto val="1"/>
        <c:lblAlgn val="ctr"/>
        <c:lblOffset val="100"/>
        <c:noMultiLvlLbl val="0"/>
      </c:catAx>
      <c:valAx>
        <c:axId val="8425191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8425182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9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0.68116</cdr:x>
      <cdr:y>0.15348</cdr:y>
    </cdr:from>
    <cdr:to>
      <cdr:x>1</cdr:x>
      <cdr:y>1</cdr:y>
    </cdr:to>
    <cdr:sp macro="" textlink="">
      <cdr:nvSpPr>
        <cdr:cNvPr id="2" name="Owal 1"/>
        <cdr:cNvSpPr/>
      </cdr:nvSpPr>
      <cdr:spPr>
        <a:xfrm xmlns:a="http://schemas.openxmlformats.org/drawingml/2006/main">
          <a:off x="8195056" y="2501392"/>
          <a:ext cx="3352800" cy="368350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0.6913</cdr:x>
      <cdr:y>0.08712</cdr:y>
    </cdr:from>
    <cdr:to>
      <cdr:x>1</cdr:x>
      <cdr:y>0.97478</cdr:y>
    </cdr:to>
    <cdr:sp macro="" textlink="">
      <cdr:nvSpPr>
        <cdr:cNvPr id="2" name="Owal 1"/>
        <cdr:cNvSpPr/>
      </cdr:nvSpPr>
      <cdr:spPr>
        <a:xfrm xmlns:a="http://schemas.openxmlformats.org/drawingml/2006/main">
          <a:off x="7269480" y="379095"/>
          <a:ext cx="3246120" cy="386251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  <cdr:relSizeAnchor xmlns:cdr="http://schemas.openxmlformats.org/drawingml/2006/chartDrawing">
    <cdr:from>
      <cdr:x>0.24715</cdr:x>
      <cdr:y>0.11234</cdr:y>
    </cdr:from>
    <cdr:to>
      <cdr:x>0.55585</cdr:x>
      <cdr:y>1</cdr:y>
    </cdr:to>
    <cdr:sp macro="" textlink="">
      <cdr:nvSpPr>
        <cdr:cNvPr id="3" name="Owal 2"/>
        <cdr:cNvSpPr/>
      </cdr:nvSpPr>
      <cdr:spPr>
        <a:xfrm xmlns:a="http://schemas.openxmlformats.org/drawingml/2006/main">
          <a:off x="2598928" y="539623"/>
          <a:ext cx="3246120" cy="386251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0.6913</cdr:x>
      <cdr:y>0.09649</cdr:y>
    </cdr:from>
    <cdr:to>
      <cdr:x>1</cdr:x>
      <cdr:y>0.97478</cdr:y>
    </cdr:to>
    <cdr:sp macro="" textlink="">
      <cdr:nvSpPr>
        <cdr:cNvPr id="2" name="Owal 1"/>
        <cdr:cNvSpPr/>
      </cdr:nvSpPr>
      <cdr:spPr>
        <a:xfrm xmlns:a="http://schemas.openxmlformats.org/drawingml/2006/main">
          <a:off x="7435941" y="419862"/>
          <a:ext cx="3320451" cy="382174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  <cdr:relSizeAnchor xmlns:cdr="http://schemas.openxmlformats.org/drawingml/2006/chartDrawing">
    <cdr:from>
      <cdr:x>0.24715</cdr:x>
      <cdr:y>0.11234</cdr:y>
    </cdr:from>
    <cdr:to>
      <cdr:x>0.55585</cdr:x>
      <cdr:y>1</cdr:y>
    </cdr:to>
    <cdr:sp macro="" textlink="">
      <cdr:nvSpPr>
        <cdr:cNvPr id="3" name="Owal 2"/>
        <cdr:cNvSpPr/>
      </cdr:nvSpPr>
      <cdr:spPr>
        <a:xfrm xmlns:a="http://schemas.openxmlformats.org/drawingml/2006/main">
          <a:off x="2598928" y="539623"/>
          <a:ext cx="3246120" cy="386251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0.69444</cdr:x>
      <cdr:y>0.05216</cdr:y>
    </cdr:from>
    <cdr:to>
      <cdr:x>1</cdr:x>
      <cdr:y>1</cdr:y>
    </cdr:to>
    <cdr:sp macro="" textlink="">
      <cdr:nvSpPr>
        <cdr:cNvPr id="2" name="Owal 1"/>
        <cdr:cNvSpPr/>
      </cdr:nvSpPr>
      <cdr:spPr>
        <a:xfrm xmlns:a="http://schemas.openxmlformats.org/drawingml/2006/main">
          <a:off x="8195056" y="2501392"/>
          <a:ext cx="3352800" cy="368350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0.01652</cdr:x>
      <cdr:y>0.06536</cdr:y>
    </cdr:from>
    <cdr:to>
      <cdr:x>0.50232</cdr:x>
      <cdr:y>1</cdr:y>
    </cdr:to>
    <cdr:sp macro="" textlink="">
      <cdr:nvSpPr>
        <cdr:cNvPr id="2" name="Owal 1"/>
        <cdr:cNvSpPr/>
      </cdr:nvSpPr>
      <cdr:spPr>
        <a:xfrm xmlns:a="http://schemas.openxmlformats.org/drawingml/2006/main">
          <a:off x="173736" y="284417"/>
          <a:ext cx="5108448" cy="4066921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0.24725</cdr:x>
      <cdr:y>0.02595</cdr:y>
    </cdr:from>
    <cdr:to>
      <cdr:x>0.77478</cdr:x>
      <cdr:y>1</cdr:y>
    </cdr:to>
    <cdr:sp macro="" textlink="">
      <cdr:nvSpPr>
        <cdr:cNvPr id="2" name="Owal 1"/>
        <cdr:cNvSpPr/>
      </cdr:nvSpPr>
      <cdr:spPr>
        <a:xfrm xmlns:a="http://schemas.openxmlformats.org/drawingml/2006/main">
          <a:off x="2599944" y="112902"/>
          <a:ext cx="5547360" cy="4238436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0.12121</cdr:y>
    </cdr:from>
    <cdr:to>
      <cdr:x>0.56029</cdr:x>
      <cdr:y>0.96918</cdr:y>
    </cdr:to>
    <cdr:sp macro="" textlink="">
      <cdr:nvSpPr>
        <cdr:cNvPr id="2" name="Owal 1"/>
        <cdr:cNvSpPr/>
      </cdr:nvSpPr>
      <cdr:spPr>
        <a:xfrm xmlns:a="http://schemas.openxmlformats.org/drawingml/2006/main">
          <a:off x="-838200" y="527431"/>
          <a:ext cx="5891784" cy="368979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pl-PL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0.08759</cdr:y>
    </cdr:from>
    <cdr:to>
      <cdr:x>0.56512</cdr:x>
      <cdr:y>0.98085</cdr:y>
    </cdr:to>
    <cdr:sp macro="" textlink="">
      <cdr:nvSpPr>
        <cdr:cNvPr id="2" name="Owal 1"/>
        <cdr:cNvSpPr/>
      </cdr:nvSpPr>
      <cdr:spPr>
        <a:xfrm xmlns:a="http://schemas.openxmlformats.org/drawingml/2006/main">
          <a:off x="0" y="381127"/>
          <a:ext cx="5942584" cy="388689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0.04556</cdr:y>
    </cdr:from>
    <cdr:to>
      <cdr:x>0.56512</cdr:x>
      <cdr:y>0.98085</cdr:y>
    </cdr:to>
    <cdr:sp macro="" textlink="">
      <cdr:nvSpPr>
        <cdr:cNvPr id="2" name="Owal 1"/>
        <cdr:cNvSpPr/>
      </cdr:nvSpPr>
      <cdr:spPr>
        <a:xfrm xmlns:a="http://schemas.openxmlformats.org/drawingml/2006/main">
          <a:off x="0" y="198247"/>
          <a:ext cx="5942584" cy="406977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0.08198</cdr:y>
    </cdr:from>
    <cdr:to>
      <cdr:x>0.56512</cdr:x>
      <cdr:y>0.98085</cdr:y>
    </cdr:to>
    <cdr:sp macro="" textlink="">
      <cdr:nvSpPr>
        <cdr:cNvPr id="2" name="Owal 1"/>
        <cdr:cNvSpPr/>
      </cdr:nvSpPr>
      <cdr:spPr>
        <a:xfrm xmlns:a="http://schemas.openxmlformats.org/drawingml/2006/main">
          <a:off x="0" y="356743"/>
          <a:ext cx="5942584" cy="391128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0.09319</cdr:y>
    </cdr:from>
    <cdr:to>
      <cdr:x>0.3087</cdr:x>
      <cdr:y>0.98085</cdr:y>
    </cdr:to>
    <cdr:sp macro="" textlink="">
      <cdr:nvSpPr>
        <cdr:cNvPr id="2" name="Owal 1"/>
        <cdr:cNvSpPr/>
      </cdr:nvSpPr>
      <cdr:spPr>
        <a:xfrm xmlns:a="http://schemas.openxmlformats.org/drawingml/2006/main">
          <a:off x="0" y="405511"/>
          <a:ext cx="3246120" cy="386251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38100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l-PL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164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67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497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ytuł i 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wykresu 2"/>
          <p:cNvSpPr>
            <a:spLocks noGrp="1"/>
          </p:cNvSpPr>
          <p:nvPr>
            <p:ph type="chart" idx="1"/>
          </p:nvPr>
        </p:nvSpPr>
        <p:spPr>
          <a:xfrm>
            <a:off x="609600" y="1981200"/>
            <a:ext cx="10972800" cy="3886200"/>
          </a:xfrm>
        </p:spPr>
        <p:txBody>
          <a:bodyPr rtlCol="0">
            <a:normAutofit/>
          </a:bodyPr>
          <a:lstStyle/>
          <a:p>
            <a:pPr lvl="0"/>
            <a:endParaRPr lang="pl-PL" noProof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F5424-25F1-4C6F-98CF-C464FA0FFE2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0597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87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729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6137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707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953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618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181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533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83DFB-896D-4D43-8292-0AFD278ED4F7}" type="datetimeFigureOut">
              <a:rPr lang="pl-PL" smtClean="0"/>
              <a:t>07.12.2021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B3BCA-10E7-4AAF-8FC9-1595FF833E2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408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Międzykulturowe porównanie używania substancji psychoaktywnych przez młodzież w Warszawie, Lwowie i Drohobyczu. </a:t>
            </a:r>
            <a:br>
              <a:rPr lang="pl-PL" sz="4000" b="1" dirty="0"/>
            </a:br>
            <a:r>
              <a:rPr lang="en-US" sz="4000" b="1" dirty="0" err="1"/>
              <a:t>Studium</a:t>
            </a:r>
            <a:r>
              <a:rPr lang="en-US" sz="4000" b="1" dirty="0"/>
              <a:t> </a:t>
            </a:r>
            <a:r>
              <a:rPr lang="en-US" sz="4000" b="1" dirty="0" err="1"/>
              <a:t>polsko-ukraińskie</a:t>
            </a:r>
            <a:r>
              <a:rPr lang="en-US" sz="4000" b="1" dirty="0"/>
              <a:t> </a:t>
            </a:r>
            <a:endParaRPr lang="pl-PL" sz="40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l-PL" sz="5100" dirty="0"/>
              <a:t>Krzysztof Ostaszewski, Maryna </a:t>
            </a:r>
            <a:r>
              <a:rPr lang="pl-PL" sz="5100" dirty="0" err="1"/>
              <a:t>Klimanska</a:t>
            </a:r>
            <a:r>
              <a:rPr lang="pl-PL" sz="5100" dirty="0"/>
              <a:t>, </a:t>
            </a:r>
            <a:r>
              <a:rPr lang="pl-PL" sz="5100" dirty="0" err="1"/>
              <a:t>Svitlana</a:t>
            </a:r>
            <a:r>
              <a:rPr lang="pl-PL" sz="5100" dirty="0"/>
              <a:t> </a:t>
            </a:r>
            <a:r>
              <a:rPr lang="pl-PL" sz="5100" dirty="0" err="1"/>
              <a:t>Shchudlo</a:t>
            </a:r>
            <a:endParaRPr lang="pl-PL" sz="5100" dirty="0"/>
          </a:p>
          <a:p>
            <a:pPr>
              <a:defRPr/>
            </a:pPr>
            <a:endParaRPr lang="pl-PL" sz="5100" b="1" dirty="0">
              <a:latin typeface="Gill Sans MT" panose="020B0502020104020203" pitchFamily="34" charset="-18"/>
            </a:endParaRPr>
          </a:p>
          <a:p>
            <a:pPr>
              <a:defRPr/>
            </a:pPr>
            <a:r>
              <a:rPr lang="uk-UA" sz="3600" b="1" dirty="0"/>
              <a:t>«Представлення результатів досліджень поширення залежностей у Польщі та Україні, обмін досвідом у сфері місцевих стратегій профілактики і вирішення проблем залежностей».</a:t>
            </a:r>
            <a:r>
              <a:rPr lang="uk-UA" sz="3600" dirty="0"/>
              <a:t>  </a:t>
            </a:r>
            <a:endParaRPr lang="pl-PL" sz="3600" dirty="0">
              <a:latin typeface="Gill Sans MT" panose="020B0502020104020203" pitchFamily="34" charset="-18"/>
            </a:endParaRPr>
          </a:p>
          <a:p>
            <a:pPr>
              <a:defRPr/>
            </a:pPr>
            <a:r>
              <a:rPr lang="uk-UA" sz="3600" b="1" dirty="0">
                <a:latin typeface="Gill Sans MT" panose="020B0502020104020203" pitchFamily="34" charset="-18"/>
              </a:rPr>
              <a:t> ЛЬВІВ </a:t>
            </a:r>
            <a:r>
              <a:rPr lang="pl-PL" sz="3600" b="1" dirty="0">
                <a:latin typeface="Gill Sans MT" panose="020B0502020104020203" pitchFamily="34" charset="-18"/>
              </a:rPr>
              <a:t>, 8-9</a:t>
            </a:r>
            <a:r>
              <a:rPr lang="uk-UA" sz="3600" b="1" dirty="0">
                <a:latin typeface="Gill Sans MT" panose="020B0502020104020203" pitchFamily="34" charset="-18"/>
              </a:rPr>
              <a:t> грудня </a:t>
            </a:r>
            <a:r>
              <a:rPr lang="pl-PL" sz="3600" b="1" dirty="0">
                <a:latin typeface="Gill Sans MT" panose="020B0502020104020203" pitchFamily="34" charset="-18"/>
              </a:rPr>
              <a:t>2021</a:t>
            </a:r>
            <a:endParaRPr lang="en-US" sz="3600" b="1" dirty="0">
              <a:latin typeface="Gill Sans MT" panose="020B0502020104020203" pitchFamily="34" charset="-18"/>
            </a:endParaRPr>
          </a:p>
          <a:p>
            <a:endParaRPr lang="pl-PL" sz="2800" dirty="0"/>
          </a:p>
        </p:txBody>
      </p:sp>
      <p:pic>
        <p:nvPicPr>
          <p:cNvPr id="4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2" y="295935"/>
            <a:ext cx="1090613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761" y="231776"/>
            <a:ext cx="905567" cy="1039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99" b="7005"/>
          <a:stretch>
            <a:fillRect/>
          </a:stretch>
        </p:blipFill>
        <p:spPr bwMode="auto">
          <a:xfrm>
            <a:off x="8749602" y="231776"/>
            <a:ext cx="257175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Obraz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28" y="2871058"/>
            <a:ext cx="1566862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1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2850" y="3390901"/>
            <a:ext cx="1654422" cy="103901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 descr="Украина - Польша: сложность исторического диалога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280" y="5257800"/>
            <a:ext cx="2376264" cy="1581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669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pl-PL" b="1" dirty="0"/>
              <a:t>Е-сигарети </a:t>
            </a:r>
            <a:r>
              <a:rPr lang="pl-PL" altLang="pl-PL" b="1" dirty="0"/>
              <a:t>- </a:t>
            </a:r>
            <a:r>
              <a:rPr lang="uk-UA" altLang="pl-PL" b="1" dirty="0"/>
              <a:t> </a:t>
            </a:r>
            <a:r>
              <a:rPr lang="pl-PL" altLang="pl-PL" b="1" dirty="0"/>
              <a:t>przynajmniej kilka razy w roku</a:t>
            </a:r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49147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wal 5"/>
          <p:cNvSpPr/>
          <p:nvPr/>
        </p:nvSpPr>
        <p:spPr>
          <a:xfrm>
            <a:off x="3267456" y="2267712"/>
            <a:ext cx="3474720" cy="390925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1183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</p:spPr>
        <p:txBody>
          <a:bodyPr/>
          <a:lstStyle/>
          <a:p>
            <a:r>
              <a:rPr lang="pl-PL" altLang="pl-PL" b="1" dirty="0"/>
              <a:t>Leki uspokajające / nasenne</a:t>
            </a:r>
            <a:r>
              <a:rPr lang="uk-UA" altLang="pl-PL" b="1" dirty="0"/>
              <a:t> </a:t>
            </a:r>
            <a:r>
              <a:rPr lang="pl-PL" altLang="pl-PL" b="1" dirty="0"/>
              <a:t>- </a:t>
            </a:r>
            <a:r>
              <a:rPr lang="uk-UA" altLang="pl-PL" b="1" dirty="0"/>
              <a:t> </a:t>
            </a:r>
            <a:r>
              <a:rPr lang="pl-PL" altLang="pl-PL" b="1" dirty="0"/>
              <a:t>przynajmniej razy lub dwa razy w roku</a:t>
            </a:r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023233"/>
              </p:ext>
            </p:extLst>
          </p:nvPr>
        </p:nvGraphicFramePr>
        <p:xfrm>
          <a:off x="838200" y="2005012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125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pl-PL" b="1" dirty="0"/>
              <a:t>Алкоголь </a:t>
            </a:r>
            <a:r>
              <a:rPr lang="pl-PL" altLang="pl-PL" b="1" dirty="0"/>
              <a:t>– 30 </a:t>
            </a:r>
            <a:r>
              <a:rPr lang="uk-UA" altLang="pl-PL" b="1" dirty="0"/>
              <a:t> днів</a:t>
            </a:r>
            <a:endParaRPr lang="pl-PL" altLang="pl-PL" b="1" dirty="0"/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0529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72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/>
              <a:t>Upicie się – 30 </a:t>
            </a:r>
            <a:r>
              <a:rPr lang="uk-UA" altLang="pl-PL" b="1" dirty="0"/>
              <a:t>днів перед опитуванням</a:t>
            </a:r>
            <a:endParaRPr lang="pl-PL" altLang="pl-PL" b="1" dirty="0"/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34973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9468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b="1" dirty="0"/>
              <a:t>Пиво</a:t>
            </a:r>
            <a:r>
              <a:rPr lang="uk-UA" altLang="pl-PL" b="1" dirty="0"/>
              <a:t> </a:t>
            </a:r>
            <a:r>
              <a:rPr lang="pl-PL" altLang="pl-PL" b="1" dirty="0"/>
              <a:t>– 30 </a:t>
            </a:r>
            <a:r>
              <a:rPr lang="uk-UA" altLang="pl-PL" b="1" dirty="0"/>
              <a:t>днів перед опитуванням</a:t>
            </a:r>
            <a:endParaRPr lang="pl-PL" altLang="pl-PL" b="1" dirty="0"/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2721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9895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b="1" dirty="0"/>
              <a:t>Вино</a:t>
            </a:r>
            <a:r>
              <a:rPr lang="uk-UA" altLang="pl-PL" b="1" dirty="0"/>
              <a:t> </a:t>
            </a:r>
            <a:r>
              <a:rPr lang="pl-PL" altLang="pl-PL" b="1" dirty="0"/>
              <a:t>– 30 </a:t>
            </a:r>
            <a:r>
              <a:rPr lang="uk-UA" altLang="pl-PL" b="1" dirty="0"/>
              <a:t>днів перед опитуванням</a:t>
            </a:r>
            <a:endParaRPr lang="pl-PL" altLang="pl-PL" b="1" dirty="0"/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2934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0311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uk-UA" b="1" dirty="0"/>
              <a:t>Горілка</a:t>
            </a:r>
            <a:r>
              <a:rPr lang="uk-UA" altLang="pl-PL" b="1" dirty="0"/>
              <a:t> </a:t>
            </a:r>
            <a:r>
              <a:rPr lang="pl-PL" altLang="pl-PL" b="1" dirty="0"/>
              <a:t>– 30 </a:t>
            </a:r>
            <a:r>
              <a:rPr lang="uk-UA" altLang="pl-PL" b="1" dirty="0"/>
              <a:t>днів перед опитуванням</a:t>
            </a:r>
            <a:endParaRPr lang="pl-PL" altLang="pl-PL" b="1" dirty="0"/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1729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212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Podsumowanie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Niskie wskaźniki picia alkoholu w dużych miastach (Warszawa, Lwów) na tle wysokich wskaźników w Drohobyczu i powiecie drohobyckim są prawdopodobnie  spowodowane większymi ograniczeniami kontaktów społecznych młodzieży w dużych miastach (z powodu pandemii)</a:t>
            </a:r>
          </a:p>
          <a:p>
            <a:r>
              <a:rPr lang="pl-PL" dirty="0"/>
              <a:t>Niepokojące są wysokie wskaźniki używania substancji psychoaktywnych przez dziewczęta z Drohobycza. Jest to grupa nastolatek, którą warto zaopiekować profilaktycznie </a:t>
            </a:r>
          </a:p>
          <a:p>
            <a:r>
              <a:rPr lang="pl-PL" dirty="0"/>
              <a:t>Niepokojące są też wysokie wskaźniki picia alkoholu i upijania się wśród nastolatków (głównie chłopców) z terenów wiejskich powiatu drohobyckiego</a:t>
            </a:r>
          </a:p>
        </p:txBody>
      </p:sp>
    </p:spTree>
    <p:extLst>
      <p:ext uri="{BB962C8B-B14F-4D97-AF65-F5344CB8AC3E}">
        <p14:creationId xmlns:p14="http://schemas.microsoft.com/office/powerpoint/2010/main" val="713149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Problemy zdrowia psychicznego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Objawy zaburzeń nastroju (depresji)</a:t>
            </a:r>
          </a:p>
          <a:p>
            <a:r>
              <a:rPr lang="pl-PL" dirty="0"/>
              <a:t>Myśli samobójcze</a:t>
            </a:r>
          </a:p>
        </p:txBody>
      </p:sp>
    </p:spTree>
    <p:extLst>
      <p:ext uri="{BB962C8B-B14F-4D97-AF65-F5344CB8AC3E}">
        <p14:creationId xmlns:p14="http://schemas.microsoft.com/office/powerpoint/2010/main" val="992577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/>
              <a:t>Depresja </a:t>
            </a:r>
            <a:r>
              <a:rPr lang="uk-UA" altLang="pl-PL" b="1" dirty="0"/>
              <a:t> </a:t>
            </a:r>
            <a:r>
              <a:rPr lang="pl-PL" altLang="pl-PL" b="1" dirty="0"/>
              <a:t>– wysokie ryzyko (4 objawy)</a:t>
            </a:r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042745"/>
              </p:ext>
            </p:extLst>
          </p:nvPr>
        </p:nvGraphicFramePr>
        <p:xfrm>
          <a:off x="460248" y="1847850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6868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Cztery miejsca badań 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036" y="2047519"/>
            <a:ext cx="2412155" cy="3071179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9034645" y="3125048"/>
            <a:ext cx="1944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Дрогобич</a:t>
            </a:r>
            <a:endParaRPr lang="pl-PL" sz="3200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1849" y="252012"/>
            <a:ext cx="2189662" cy="2877352"/>
          </a:xfrm>
          <a:prstGeom prst="rect">
            <a:avLst/>
          </a:prstGeom>
        </p:spPr>
      </p:pic>
      <p:sp>
        <p:nvSpPr>
          <p:cNvPr id="9" name="Prostokąt 8"/>
          <p:cNvSpPr/>
          <p:nvPr/>
        </p:nvSpPr>
        <p:spPr>
          <a:xfrm>
            <a:off x="5650109" y="5118698"/>
            <a:ext cx="11160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Львів</a:t>
            </a:r>
            <a:endParaRPr lang="pl-PL" sz="3200" dirty="0"/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4929" y="2047520"/>
            <a:ext cx="4839667" cy="3324606"/>
          </a:xfrm>
          <a:prstGeom prst="rect">
            <a:avLst/>
          </a:prstGeom>
        </p:spPr>
      </p:pic>
      <p:sp>
        <p:nvSpPr>
          <p:cNvPr id="16" name="pole tekstowe 15"/>
          <p:cNvSpPr txBox="1"/>
          <p:nvPr/>
        </p:nvSpPr>
        <p:spPr>
          <a:xfrm>
            <a:off x="7919700" y="5945150"/>
            <a:ext cx="4112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/>
              <a:t>Powiat drohobycki </a:t>
            </a: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1524" y="3825310"/>
            <a:ext cx="2157959" cy="223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2163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/>
              <a:t>Myśli samobójcze </a:t>
            </a:r>
            <a:r>
              <a:rPr lang="uk-UA" altLang="pl-PL" b="1" dirty="0"/>
              <a:t> </a:t>
            </a:r>
            <a:r>
              <a:rPr lang="pl-PL" altLang="pl-PL" b="1" dirty="0"/>
              <a:t>– przynajmniej 1-2 razy w ostatnim roku</a:t>
            </a:r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4734683"/>
              </p:ext>
            </p:extLst>
          </p:nvPr>
        </p:nvGraphicFramePr>
        <p:xfrm>
          <a:off x="717804" y="1847850"/>
          <a:ext cx="1075639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0362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Podsumowanie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We wszystkich czterech lokalizacjach obserwuje się, że problemy zdrowia psychicznego (obniżony nastrój i myśli samobójcze) wyraźnie częściej dotyczą dziewcząt.  W Warszawie te wskaźniki problemów zdrowia psychicznego u nastolatek i nastolatków są najwyższe. Wysokie wskaźniki odnotowano również w Drohobyczu. </a:t>
            </a:r>
          </a:p>
        </p:txBody>
      </p:sp>
    </p:spTree>
    <p:extLst>
      <p:ext uri="{BB962C8B-B14F-4D97-AF65-F5344CB8AC3E}">
        <p14:creationId xmlns:p14="http://schemas.microsoft.com/office/powerpoint/2010/main" val="17114474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Wieś – powiat drohobycki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929394"/>
              </p:ext>
            </p:extLst>
          </p:nvPr>
        </p:nvGraphicFramePr>
        <p:xfrm>
          <a:off x="838200" y="1825625"/>
          <a:ext cx="105156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864">
                  <a:extLst>
                    <a:ext uri="{9D8B030D-6E8A-4147-A177-3AD203B41FA5}">
                      <a16:colId xmlns:a16="http://schemas.microsoft.com/office/drawing/2014/main" val="2730349893"/>
                    </a:ext>
                  </a:extLst>
                </a:gridCol>
                <a:gridCol w="4745736">
                  <a:extLst>
                    <a:ext uri="{9D8B030D-6E8A-4147-A177-3AD203B41FA5}">
                      <a16:colId xmlns:a16="http://schemas.microsoft.com/office/drawing/2014/main" val="47222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dirty="0"/>
                        <a:t> </a:t>
                      </a:r>
                      <a:r>
                        <a:rPr lang="pl-PL" sz="2800" baseline="0" dirty="0"/>
                        <a:t>Wysokie / podwyższone wskaźniki 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dirty="0"/>
                        <a:t>Płeć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288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Alkohol 30 – picie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Chłopcy i 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181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Upijanie się 30</a:t>
                      </a:r>
                      <a:r>
                        <a:rPr lang="pl-PL" sz="2800" baseline="0" dirty="0"/>
                        <a:t> 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Chłopcy i 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346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Piwo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Chłopcy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430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Wino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baseline="0" dirty="0"/>
                        <a:t>Dziewczęta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72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Wódka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Chłopcy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825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Papierosy tradycyjne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Chłopcy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356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60635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Drohobycz – miasto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6629987"/>
              </p:ext>
            </p:extLst>
          </p:nvPr>
        </p:nvGraphicFramePr>
        <p:xfrm>
          <a:off x="838200" y="1313561"/>
          <a:ext cx="10515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5752">
                  <a:extLst>
                    <a:ext uri="{9D8B030D-6E8A-4147-A177-3AD203B41FA5}">
                      <a16:colId xmlns:a16="http://schemas.microsoft.com/office/drawing/2014/main" val="2730349893"/>
                    </a:ext>
                  </a:extLst>
                </a:gridCol>
                <a:gridCol w="4879848">
                  <a:extLst>
                    <a:ext uri="{9D8B030D-6E8A-4147-A177-3AD203B41FA5}">
                      <a16:colId xmlns:a16="http://schemas.microsoft.com/office/drawing/2014/main" val="47222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Wysokie</a:t>
                      </a:r>
                      <a:r>
                        <a:rPr lang="pl-PL" sz="2800" baseline="0" dirty="0"/>
                        <a:t> / podwyższone wskaźniki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 Płeć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288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Alkohol 30 – picie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b="0" baseline="0" dirty="0"/>
                        <a:t>Dziewczęta</a:t>
                      </a:r>
                      <a:endParaRPr lang="pl-PL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181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Upijanie się 30</a:t>
                      </a:r>
                      <a:r>
                        <a:rPr lang="pl-PL" sz="2800" baseline="0" dirty="0"/>
                        <a:t> 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346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Piwo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9430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Wino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baseline="0" dirty="0"/>
                        <a:t>dziewczęta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72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Wódka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825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Leki nasenne</a:t>
                      </a:r>
                      <a:r>
                        <a:rPr lang="pl-PL" sz="2800" baseline="0" dirty="0"/>
                        <a:t> / uspokajające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772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E- papierosy i papierosy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356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Depresja</a:t>
                      </a:r>
                      <a:r>
                        <a:rPr lang="pl-PL" sz="2800" baseline="0" dirty="0"/>
                        <a:t> 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14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Myśli samobójcze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794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8097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Lwów</a:t>
            </a:r>
            <a:r>
              <a:rPr lang="pl-PL" dirty="0"/>
              <a:t>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443690"/>
              </p:ext>
            </p:extLst>
          </p:nvPr>
        </p:nvGraphicFramePr>
        <p:xfrm>
          <a:off x="838200" y="1825625"/>
          <a:ext cx="105156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2040">
                  <a:extLst>
                    <a:ext uri="{9D8B030D-6E8A-4147-A177-3AD203B41FA5}">
                      <a16:colId xmlns:a16="http://schemas.microsoft.com/office/drawing/2014/main" val="2730349893"/>
                    </a:ext>
                  </a:extLst>
                </a:gridCol>
                <a:gridCol w="5623560">
                  <a:extLst>
                    <a:ext uri="{9D8B030D-6E8A-4147-A177-3AD203B41FA5}">
                      <a16:colId xmlns:a16="http://schemas.microsoft.com/office/drawing/2014/main" val="47222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Wysokie / podwyższone</a:t>
                      </a:r>
                      <a:r>
                        <a:rPr lang="pl-PL" sz="2800" baseline="0" dirty="0"/>
                        <a:t> wskaźniki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Płeć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288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Leki nasenne</a:t>
                      </a:r>
                      <a:r>
                        <a:rPr lang="pl-PL" sz="2800" baseline="0" dirty="0"/>
                        <a:t> / uspokajające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925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Alkohol 30 – picie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b="0" baseline="0" dirty="0"/>
                        <a:t>Dziewczęta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181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Wino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baseline="0" dirty="0"/>
                        <a:t>Dziewczęta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72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E- papierosy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356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Myśli samobójcze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09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304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Warszawa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156099"/>
              </p:ext>
            </p:extLst>
          </p:nvPr>
        </p:nvGraphicFramePr>
        <p:xfrm>
          <a:off x="838200" y="1825625"/>
          <a:ext cx="10515600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2040">
                  <a:extLst>
                    <a:ext uri="{9D8B030D-6E8A-4147-A177-3AD203B41FA5}">
                      <a16:colId xmlns:a16="http://schemas.microsoft.com/office/drawing/2014/main" val="2730349893"/>
                    </a:ext>
                  </a:extLst>
                </a:gridCol>
                <a:gridCol w="5623560">
                  <a:extLst>
                    <a:ext uri="{9D8B030D-6E8A-4147-A177-3AD203B41FA5}">
                      <a16:colId xmlns:a16="http://schemas.microsoft.com/office/drawing/2014/main" val="47222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Wysokie / podwyższone wskaźniki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288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Narkotyki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Chłopcy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925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Leki nasenne / uspokajające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b="0" baseline="0" dirty="0"/>
                        <a:t>Dziewczęta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181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Papierosy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baseline="0" dirty="0"/>
                        <a:t>Dziewczęta</a:t>
                      </a:r>
                      <a:endParaRPr lang="pl-P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728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E- papierosy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Chłopcy i 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356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Depresja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800" dirty="0"/>
                        <a:t>Dziewczęta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481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dirty="0"/>
                        <a:t>Myśli samobójcze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dirty="0"/>
                        <a:t>Dziewczęta i chłopcy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7090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96305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5B9E8DD-8F8D-4434-85CE-7836C3F8EA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568635"/>
              </p:ext>
            </p:extLst>
          </p:nvPr>
        </p:nvGraphicFramePr>
        <p:xfrm>
          <a:off x="986219" y="348933"/>
          <a:ext cx="10657141" cy="6362621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4500181">
                  <a:extLst>
                    <a:ext uri="{9D8B030D-6E8A-4147-A177-3AD203B41FA5}">
                      <a16:colId xmlns:a16="http://schemas.microsoft.com/office/drawing/2014/main" val="2931033328"/>
                    </a:ext>
                  </a:extLst>
                </a:gridCol>
                <a:gridCol w="1536192">
                  <a:extLst>
                    <a:ext uri="{9D8B030D-6E8A-4147-A177-3AD203B41FA5}">
                      <a16:colId xmlns:a16="http://schemas.microsoft.com/office/drawing/2014/main" val="59452396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675253419"/>
                    </a:ext>
                  </a:extLst>
                </a:gridCol>
                <a:gridCol w="1365504">
                  <a:extLst>
                    <a:ext uri="{9D8B030D-6E8A-4147-A177-3AD203B41FA5}">
                      <a16:colId xmlns:a16="http://schemas.microsoft.com/office/drawing/2014/main" val="2706982064"/>
                    </a:ext>
                  </a:extLst>
                </a:gridCol>
                <a:gridCol w="1731264">
                  <a:extLst>
                    <a:ext uri="{9D8B030D-6E8A-4147-A177-3AD203B41FA5}">
                      <a16:colId xmlns:a16="http://schemas.microsoft.com/office/drawing/2014/main" val="2144323203"/>
                    </a:ext>
                  </a:extLst>
                </a:gridCol>
              </a:tblGrid>
              <a:tr h="6884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2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Czynniki używania substancji</a:t>
                      </a:r>
                      <a:endParaRPr lang="pl-PL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Wieś 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Drohobycz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Lwów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Warszawa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310891"/>
                  </a:ext>
                </a:extLst>
              </a:tr>
              <a:tr h="378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ZMIENNE SOCJODEMOGRAFICZNE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4213289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dirty="0">
                          <a:solidFill>
                            <a:schemeClr val="tx1"/>
                          </a:solidFill>
                          <a:effectLst/>
                        </a:rPr>
                        <a:t>Płeć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</a:rPr>
                        <a:t>n.i</a:t>
                      </a:r>
                      <a:r>
                        <a:rPr lang="pl-PL" sz="2000" dirty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0,003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0,003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924145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Wiek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0" dirty="0" err="1">
                          <a:effectLst/>
                        </a:rPr>
                        <a:t>n.i</a:t>
                      </a:r>
                      <a:r>
                        <a:rPr lang="pl-PL" sz="2000" b="0" dirty="0">
                          <a:effectLst/>
                        </a:rPr>
                        <a:t>. 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114978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dirty="0">
                          <a:solidFill>
                            <a:schemeClr val="tx1"/>
                          </a:solidFill>
                          <a:effectLst/>
                        </a:rPr>
                        <a:t>Skład rodziny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</a:rPr>
                        <a:t>n.i</a:t>
                      </a:r>
                      <a:r>
                        <a:rPr lang="pl-PL" sz="2000" dirty="0">
                          <a:effectLst/>
                        </a:rPr>
                        <a:t>.</a:t>
                      </a:r>
                      <a:r>
                        <a:rPr lang="pl-PL" sz="2000" baseline="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685312"/>
                  </a:ext>
                </a:extLst>
              </a:tr>
              <a:tr h="378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CZYNNIKI RYZYKA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731779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Myśli samobójcze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0" dirty="0" err="1">
                          <a:effectLst/>
                        </a:rPr>
                        <a:t>n.i</a:t>
                      </a:r>
                      <a:r>
                        <a:rPr lang="pl-PL" sz="2000" b="0" dirty="0">
                          <a:effectLst/>
                        </a:rPr>
                        <a:t>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0,050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0,014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799483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Poszukiwanie wrażeń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</a:rPr>
                        <a:t>0,001 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641360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Udział w cyberprzemocy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r>
                        <a:rPr lang="pl-PL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0,029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067785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Nadużywanie</a:t>
                      </a:r>
                      <a:r>
                        <a:rPr lang="pl-PL" sz="24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Internetu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r>
                        <a:rPr lang="pl-PL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0,004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0,031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0,029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178607"/>
                  </a:ext>
                </a:extLst>
              </a:tr>
              <a:tr h="378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solidFill>
                            <a:schemeClr val="tx1"/>
                          </a:solidFill>
                          <a:effectLst/>
                        </a:rPr>
                        <a:t>CZYNNIKI CHRONIĄCE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531742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Praktyki religijne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</a:rPr>
                        <a:t>0,010</a:t>
                      </a:r>
                      <a:r>
                        <a:rPr lang="pl-P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3807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Relacje rodzina / Monitorowanie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0" dirty="0">
                          <a:effectLst/>
                        </a:rPr>
                        <a:t>0,065</a:t>
                      </a:r>
                      <a:r>
                        <a:rPr lang="pl-PL" sz="2000" dirty="0">
                          <a:effectLst/>
                        </a:rPr>
                        <a:t> / </a:t>
                      </a:r>
                      <a:r>
                        <a:rPr lang="pl-PL" sz="2000" b="1" dirty="0">
                          <a:effectLst/>
                        </a:rPr>
                        <a:t>0,028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0,062/ </a:t>
                      </a: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0,003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0,008 / 0,001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64730"/>
                  </a:ext>
                </a:extLst>
              </a:tr>
              <a:tr h="45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Zajęcia</a:t>
                      </a:r>
                      <a:r>
                        <a:rPr lang="pl-PL" sz="2400" b="1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l-PL" sz="2400" b="1" dirty="0">
                          <a:solidFill>
                            <a:schemeClr val="tx1"/>
                          </a:solidFill>
                          <a:effectLst/>
                        </a:rPr>
                        <a:t>sportowe i pozalekcyjne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</a:rPr>
                        <a:t>n.i</a:t>
                      </a:r>
                      <a:r>
                        <a:rPr lang="pl-PL" sz="2000" dirty="0">
                          <a:effectLst/>
                        </a:rPr>
                        <a:t>.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n.i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0,005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0,004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7423" marR="6742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318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9033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Podsumowanie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Czynnikami ryzyka używania substancji psychoaktywnych są: </a:t>
            </a:r>
          </a:p>
          <a:p>
            <a:pPr>
              <a:buFontTx/>
              <a:buChar char="-"/>
            </a:pPr>
            <a:r>
              <a:rPr lang="pl-PL" dirty="0"/>
              <a:t>Silna potrzeba poszukiwania wrażeń</a:t>
            </a:r>
          </a:p>
          <a:p>
            <a:pPr>
              <a:buFontTx/>
              <a:buChar char="-"/>
            </a:pPr>
            <a:r>
              <a:rPr lang="pl-PL" dirty="0"/>
              <a:t>Udział w cyberprzemocy </a:t>
            </a:r>
          </a:p>
          <a:p>
            <a:pPr>
              <a:buFontTx/>
              <a:buChar char="-"/>
            </a:pPr>
            <a:r>
              <a:rPr lang="pl-PL" dirty="0"/>
              <a:t>Myśli samobójcze </a:t>
            </a:r>
          </a:p>
          <a:p>
            <a:r>
              <a:rPr lang="pl-PL" dirty="0"/>
              <a:t>Do czynników chroniących należy przede wszystkim: </a:t>
            </a:r>
          </a:p>
          <a:p>
            <a:pPr>
              <a:buFontTx/>
              <a:buChar char="-"/>
            </a:pPr>
            <a:r>
              <a:rPr lang="pl-PL" dirty="0"/>
              <a:t>monitorowanie rodzicielskie </a:t>
            </a:r>
          </a:p>
          <a:p>
            <a:pPr>
              <a:buFontTx/>
              <a:buChar char="-"/>
            </a:pPr>
            <a:r>
              <a:rPr lang="pl-PL" dirty="0"/>
              <a:t>konstruktywne zajęcia pozalekcyjne</a:t>
            </a:r>
          </a:p>
          <a:p>
            <a:r>
              <a:rPr lang="pl-PL" dirty="0"/>
              <a:t>Interesujące jest, że na Ukrainie nadużywanie Internetu jest czynnikiem ryzyka używania substancji psychoaktywnych a w Warszawie działa jak  czynnik chroniący. Wyjaśnienie tej różnicy wymaga dalszych analiz. </a:t>
            </a:r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511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Uczestnicy badań - charakterystyka</a:t>
            </a:r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6513387"/>
              </p:ext>
            </p:extLst>
          </p:nvPr>
        </p:nvGraphicFramePr>
        <p:xfrm>
          <a:off x="615884" y="1281840"/>
          <a:ext cx="10515412" cy="5604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476">
                  <a:extLst>
                    <a:ext uri="{9D8B030D-6E8A-4147-A177-3AD203B41FA5}">
                      <a16:colId xmlns:a16="http://schemas.microsoft.com/office/drawing/2014/main" val="334286075"/>
                    </a:ext>
                  </a:extLst>
                </a:gridCol>
                <a:gridCol w="2465419">
                  <a:extLst>
                    <a:ext uri="{9D8B030D-6E8A-4147-A177-3AD203B41FA5}">
                      <a16:colId xmlns:a16="http://schemas.microsoft.com/office/drawing/2014/main" val="1304562806"/>
                    </a:ext>
                  </a:extLst>
                </a:gridCol>
                <a:gridCol w="2416839">
                  <a:extLst>
                    <a:ext uri="{9D8B030D-6E8A-4147-A177-3AD203B41FA5}">
                      <a16:colId xmlns:a16="http://schemas.microsoft.com/office/drawing/2014/main" val="359909923"/>
                    </a:ext>
                  </a:extLst>
                </a:gridCol>
                <a:gridCol w="2149651">
                  <a:extLst>
                    <a:ext uri="{9D8B030D-6E8A-4147-A177-3AD203B41FA5}">
                      <a16:colId xmlns:a16="http://schemas.microsoft.com/office/drawing/2014/main" val="1055548553"/>
                    </a:ext>
                  </a:extLst>
                </a:gridCol>
                <a:gridCol w="1846027">
                  <a:extLst>
                    <a:ext uri="{9D8B030D-6E8A-4147-A177-3AD203B41FA5}">
                      <a16:colId xmlns:a16="http://schemas.microsoft.com/office/drawing/2014/main" val="721188860"/>
                    </a:ext>
                  </a:extLst>
                </a:gridCol>
              </a:tblGrid>
              <a:tr h="645926">
                <a:tc>
                  <a:txBody>
                    <a:bodyPr/>
                    <a:lstStyle/>
                    <a:p>
                      <a:endParaRPr lang="pl-PL" sz="3600" dirty="0"/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r>
                        <a:rPr lang="pl-PL" sz="3200" dirty="0"/>
                        <a:t>Wieś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r>
                        <a:rPr lang="pl-PL" sz="3200" dirty="0"/>
                        <a:t>Drohobycz 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r>
                        <a:rPr lang="pl-PL" sz="3200" dirty="0"/>
                        <a:t>Lwów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r>
                        <a:rPr lang="pl-PL" sz="3200" dirty="0"/>
                        <a:t>W-</a:t>
                      </a:r>
                      <a:r>
                        <a:rPr lang="pl-PL" sz="3200" dirty="0" err="1"/>
                        <a:t>wa</a:t>
                      </a:r>
                      <a:endParaRPr lang="pl-PL" sz="3200" dirty="0"/>
                    </a:p>
                  </a:txBody>
                  <a:tcPr marL="91069" marR="91069" marT="45731" marB="45731"/>
                </a:tc>
                <a:extLst>
                  <a:ext uri="{0D108BD9-81ED-4DB2-BD59-A6C34878D82A}">
                    <a16:rowId xmlns:a16="http://schemas.microsoft.com/office/drawing/2014/main" val="4075043197"/>
                  </a:ext>
                </a:extLst>
              </a:tr>
              <a:tr h="513820">
                <a:tc>
                  <a:txBody>
                    <a:bodyPr/>
                    <a:lstStyle/>
                    <a:p>
                      <a:r>
                        <a:rPr lang="pl-PL" sz="2400" b="1" dirty="0"/>
                        <a:t>Liczebność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N=454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N=499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N=1085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N=794</a:t>
                      </a:r>
                    </a:p>
                  </a:txBody>
                  <a:tcPr marL="91069" marR="91069" marT="45731" marB="45731"/>
                </a:tc>
                <a:extLst>
                  <a:ext uri="{0D108BD9-81ED-4DB2-BD59-A6C34878D82A}">
                    <a16:rowId xmlns:a16="http://schemas.microsoft.com/office/drawing/2014/main" val="654354630"/>
                  </a:ext>
                </a:extLst>
              </a:tr>
              <a:tr h="513820">
                <a:tc>
                  <a:txBody>
                    <a:bodyPr/>
                    <a:lstStyle/>
                    <a:p>
                      <a:r>
                        <a:rPr lang="pl-PL" sz="2400" b="1" dirty="0"/>
                        <a:t>Dziewczęta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43,6%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50,7%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56,8%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52,1 %</a:t>
                      </a:r>
                    </a:p>
                  </a:txBody>
                  <a:tcPr marL="91069" marR="91069" marT="45731" marB="45731"/>
                </a:tc>
                <a:extLst>
                  <a:ext uri="{0D108BD9-81ED-4DB2-BD59-A6C34878D82A}">
                    <a16:rowId xmlns:a16="http://schemas.microsoft.com/office/drawing/2014/main" val="2855813505"/>
                  </a:ext>
                </a:extLst>
              </a:tr>
              <a:tr h="8304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Wiek</a:t>
                      </a:r>
                      <a:r>
                        <a:rPr lang="pl-PL" sz="2400" b="1" baseline="0" dirty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baseline="0" dirty="0"/>
                        <a:t>(średnia)</a:t>
                      </a:r>
                      <a:endParaRPr lang="pl-PL" sz="2400" b="1" dirty="0"/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14,2 lata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14,2 lata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14,3 lata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14,7 lat</a:t>
                      </a:r>
                    </a:p>
                  </a:txBody>
                  <a:tcPr marL="91069" marR="91069" marT="45731" marB="45731"/>
                </a:tc>
                <a:extLst>
                  <a:ext uri="{0D108BD9-81ED-4DB2-BD59-A6C34878D82A}">
                    <a16:rowId xmlns:a16="http://schemas.microsoft.com/office/drawing/2014/main" val="1567903858"/>
                  </a:ext>
                </a:extLst>
              </a:tr>
              <a:tr h="491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b="1" dirty="0"/>
                    </a:p>
                  </a:txBody>
                  <a:tcPr marL="91069" marR="91069" marT="45731" marB="45731"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0" dirty="0"/>
                        <a:t>Chłopcy (mediana)</a:t>
                      </a:r>
                    </a:p>
                  </a:txBody>
                  <a:tcPr marL="91069" marR="91069" marT="45731" marB="45731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 marL="91069" marR="91069" marT="45731" marB="45731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baseline="0" dirty="0"/>
                    </a:p>
                  </a:txBody>
                  <a:tcPr marL="91069" marR="91069" marT="45731" marB="45731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 marL="91069" marR="91069" marT="45731" marB="45731"/>
                </a:tc>
                <a:extLst>
                  <a:ext uri="{0D108BD9-81ED-4DB2-BD59-A6C34878D82A}">
                    <a16:rowId xmlns:a16="http://schemas.microsoft.com/office/drawing/2014/main" val="3611495160"/>
                  </a:ext>
                </a:extLst>
              </a:tr>
              <a:tr h="83047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Wzrost  w cm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i waga w kg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aseline="0" dirty="0"/>
                        <a:t>170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56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aseline="0" dirty="0"/>
                        <a:t>172</a:t>
                      </a:r>
                      <a:r>
                        <a:rPr lang="pl-PL" sz="2400" dirty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60 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173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aseline="0" dirty="0"/>
                        <a:t>60 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aseline="0" dirty="0"/>
                        <a:t>176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63,5 </a:t>
                      </a:r>
                    </a:p>
                  </a:txBody>
                  <a:tcPr marL="91069" marR="91069" marT="45731" marB="45731"/>
                </a:tc>
                <a:extLst>
                  <a:ext uri="{0D108BD9-81ED-4DB2-BD59-A6C34878D82A}">
                    <a16:rowId xmlns:a16="http://schemas.microsoft.com/office/drawing/2014/main" val="2782097251"/>
                  </a:ext>
                </a:extLst>
              </a:tr>
              <a:tr h="474074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b="1" dirty="0"/>
                    </a:p>
                  </a:txBody>
                  <a:tcPr marL="91069" marR="91069" marT="45731" marB="45731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Dziewczęta (mediana)</a:t>
                      </a:r>
                    </a:p>
                  </a:txBody>
                  <a:tcPr marL="91069" marR="91069" marT="45731" marB="45731"/>
                </a:tc>
                <a:tc hMerge="1">
                  <a:txBody>
                    <a:bodyPr/>
                    <a:lstStyle/>
                    <a:p>
                      <a:pPr algn="ctr"/>
                      <a:endParaRPr lang="pl-PL" sz="2400" dirty="0"/>
                    </a:p>
                  </a:txBody>
                  <a:tcPr marL="91069" marR="91069" marT="45731" marB="45731"/>
                </a:tc>
                <a:tc hMerge="1">
                  <a:txBody>
                    <a:bodyPr/>
                    <a:lstStyle/>
                    <a:p>
                      <a:pPr algn="ctr"/>
                      <a:endParaRPr lang="pl-PL" sz="2400" dirty="0"/>
                    </a:p>
                  </a:txBody>
                  <a:tcPr marL="91069" marR="91069" marT="45731" marB="45731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 marL="91069" marR="91069" marT="45731" marB="45731"/>
                </a:tc>
                <a:extLst>
                  <a:ext uri="{0D108BD9-81ED-4DB2-BD59-A6C34878D82A}">
                    <a16:rowId xmlns:a16="http://schemas.microsoft.com/office/drawing/2014/main" val="3762328290"/>
                  </a:ext>
                </a:extLst>
              </a:tr>
              <a:tr h="83047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b="1" dirty="0"/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aseline="0" dirty="0"/>
                        <a:t>163 </a:t>
                      </a:r>
                      <a:endParaRPr lang="pl-PL" sz="2400" dirty="0"/>
                    </a:p>
                    <a:p>
                      <a:pPr algn="ctr"/>
                      <a:r>
                        <a:rPr lang="pl-PL" sz="2400" baseline="0" dirty="0"/>
                        <a:t>50</a:t>
                      </a:r>
                      <a:endParaRPr lang="pl-PL" sz="2400" dirty="0"/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aseline="0" dirty="0"/>
                        <a:t>164</a:t>
                      </a:r>
                      <a:endParaRPr lang="pl-PL" sz="2400" dirty="0"/>
                    </a:p>
                    <a:p>
                      <a:pPr algn="ctr"/>
                      <a:r>
                        <a:rPr lang="pl-PL" sz="2400" dirty="0"/>
                        <a:t>51</a:t>
                      </a:r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aseline="0" dirty="0"/>
                        <a:t>165</a:t>
                      </a:r>
                      <a:endParaRPr lang="pl-PL" sz="2400" dirty="0"/>
                    </a:p>
                    <a:p>
                      <a:pPr algn="ctr"/>
                      <a:r>
                        <a:rPr lang="pl-PL" sz="2400" baseline="0" dirty="0"/>
                        <a:t>53</a:t>
                      </a:r>
                      <a:endParaRPr lang="pl-PL" sz="2400" dirty="0"/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aseline="0" dirty="0"/>
                        <a:t>166</a:t>
                      </a:r>
                      <a:endParaRPr lang="pl-PL" sz="2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 55</a:t>
                      </a:r>
                    </a:p>
                  </a:txBody>
                  <a:tcPr marL="91069" marR="91069" marT="45731" marB="45731"/>
                </a:tc>
                <a:extLst>
                  <a:ext uri="{0D108BD9-81ED-4DB2-BD59-A6C34878D82A}">
                    <a16:rowId xmlns:a16="http://schemas.microsoft.com/office/drawing/2014/main" val="2068514865"/>
                  </a:ext>
                </a:extLst>
              </a:tr>
              <a:tr h="474212">
                <a:tc>
                  <a:txBody>
                    <a:bodyPr/>
                    <a:lstStyle/>
                    <a:p>
                      <a:endParaRPr lang="pl-PL" sz="2400" b="1" dirty="0"/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 marL="91069" marR="91069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</a:txBody>
                  <a:tcPr marL="91069" marR="91069" marT="45731" marB="45731"/>
                </a:tc>
                <a:extLst>
                  <a:ext uri="{0D108BD9-81ED-4DB2-BD59-A6C34878D82A}">
                    <a16:rowId xmlns:a16="http://schemas.microsoft.com/office/drawing/2014/main" val="2869324456"/>
                  </a:ext>
                </a:extLst>
              </a:tr>
            </a:tbl>
          </a:graphicData>
        </a:graphic>
      </p:graphicFrame>
      <p:sp>
        <p:nvSpPr>
          <p:cNvPr id="9219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46FE40-2C18-4A75-8924-989E3E584D0A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pl-PL" altLang="pl-PL" sz="12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394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Uczestnicy – sytuacja rodzinna</a:t>
            </a:r>
          </a:p>
        </p:txBody>
      </p:sp>
      <p:graphicFrame>
        <p:nvGraphicFramePr>
          <p:cNvPr id="13" name="Symbol zastępczy zawartości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635418"/>
              </p:ext>
            </p:extLst>
          </p:nvPr>
        </p:nvGraphicFramePr>
        <p:xfrm>
          <a:off x="838200" y="1825625"/>
          <a:ext cx="10516484" cy="433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920">
                  <a:extLst>
                    <a:ext uri="{9D8B030D-6E8A-4147-A177-3AD203B41FA5}">
                      <a16:colId xmlns:a16="http://schemas.microsoft.com/office/drawing/2014/main" val="334286075"/>
                    </a:ext>
                  </a:extLst>
                </a:gridCol>
                <a:gridCol w="2076392">
                  <a:extLst>
                    <a:ext uri="{9D8B030D-6E8A-4147-A177-3AD203B41FA5}">
                      <a16:colId xmlns:a16="http://schemas.microsoft.com/office/drawing/2014/main" val="1304562806"/>
                    </a:ext>
                  </a:extLst>
                </a:gridCol>
                <a:gridCol w="2417086">
                  <a:extLst>
                    <a:ext uri="{9D8B030D-6E8A-4147-A177-3AD203B41FA5}">
                      <a16:colId xmlns:a16="http://schemas.microsoft.com/office/drawing/2014/main" val="359909923"/>
                    </a:ext>
                  </a:extLst>
                </a:gridCol>
                <a:gridCol w="2149870">
                  <a:extLst>
                    <a:ext uri="{9D8B030D-6E8A-4147-A177-3AD203B41FA5}">
                      <a16:colId xmlns:a16="http://schemas.microsoft.com/office/drawing/2014/main" val="1055548553"/>
                    </a:ext>
                  </a:extLst>
                </a:gridCol>
                <a:gridCol w="1846216">
                  <a:extLst>
                    <a:ext uri="{9D8B030D-6E8A-4147-A177-3AD203B41FA5}">
                      <a16:colId xmlns:a16="http://schemas.microsoft.com/office/drawing/2014/main" val="721188860"/>
                    </a:ext>
                  </a:extLst>
                </a:gridCol>
              </a:tblGrid>
              <a:tr h="673735">
                <a:tc>
                  <a:txBody>
                    <a:bodyPr/>
                    <a:lstStyle/>
                    <a:p>
                      <a:endParaRPr lang="pl-PL" sz="3600" dirty="0"/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r>
                        <a:rPr lang="pl-PL" sz="3200" dirty="0"/>
                        <a:t>Wieś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r>
                        <a:rPr lang="pl-PL" sz="3200" dirty="0"/>
                        <a:t>Drohobycz 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r>
                        <a:rPr lang="pl-PL" sz="3200" dirty="0"/>
                        <a:t>Lwów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r>
                        <a:rPr lang="pl-PL" sz="3200" dirty="0"/>
                        <a:t>W-</a:t>
                      </a:r>
                      <a:r>
                        <a:rPr lang="pl-PL" sz="3200" dirty="0" err="1"/>
                        <a:t>wa</a:t>
                      </a:r>
                      <a:endParaRPr lang="pl-PL" sz="3200" dirty="0"/>
                    </a:p>
                  </a:txBody>
                  <a:tcPr marL="91096" marR="91096" marT="45731" marB="45731"/>
                </a:tc>
                <a:extLst>
                  <a:ext uri="{0D108BD9-81ED-4DB2-BD59-A6C34878D82A}">
                    <a16:rowId xmlns:a16="http://schemas.microsoft.com/office/drawing/2014/main" val="4075043197"/>
                  </a:ext>
                </a:extLst>
              </a:tr>
              <a:tr h="829056">
                <a:tc>
                  <a:txBody>
                    <a:bodyPr/>
                    <a:lstStyle/>
                    <a:p>
                      <a:r>
                        <a:rPr lang="pl-PL" sz="2400" b="1" dirty="0"/>
                        <a:t>Mieszka z rodzicami 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85,9%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83,2%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83,5%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4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75,7%</a:t>
                      </a:r>
                    </a:p>
                  </a:txBody>
                  <a:tcPr marL="91096" marR="91096" marT="45731" marB="45731"/>
                </a:tc>
                <a:extLst>
                  <a:ext uri="{0D108BD9-81ED-4DB2-BD59-A6C34878D82A}">
                    <a16:rowId xmlns:a16="http://schemas.microsoft.com/office/drawing/2014/main" val="2869324456"/>
                  </a:ext>
                </a:extLst>
              </a:tr>
              <a:tr h="554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Tylko z matką 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7,7%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9,0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9,7%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/>
                        <a:t>14,2%</a:t>
                      </a:r>
                    </a:p>
                  </a:txBody>
                  <a:tcPr marL="91096" marR="91096" marT="45731" marB="45731"/>
                </a:tc>
                <a:extLst>
                  <a:ext uri="{0D108BD9-81ED-4DB2-BD59-A6C34878D82A}">
                    <a16:rowId xmlns:a16="http://schemas.microsoft.com/office/drawing/2014/main" val="2924506946"/>
                  </a:ext>
                </a:extLst>
              </a:tr>
              <a:tr h="1151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Rodziny wielodzietne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b="1" dirty="0"/>
                        <a:t>4 dzieci lub</a:t>
                      </a:r>
                      <a:r>
                        <a:rPr lang="pl-PL" sz="2400" b="1" baseline="0" dirty="0"/>
                        <a:t> </a:t>
                      </a:r>
                      <a:r>
                        <a:rPr lang="pl-PL" sz="2400" b="1" dirty="0"/>
                        <a:t>&gt; 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endParaRPr lang="pl-PL" sz="2400" dirty="0"/>
                    </a:p>
                    <a:p>
                      <a:pPr algn="ctr"/>
                      <a:r>
                        <a:rPr lang="pl-PL" sz="2400" dirty="0"/>
                        <a:t>13,0%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endParaRPr lang="pl-PL" sz="2400" baseline="0" dirty="0"/>
                    </a:p>
                    <a:p>
                      <a:pPr algn="ctr"/>
                      <a:r>
                        <a:rPr lang="pl-PL" sz="2400" baseline="0" dirty="0"/>
                        <a:t>9,0%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endParaRPr lang="pl-PL" sz="2400" dirty="0"/>
                    </a:p>
                    <a:p>
                      <a:pPr algn="ctr"/>
                      <a:r>
                        <a:rPr lang="pl-PL" sz="2400" dirty="0"/>
                        <a:t>7,7%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endParaRPr lang="pl-PL" sz="2400" baseline="0" dirty="0"/>
                    </a:p>
                    <a:p>
                      <a:pPr algn="ctr"/>
                      <a:r>
                        <a:rPr lang="pl-PL" sz="2400" baseline="0" dirty="0"/>
                        <a:t>9,9%</a:t>
                      </a:r>
                      <a:endParaRPr lang="pl-PL" sz="2400" dirty="0"/>
                    </a:p>
                  </a:txBody>
                  <a:tcPr marL="91096" marR="91096" marT="45731" marB="45731"/>
                </a:tc>
                <a:extLst>
                  <a:ext uri="{0D108BD9-81ED-4DB2-BD59-A6C34878D82A}">
                    <a16:rowId xmlns:a16="http://schemas.microsoft.com/office/drawing/2014/main" val="2201226782"/>
                  </a:ext>
                </a:extLst>
              </a:tr>
              <a:tr h="521269">
                <a:tc>
                  <a:txBody>
                    <a:bodyPr/>
                    <a:lstStyle/>
                    <a:p>
                      <a:r>
                        <a:rPr lang="pl-PL" sz="2400" b="1" dirty="0"/>
                        <a:t>Wyższe matka 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26,7%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48,1%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55,4%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63,4%</a:t>
                      </a:r>
                    </a:p>
                  </a:txBody>
                  <a:tcPr marL="91096" marR="91096" marT="45731" marB="45731"/>
                </a:tc>
                <a:extLst>
                  <a:ext uri="{0D108BD9-81ED-4DB2-BD59-A6C34878D82A}">
                    <a16:rowId xmlns:a16="http://schemas.microsoft.com/office/drawing/2014/main" val="1654997939"/>
                  </a:ext>
                </a:extLst>
              </a:tr>
              <a:tr h="563610">
                <a:tc>
                  <a:txBody>
                    <a:bodyPr/>
                    <a:lstStyle/>
                    <a:p>
                      <a:r>
                        <a:rPr lang="pl-PL" sz="2400" b="1" dirty="0"/>
                        <a:t>Nie ma ojca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7,5%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6,2%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6,3%</a:t>
                      </a:r>
                    </a:p>
                  </a:txBody>
                  <a:tcPr marL="91096" marR="91096" marT="45731" marB="4573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/>
                        <a:t>4,7%</a:t>
                      </a:r>
                    </a:p>
                  </a:txBody>
                  <a:tcPr marL="91096" marR="91096" marT="45731" marB="45731"/>
                </a:tc>
                <a:extLst>
                  <a:ext uri="{0D108BD9-81ED-4DB2-BD59-A6C34878D82A}">
                    <a16:rowId xmlns:a16="http://schemas.microsoft.com/office/drawing/2014/main" val="1143518686"/>
                  </a:ext>
                </a:extLst>
              </a:tr>
            </a:tbl>
          </a:graphicData>
        </a:graphic>
      </p:graphicFrame>
      <p:sp>
        <p:nvSpPr>
          <p:cNvPr id="9219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46FE40-2C18-4A75-8924-989E3E584D0A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18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Substancje psychoaktywne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Narkotyki</a:t>
            </a:r>
          </a:p>
          <a:p>
            <a:r>
              <a:rPr lang="pl-PL" sz="3200" dirty="0"/>
              <a:t>Papierosy </a:t>
            </a:r>
          </a:p>
          <a:p>
            <a:r>
              <a:rPr lang="pl-PL" sz="3200" dirty="0"/>
              <a:t>E-papierosy</a:t>
            </a:r>
          </a:p>
          <a:p>
            <a:r>
              <a:rPr lang="pl-PL" sz="3200" dirty="0"/>
              <a:t>Leki nasenne/ uspokajające </a:t>
            </a:r>
          </a:p>
          <a:p>
            <a:r>
              <a:rPr lang="pl-PL" sz="3200" dirty="0"/>
              <a:t>Alkohol</a:t>
            </a:r>
          </a:p>
        </p:txBody>
      </p:sp>
    </p:spTree>
    <p:extLst>
      <p:ext uri="{BB962C8B-B14F-4D97-AF65-F5344CB8AC3E}">
        <p14:creationId xmlns:p14="http://schemas.microsoft.com/office/powerpoint/2010/main" val="3428060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pl-PL" b="1"/>
              <a:t>Участь у вечірках «з наркотиками» –  </a:t>
            </a:r>
            <a:r>
              <a:rPr lang="uk-UA" altLang="pl-PL" b="1"/>
              <a:t> впродовж остатнього року</a:t>
            </a:r>
            <a:endParaRPr lang="pl-PL" altLang="pl-PL" b="1"/>
          </a:p>
        </p:txBody>
      </p:sp>
      <p:graphicFrame>
        <p:nvGraphicFramePr>
          <p:cNvPr id="12291" name="Symbol zastępczy zawartości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498587"/>
              </p:ext>
            </p:extLst>
          </p:nvPr>
        </p:nvGraphicFramePr>
        <p:xfrm>
          <a:off x="847725" y="1878013"/>
          <a:ext cx="10425113" cy="425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Wykres" r:id="rId3" imgW="8077127" imgH="3200400" progId="Excel.Chart.8">
                  <p:embed/>
                </p:oleObj>
              </mc:Choice>
              <mc:Fallback>
                <p:oleObj name="Wykres" r:id="rId3" imgW="8077127" imgH="3200400" progId="Excel.Chart.8">
                  <p:embed/>
                  <p:pic>
                    <p:nvPicPr>
                      <p:cNvPr id="12291" name="Symbol zastępczy zawartości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1878013"/>
                        <a:ext cx="10425113" cy="42560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10CDA8-E3A7-45BD-9CBE-1B79A3F1F531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4" name="Owal 3"/>
          <p:cNvSpPr/>
          <p:nvPr/>
        </p:nvSpPr>
        <p:spPr>
          <a:xfrm>
            <a:off x="8144256" y="2450592"/>
            <a:ext cx="3352800" cy="368350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009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uk-UA" altLang="pl-PL" sz="4000" b="1"/>
            </a:br>
            <a:r>
              <a:rPr lang="uk-UA" altLang="pl-PL" sz="4000" b="1"/>
              <a:t> Вживання наркотичних препаратів : принаймні  раз протягом останнього року </a:t>
            </a:r>
            <a:endParaRPr lang="pl-PL" altLang="pl-PL" sz="4000" b="1"/>
          </a:p>
        </p:txBody>
      </p:sp>
      <p:sp>
        <p:nvSpPr>
          <p:cNvPr id="13316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761A4C-A7E5-4FE8-9546-39FCBDB6E515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490890"/>
              </p:ext>
            </p:extLst>
          </p:nvPr>
        </p:nvGraphicFramePr>
        <p:xfrm>
          <a:off x="838200" y="188658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293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400" y="765175"/>
            <a:ext cx="8197850" cy="911225"/>
          </a:xfrm>
        </p:spPr>
        <p:txBody>
          <a:bodyPr/>
          <a:lstStyle/>
          <a:p>
            <a:r>
              <a:rPr lang="uk-UA" altLang="pl-PL" b="1" dirty="0"/>
              <a:t> Види наркотиків </a:t>
            </a:r>
            <a:r>
              <a:rPr lang="pl-PL" altLang="pl-PL" b="1" dirty="0"/>
              <a:t>- </a:t>
            </a:r>
            <a:r>
              <a:rPr lang="ru-RU" b="1" dirty="0"/>
              <a:t>Маріхуана </a:t>
            </a:r>
            <a:endParaRPr lang="pl-PL" altLang="pl-PL" dirty="0"/>
          </a:p>
        </p:txBody>
      </p:sp>
      <p:sp>
        <p:nvSpPr>
          <p:cNvPr id="14340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43499E-A112-4886-A5E4-82E885888D9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wykresu 4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753159183"/>
              </p:ext>
            </p:extLst>
          </p:nvPr>
        </p:nvGraphicFramePr>
        <p:xfrm>
          <a:off x="609600" y="1981200"/>
          <a:ext cx="10972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6099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pl-PL" b="1" dirty="0"/>
              <a:t> Папіроси звичайні </a:t>
            </a:r>
            <a:r>
              <a:rPr lang="pl-PL" altLang="pl-PL" b="1" dirty="0"/>
              <a:t>- </a:t>
            </a:r>
            <a:r>
              <a:rPr lang="uk-UA" altLang="pl-PL" b="1" dirty="0"/>
              <a:t> </a:t>
            </a:r>
            <a:r>
              <a:rPr lang="pl-PL" altLang="pl-PL" b="1" dirty="0"/>
              <a:t>przynajmniej kilka razy w roku</a:t>
            </a:r>
          </a:p>
        </p:txBody>
      </p:sp>
      <p:sp>
        <p:nvSpPr>
          <p:cNvPr id="1536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5CF844-34BD-4D7A-B8C1-C8CA088A5178}" type="slidenum">
              <a:rPr lang="pl-PL" altLang="pl-PL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pl-PL" altLang="pl-PL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327211"/>
              </p:ext>
            </p:extLst>
          </p:nvPr>
        </p:nvGraphicFramePr>
        <p:xfrm>
          <a:off x="1130808" y="1690688"/>
          <a:ext cx="10515600" cy="4665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492819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784</Words>
  <Application>Microsoft Office PowerPoint</Application>
  <PresentationFormat>Panoramiczny</PresentationFormat>
  <Paragraphs>267</Paragraphs>
  <Slides>27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Gill Sans MT</vt:lpstr>
      <vt:lpstr>Motyw pakietu Office</vt:lpstr>
      <vt:lpstr>Wykres</vt:lpstr>
      <vt:lpstr>Międzykulturowe porównanie używania substancji psychoaktywnych przez młodzież w Warszawie, Lwowie i Drohobyczu.  Studium polsko-ukraińskie </vt:lpstr>
      <vt:lpstr>Cztery miejsca badań </vt:lpstr>
      <vt:lpstr>Uczestnicy badań - charakterystyka</vt:lpstr>
      <vt:lpstr>Uczestnicy – sytuacja rodzinna</vt:lpstr>
      <vt:lpstr>Substancje psychoaktywne </vt:lpstr>
      <vt:lpstr>Участь у вечірках «з наркотиками» –   впродовж остатнього року</vt:lpstr>
      <vt:lpstr>  Вживання наркотичних препаратів : принаймні  раз протягом останнього року </vt:lpstr>
      <vt:lpstr> Види наркотиків - Маріхуана </vt:lpstr>
      <vt:lpstr> Папіроси звичайні -  przynajmniej kilka razy w roku</vt:lpstr>
      <vt:lpstr>Е-сигарети -  przynajmniej kilka razy w roku</vt:lpstr>
      <vt:lpstr>Leki uspokajające / nasenne -  przynajmniej razy lub dwa razy w roku</vt:lpstr>
      <vt:lpstr>Алкоголь – 30  днів</vt:lpstr>
      <vt:lpstr>Upicie się – 30 днів перед опитуванням</vt:lpstr>
      <vt:lpstr>Пиво – 30 днів перед опитуванням</vt:lpstr>
      <vt:lpstr>Вино – 30 днів перед опитуванням</vt:lpstr>
      <vt:lpstr>Горілка – 30 днів перед опитуванням</vt:lpstr>
      <vt:lpstr>Podsumowanie</vt:lpstr>
      <vt:lpstr>Problemy zdrowia psychicznego </vt:lpstr>
      <vt:lpstr>Depresja  – wysokie ryzyko (4 objawy)</vt:lpstr>
      <vt:lpstr>Myśli samobójcze  – przynajmniej 1-2 razy w ostatnim roku</vt:lpstr>
      <vt:lpstr>Podsumowanie</vt:lpstr>
      <vt:lpstr>Wieś – powiat drohobycki </vt:lpstr>
      <vt:lpstr>Drohobycz – miasto </vt:lpstr>
      <vt:lpstr>Lwów </vt:lpstr>
      <vt:lpstr>Warszawa</vt:lpstr>
      <vt:lpstr>Prezentacja programu PowerPoint</vt:lpstr>
      <vt:lpstr>Podsumowanie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Krzysztof Ostaszewski</dc:creator>
  <cp:lastModifiedBy>Tomasz Kowalewicz</cp:lastModifiedBy>
  <cp:revision>94</cp:revision>
  <dcterms:created xsi:type="dcterms:W3CDTF">2021-12-05T19:58:30Z</dcterms:created>
  <dcterms:modified xsi:type="dcterms:W3CDTF">2021-12-07T07:20:12Z</dcterms:modified>
</cp:coreProperties>
</file>